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60" r:id="rId6"/>
    <p:sldId id="265" r:id="rId7"/>
    <p:sldId id="274" r:id="rId8"/>
    <p:sldId id="266" r:id="rId9"/>
    <p:sldId id="268" r:id="rId10"/>
    <p:sldId id="273" r:id="rId11"/>
    <p:sldId id="272"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Hanson" initials="R" lastIdx="3" clrIdx="0">
    <p:extLst>
      <p:ext uri="{19B8F6BF-5375-455C-9EA6-DF929625EA0E}">
        <p15:presenceInfo xmlns:p15="http://schemas.microsoft.com/office/powerpoint/2012/main" userId="S::rh23537@open.ac.uk::d30efed4-b93b-4b62-ac13-4bb291480b0d" providerId="AD"/>
      </p:ext>
    </p:extLst>
  </p:cmAuthor>
  <p:cmAuthor id="2" name="Mark.Gaved" initials="M" lastIdx="3" clrIdx="1">
    <p:extLst>
      <p:ext uri="{19B8F6BF-5375-455C-9EA6-DF929625EA0E}">
        <p15:presenceInfo xmlns:p15="http://schemas.microsoft.com/office/powerpoint/2012/main" userId="S::mbg57@open.ac.uk::e4e6c9f8-d80e-4fc6-a1d1-e64c91d059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79397" autoAdjust="0"/>
  </p:normalViewPr>
  <p:slideViewPr>
    <p:cSldViewPr snapToGrid="0">
      <p:cViewPr varScale="1">
        <p:scale>
          <a:sx n="69" d="100"/>
          <a:sy n="69" d="100"/>
        </p:scale>
        <p:origin x="6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35447-7A6D-4D11-92AC-CDA2A7F24BF5}" type="datetimeFigureOut">
              <a:rPr lang="en-GB" smtClean="0"/>
              <a:t>16/12/2022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27DEC-4E41-421A-AE99-E4E236C990E6}" type="slidenum">
              <a:rPr lang="en-GB" smtClean="0"/>
              <a:t>‹#›</a:t>
            </a:fld>
            <a:endParaRPr lang="en-GB"/>
          </a:p>
        </p:txBody>
      </p:sp>
    </p:spTree>
    <p:extLst>
      <p:ext uri="{BB962C8B-B14F-4D97-AF65-F5344CB8AC3E}">
        <p14:creationId xmlns:p14="http://schemas.microsoft.com/office/powerpoint/2010/main" val="361187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my name is Mark Gaved and I'm going to report on a project that has explored using technology to support school-based teacher development in Zambia. I’m part of the team from the Open University in the United Kingdom along with Kris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Stutchbury</a:t>
            </a:r>
            <a:r>
              <a:rPr lang="en-GB" sz="1800" dirty="0">
                <a:effectLst/>
                <a:latin typeface="Calibri" panose="020F0502020204030204" pitchFamily="34" charset="0"/>
                <a:ea typeface="Calibri" panose="020F0502020204030204" pitchFamily="34" charset="0"/>
                <a:cs typeface="Times New Roman" panose="02020603050405020304" pitchFamily="18" charset="0"/>
              </a:rPr>
              <a:t>, Rachel Hanson, Lore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Gallestegi</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Clare Woodward; and we also have our colleagues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Misheck</a:t>
            </a:r>
            <a:r>
              <a:rPr lang="en-GB" sz="1800" dirty="0">
                <a:effectLst/>
                <a:latin typeface="Calibri" panose="020F0502020204030204" pitchFamily="34" charset="0"/>
                <a:ea typeface="Calibri" panose="020F0502020204030204" pitchFamily="34" charset="0"/>
                <a:cs typeface="Times New Roman" panose="02020603050405020304" pitchFamily="18" charset="0"/>
              </a:rPr>
              <a:t> Mwanza and Charles Chibwika from World Vision Zambia, our partner in this programme. </a:t>
            </a: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1</a:t>
            </a:fld>
            <a:endParaRPr lang="en-GB"/>
          </a:p>
        </p:txBody>
      </p:sp>
    </p:spTree>
    <p:extLst>
      <p:ext uri="{BB962C8B-B14F-4D97-AF65-F5344CB8AC3E}">
        <p14:creationId xmlns:p14="http://schemas.microsoft.com/office/powerpoint/2010/main" val="88604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Given that a critical element is the provision of resources for teachers, and printing and distributing paper-based resources can be highly problematic, ZEST has taken a novel technology enhanced approach, where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digital materials</a:t>
            </a:r>
            <a:r>
              <a:rPr lang="en-GB" sz="1800" dirty="0">
                <a:effectLst/>
                <a:latin typeface="Calibri" panose="020F0502020204030204" pitchFamily="34" charset="0"/>
                <a:ea typeface="Calibri" panose="020F0502020204030204" pitchFamily="34" charset="0"/>
                <a:cs typeface="Times New Roman" panose="02020603050405020304" pitchFamily="18" charset="0"/>
              </a:rPr>
              <a:t> are given to teachers to help enhance their training programme.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Initial plans sought to distribute digital resources via SD cards for teachers’ mobile phones. With the pedagogical emphasis on collaborative learning, though, an approach that supported collaborative working was preferred.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a lack of reliable affordable internet, but there is widespread ownership of smartphones by teachers.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we've taken what we call an offline networked learning approach, using small low cost, battery powered computers, Raspberry Pi's, to act as portable network hubs that allow teachers to work together, using web-based tools that may be familiar to them as smartphone users. These enable digital resources to be made available where the teachers need them, to access them on their own devices, and not require any internet access or mains electricity.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Teachers bring their personal devices to the Teacher Group Meetings, and they log in to the hubs via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They use the web platform to access the training resources and Ministry of General Education documents.  In the bottom right hand photo, you can see the Pi on the desk in the foreground, about the same size as a pack of cards, and the teachers in the room connecting to it via their phones using the Pi’s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Our initial trial used a simple software suite called MAZI, but we are now using a version of the Virtual Learning Environment, Moodle. This not only allows resources to be stored and shared, but also recognises teachers’ engagement, which is  important as continuing  professional development  has to be evidenced by teachers to maintain their professional status in Zambia.</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support the new technological infrastructure, the project created the role of School Champions. Working through World Vison Zambia who had the on the ground understanding of which teachers were most enthusiastic and active around using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monitoring and support, we are using,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KoBo</a:t>
            </a:r>
            <a:r>
              <a:rPr lang="en-GB" sz="1800" dirty="0">
                <a:effectLst/>
                <a:latin typeface="Calibri" panose="020F0502020204030204" pitchFamily="34" charset="0"/>
                <a:ea typeface="Calibri" panose="020F0502020204030204" pitchFamily="34" charset="0"/>
                <a:cs typeface="Times New Roman" panose="02020603050405020304" pitchFamily="18" charset="0"/>
              </a:rPr>
              <a:t> Toolbox, a free data collection tool which the project started off using during the Baseline Evaluation. This tool has continued to be used during the annual/Midline evaluations, and its use expanded so that schools and districts now use it to submit monthly project reports, and WVZ are due to start using it in their regular monitoring visits.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KoBo</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accessible on smartphones, tablets, and laptops, can be used both online/offline and data shared with relevant colleagues for analysis/reporting.</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A27DEC-4E41-421A-AE99-E4E236C990E6}" type="slidenum">
              <a:rPr lang="en-GB" smtClean="0"/>
              <a:t>2</a:t>
            </a:fld>
            <a:endParaRPr lang="en-GB"/>
          </a:p>
        </p:txBody>
      </p:sp>
    </p:spTree>
    <p:extLst>
      <p:ext uri="{BB962C8B-B14F-4D97-AF65-F5344CB8AC3E}">
        <p14:creationId xmlns:p14="http://schemas.microsoft.com/office/powerpoint/2010/main" val="312500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ZEST is the Zambian Education School Based Training programme.      It is led by the Open University alongside World Vision Zambia and funded by the Scottish Government. We were invited to carry out this initiative by the Zambian Ministry of General Education in response to a revised national curriculum, which emphasizes learner centred education and inclusivity.</a:t>
            </a:r>
          </a:p>
          <a:p>
            <a:r>
              <a:rPr lang="en-GB" sz="1800" dirty="0">
                <a:solidFill>
                  <a:srgbClr val="000000"/>
                </a:solidFill>
                <a:effectLst/>
                <a:latin typeface="Calibri" panose="020F0502020204030204" pitchFamily="34" charset="0"/>
                <a:ea typeface="Calibri" panose="020F0502020204030204" pitchFamily="34" charset="0"/>
              </a:rPr>
              <a:t>ZEST’s goal has been to enhance the provision of continuing professional development, to innovate teaching practice in schools, and to support the new approach to curriculum by building teacher capacity for its delivery.  Key to this is co-designing a high-quality enhanced School Based Teacher Development programme with and for teachers, school leaders, and Ministry of General Education officials.</a:t>
            </a:r>
            <a:endParaRPr lang="en-GB" sz="1800" dirty="0">
              <a:solidFill>
                <a:srgbClr val="000000"/>
              </a:solidFill>
              <a:effectLst/>
              <a:latin typeface="Times New Roman" panose="02020603050405020304" pitchFamily="18"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solidFill>
                <a:srgbClr val="000000"/>
              </a:solidFill>
              <a:effectLst/>
              <a:latin typeface="Times New Roman" panose="02020603050405020304" pitchFamily="18" charset="0"/>
              <a:ea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colleagues Lore and Clare will talk to you more about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teaching approach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their DETA 2021 presentation on Thursday at 10:45 but in brief, it emphasizes a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collaborate-practise-reflect</a:t>
            </a:r>
            <a:r>
              <a:rPr lang="en-GB" sz="1800" dirty="0">
                <a:effectLst/>
                <a:latin typeface="Calibri" panose="020F0502020204030204" pitchFamily="34" charset="0"/>
                <a:ea typeface="Calibri" panose="020F0502020204030204" pitchFamily="34" charset="0"/>
                <a:cs typeface="Times New Roman" panose="02020603050405020304" pitchFamily="18" charset="0"/>
              </a:rPr>
              <a:t> learning method. Teachers are introduced to a pedagogic approach such as pair work or role play. They work in small groups to plan a classroom activity using that approach, in the context of what they need to teach. Each teacher then tries their activity in their own classroom. They come back together to reflect on how it went and to plan another activity, using the same approach, drawing on their collective experiences.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delivered through Teacher Group Meetings, supported by digital materials that were co designed in the country.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more effective than traditional cascade models of professional development, which only provide training manuals for master trainers, but nothing for teachers – usually because the costs of printing and distributing resources at scale are prohibitive. </a:t>
            </a: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3</a:t>
            </a:fld>
            <a:endParaRPr lang="en-GB"/>
          </a:p>
        </p:txBody>
      </p:sp>
    </p:spTree>
    <p:extLst>
      <p:ext uri="{BB962C8B-B14F-4D97-AF65-F5344CB8AC3E}">
        <p14:creationId xmlns:p14="http://schemas.microsoft.com/office/powerpoint/2010/main" val="75294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Given that a critical element is the provision of resources for teachers, and printing and distributing paper-based resources can be highly problematic, ZEST has taken a novel technology enhanced approach, where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digital materials</a:t>
            </a:r>
            <a:r>
              <a:rPr lang="en-GB" sz="1800" dirty="0">
                <a:effectLst/>
                <a:latin typeface="Calibri" panose="020F0502020204030204" pitchFamily="34" charset="0"/>
                <a:ea typeface="Calibri" panose="020F0502020204030204" pitchFamily="34" charset="0"/>
                <a:cs typeface="Times New Roman" panose="02020603050405020304" pitchFamily="18" charset="0"/>
              </a:rPr>
              <a:t> are given to teachers to help enhance their training programme.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Initial plans sought to distribute digital resources via SD cards for teachers’ mobile phones. With the pedagogical emphasis on collaborative learning, though, an approach that supported collaborative working was preferred.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a lack of reliable affordable internet, but there is widespread ownership of smartphones by teachers.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we've taken what we call an offline networked learning approach, using small low cost, battery powered computers, Raspberry Pi's, to act as portable network hubs that allow teachers to work together, using web-based tools that may be familiar to them as smartphone users. These enable digital resources to be made available where the teachers need them, to access them on their own devices, and not require any internet access or mains electricity.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Teachers bring their personal devices to the Teacher Group Meetings, and they log in to the hubs via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They use the web platform to access the training resources and Ministry of General Education documents.  In the bottom right hand photo, you can see the Pi on the desk in the foreground, about the same size as a pack of cards, and the teachers in the room connecting to it via their phones using the Pi’s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Our initial trial used a simple software suite called MAZI, but we are now using a version of the Virtual Learning Environment, Moodle. This not only allows resources to be stored and shared, but also recognises teachers’ engagement, which is  important as continuing  professional development  has to be evidenced by teachers to maintain their professional status in Zambia.</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support the new technological infrastructure, the project created the role of School Champions. Working through World Vison Zambia who had the on the ground understanding of which teachers were most enthusiastic and active around using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monitoring and support, we are using,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KoBo</a:t>
            </a:r>
            <a:r>
              <a:rPr lang="en-GB" sz="1800" dirty="0">
                <a:effectLst/>
                <a:latin typeface="Calibri" panose="020F0502020204030204" pitchFamily="34" charset="0"/>
                <a:ea typeface="Calibri" panose="020F0502020204030204" pitchFamily="34" charset="0"/>
                <a:cs typeface="Times New Roman" panose="02020603050405020304" pitchFamily="18" charset="0"/>
              </a:rPr>
              <a:t> Toolbox, a free data collection tool which the project started off using during the Baseline Evaluation. This tool has continued to be used during the annual/Midline evaluations, and its use expanded so that schools and districts now use it to submit monthly project reports, and WVZ are due to start using it in their regular monitoring visits.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KoBo</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accessible on smartphones, tablets, and laptops, can be used both online/offline and data shared with relevant colleagues for analysis/reporting.</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A27DEC-4E41-421A-AE99-E4E236C990E6}" type="slidenum">
              <a:rPr lang="en-GB" smtClean="0"/>
              <a:t>4</a:t>
            </a:fld>
            <a:endParaRPr lang="en-GB"/>
          </a:p>
        </p:txBody>
      </p:sp>
    </p:spTree>
    <p:extLst>
      <p:ext uri="{BB962C8B-B14F-4D97-AF65-F5344CB8AC3E}">
        <p14:creationId xmlns:p14="http://schemas.microsoft.com/office/powerpoint/2010/main" val="173765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approach was successfully piloted in 11 schools, and we were preparing to expand the rollout when the Covid-19 pandemic hit.  Schools were closed in March 2020, pupils were sent home and teachers unable to meet. However, just before the pandemic, a WhatsApp group had been set up for the purposes of evaluating ZEST materials and Raspberry Pi use. Zambian school teachers are used to WhatsApp: ZEST has built on existing capabilities.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Schools reopened in June 2020 for exam-grade classes, which brought teachers back into schools. School Based Teacher Development discussions resumed and the WhatsApp group was used regularly across 11 schools in one District, supported by World Vision Zambia in Lusaka and educators from The Open University.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Zoom meetings were also set up, these were novel to most schools but it enabled the ZEST ideal of teachers working together for professional development to continue throughout the first wave of the pandemic. Examples of good practice were shared as videos and photographs, and support was provided for Teacher Group Meetings through professional reflection and discussions among participants.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Zambia was faced with a second wave of Covid in early 2021, resulting in another round of school closures. Limited ZEST activity took place during this time due to the team having no access to teachers or school leaders. Schools reopened in February and effort was made to reach a total of 64 schools across 5 Districts, with further Raspberry Pi training provided to newly identified school champions and the use of Zoom/WhatsApp continued amongst District/Province officials, WVZ and OU.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Zambia is now in a third Covid wave, with schools once again closed. Access to school leaders has been granted this time and lessons from Wave 1 have been incorporated into an enhanced approach. District Officials are being supported to facilitate virtual orientation workshops via Microsoft Teams with as many schools as possible, network connectivity allowing, and a WhatsApp Group has been created for the District &amp; Province officials to enable the sharing of experiences and support. </a:t>
            </a: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5</a:t>
            </a:fld>
            <a:endParaRPr lang="en-GB"/>
          </a:p>
        </p:txBody>
      </p:sp>
    </p:spTree>
    <p:extLst>
      <p:ext uri="{BB962C8B-B14F-4D97-AF65-F5344CB8AC3E}">
        <p14:creationId xmlns:p14="http://schemas.microsoft.com/office/powerpoint/2010/main" val="286354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have we learned? It is key to remember that technology is an enabler, it is not a magic solution, it is simply there to allow access to the programme’s resources, and it is important that the technology innovation doesn’t distract from the prime focus of the programme. To help us reflect, we have considered Blumenfeld et al.’s framework for considering challenges in introducing innovations at scale in educational systems. They identify that there are three dimensions that need to be considered: the divergence from current capacities, culture, and existing policies and management approaches. The greater the divergence, the greater the challenges, and more likely the introduced innovation might stumble.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can see that the ZEST technology enhanced approach develops from capacities and capabilities already in place. We are building on established structures, roles, processes and resources.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have learned that there is real excitement about technology, with people developing new digital skills – both technical (like using new tools) and also pedagogical (such as virtual workshop facilitation).  This works particularly well when new technology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800" dirty="0">
                <a:effectLst/>
                <a:latin typeface="Calibri" panose="020F0502020204030204" pitchFamily="34" charset="0"/>
                <a:ea typeface="Calibri" panose="020F0502020204030204" pitchFamily="34" charset="0"/>
                <a:cs typeface="Times New Roman" panose="02020603050405020304" pitchFamily="18" charset="0"/>
              </a:rPr>
              <a:t>, Zoom and Teams) is combined with familiar technology (like smartphones, WhatsApp) so it is not as daunting.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introduction of Raspberry Pi Champions enabled the harnessing of existing hidden expertise within schools: building on existing capabilities.  By separating the technical from the pedagogical, it allowed a careful navigation of the school system which allowed school leaders to focus on the main objective of the programme (teacher professional development) whilst allowing IT teachers to take a lead on the Raspberry Pi activity. This approach successfully respected the existing hierarchies, working within an existing culture, whilst also ensuring the relevant expertise were identified early and empowered to lead on tech support.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use of Zoom, WhatsApp and Teams helped to build a community of practice: they allowed educators to model the pedagogical approaches presented in the programme’s resources and provided a space for school leaders and officials to learn, reflect and critically question practices and experiences, before sharing with Teacher Group Meeting participants.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adapt to the new way of working in the pandemic – via the social media meetings, and with more regular content - resources were de-structured from how they were originally presented in the paper based handbook and intended for classroom based sessions, into bite sized chunks of practice. Short PDF documents were shared through WhatsApp and read in advance, and then discussed in meetings. As the meetings progressed and continued into the third wave, we saw a shift in facilitation from the UK team to local educators and this is something that will be explored with a sustainability mindset moving forwards.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Working via screens rather than on paper had both positive and negative effects: the small screens could limit how the material was used, but equally, the functionality of smartphones allowed for zooming (screens), and the inclusion of audio/video materials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Using familiar technology and the motivation of teachers, leaders, and officials has enabled learning and sharing of new skills.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By building on existing capacities within the Zambian education system and respecting existing hierarchies, policy and management practices and cultures, innovation has been gradually and successfully introduced into Zambia’s primary schools.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Phyllis Blumenfeld , Barry J. Fishman , Joseph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Krajcik</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 Ronald W. Marx &amp;</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Elliot Soloway (2000) Creating Usable Innovations in Systemic Reform: Scaling Up Technology-Embedded Project-Based Science in Urban Schools, Educational Psychologist, 35:3, 149-164,DOI: 10.1207/S15326985EP3503_2</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will now hand over to my colleague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Mishek</a:t>
            </a:r>
            <a:r>
              <a:rPr lang="en-GB" sz="1800" dirty="0">
                <a:effectLst/>
                <a:latin typeface="Calibri" panose="020F0502020204030204" pitchFamily="34" charset="0"/>
                <a:ea typeface="Calibri" panose="020F0502020204030204" pitchFamily="34" charset="0"/>
                <a:cs typeface="Times New Roman" panose="02020603050405020304" pitchFamily="18" charset="0"/>
              </a:rPr>
              <a:t> who will provide some insights into World Vision Zambia’s experience of what has happened in practice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6</a:t>
            </a:fld>
            <a:endParaRPr lang="en-GB"/>
          </a:p>
        </p:txBody>
      </p:sp>
    </p:spTree>
    <p:extLst>
      <p:ext uri="{BB962C8B-B14F-4D97-AF65-F5344CB8AC3E}">
        <p14:creationId xmlns:p14="http://schemas.microsoft.com/office/powerpoint/2010/main" val="365478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use of Technology in Zambia comes with its own challenges among them unstable/no electricity in rural communities and Technological knowhow.  The project has supported schools like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Shimbizhi</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Mukulaikwa</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primary schools that have no access to electricity with power banks supported by solar.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Instructional leaderships is important for improved learners’ outcomes in a school. Hence the project is working with Head teachers closely in the use of the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Pis</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schools and one practical example are head teachers from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Nampundwe</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Shimbizhi</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primary schools who are very supportive in their teachers using the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Pis</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Some of the </a:t>
            </a:r>
            <a:r>
              <a:rPr lang="en-GB"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resources uploaded to the Pi schools include. </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Sample lesson videos, sample lesson plans, uploading SBCPD minutes, uploading tests for supervisors to check, Timetables, National Curriculum and literacy framework.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also have schools like Mumba and Chisamba primary </a:t>
            </a:r>
            <a:r>
              <a:rPr lang="en-GB"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schools that have done something different with the </a:t>
            </a:r>
            <a:r>
              <a:rPr lang="en-GB" sz="18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Pis</a:t>
            </a:r>
            <a:r>
              <a:rPr lang="en-GB"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than using it to access SBCPD materials, they are using it for  (</a:t>
            </a:r>
            <a:r>
              <a:rPr lang="en-GB"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GB"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Interactions through the chat provision, (ii) sharing other work related information to members of their schools and also (iii) for monitoring and other management related activities.</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sustainability beyond the project for sustainability, project has trained Champions who are providing technical</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GB"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GB"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support to other teachers on the use of the pi in schools, (ii) orienting new teachers joining schools from other non-implementing schools, (iii) ensure safety of the </a:t>
            </a:r>
            <a:r>
              <a:rPr lang="en-GB" sz="18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Pis</a:t>
            </a:r>
            <a:r>
              <a:rPr lang="en-GB"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SD cards by working together with head teachers, (iv) tracking the progress of all teachers in the courses and (v) manage the data on the pi by ensuring that files are kept in the right folders</a:t>
            </a:r>
            <a:r>
              <a:rPr lang="en-GB" sz="1800" i="1" dirty="0">
                <a:solidFill>
                  <a:srgbClr val="201F1E"/>
                </a:solidFill>
                <a:effectLst/>
                <a:latin typeface="Calibri" panose="020F0502020204030204" pitchFamily="34" charset="0"/>
                <a:ea typeface="Times New Roman" panose="02020603050405020304" pitchFamily="18" charset="0"/>
                <a:cs typeface="Calibri" panose="020F0502020204030204" pitchFamily="34" charset="0"/>
              </a:rPr>
              <a:t>.</a:t>
            </a:r>
            <a:r>
              <a:rPr lang="en-GB" sz="1800" dirty="0">
                <a:solidFill>
                  <a:srgbClr val="201F1E"/>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Example of particular champions who are uploading own resources include those from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Kalaluka</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Nawa</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Mumba Primary school in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Mumbwa</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now hand over to Mark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7</a:t>
            </a:fld>
            <a:endParaRPr lang="en-GB"/>
          </a:p>
        </p:txBody>
      </p:sp>
    </p:spTree>
    <p:extLst>
      <p:ext uri="{BB962C8B-B14F-4D97-AF65-F5344CB8AC3E}">
        <p14:creationId xmlns:p14="http://schemas.microsoft.com/office/powerpoint/2010/main" val="255663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Throughout the programme we have seen an appetite for learning, both pedagogical and digital, which continues to grow even during the pandemic. Schools have shown a great commitment during a time when they have been very busy and we might not expect to see engagement, which shows promise for future sustainability.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programme’s target is to reach 420 schools and 4000 teachers – this will be our prime focus when schools reopen after this current Covid wave.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Ways of working have evolved with each Covid Wave with the latest seeing the introduction of Teams and a move towards virtual workshop facilitation. The programme will therefore look to evolve in its final phase to incorporate lessons from the pandemic and encourage a blended engagement approach of both face to face and virtual workshop facilitation/support where possible.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will also be a focus on the longer term sustainability, both with regards to use of the programme’s resources and the support for technologies in enhancing delivery. The programme will continue to engage with the Ministry of General Education about its longer term plans, and explore options for growing the skills and expertise.</a:t>
            </a: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8</a:t>
            </a:fld>
            <a:endParaRPr lang="en-GB"/>
          </a:p>
        </p:txBody>
      </p:sp>
    </p:spTree>
    <p:extLst>
      <p:ext uri="{BB962C8B-B14F-4D97-AF65-F5344CB8AC3E}">
        <p14:creationId xmlns:p14="http://schemas.microsoft.com/office/powerpoint/2010/main" val="65375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Thank you. Please do get in contact, and we look forward to your questions</a:t>
            </a:r>
            <a:endParaRPr lang="en-GB" dirty="0"/>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9</a:t>
            </a:fld>
            <a:endParaRPr lang="en-GB"/>
          </a:p>
        </p:txBody>
      </p:sp>
    </p:spTree>
    <p:extLst>
      <p:ext uri="{BB962C8B-B14F-4D97-AF65-F5344CB8AC3E}">
        <p14:creationId xmlns:p14="http://schemas.microsoft.com/office/powerpoint/2010/main" val="91696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199D-28E4-4192-8D61-4034782B5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34F00F-2C5F-4CE2-B6E0-5DD477DA6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1FFBB5-EFDD-4AB2-B2C5-33E9581B3057}"/>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9387B593-0B38-4CA2-823C-51C15B6C90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2A5A39-0884-4129-9000-0537F471652E}"/>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101093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E60B-197C-4016-93FB-F58BCEC291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5369EF-E187-4AD9-8E24-E8E41AABA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FF386-D4F2-4659-BCEF-1E860C76FD26}"/>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AB7599CA-E8A7-4E54-A50C-9EED2DA38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07244F-CF6C-472D-8DFF-A168142F07B0}"/>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43664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EE105B-257B-4D79-8520-59A867656C06}"/>
              </a:ext>
            </a:extLst>
          </p:cNvPr>
          <p:cNvSpPr>
            <a:spLocks noGrp="1"/>
          </p:cNvSpPr>
          <p:nvPr>
            <p:ph type="title" orient="vert"/>
          </p:nvPr>
        </p:nvSpPr>
        <p:spPr>
          <a:xfrm>
            <a:off x="8724899" y="374073"/>
            <a:ext cx="2718955" cy="580289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C260A7-61DC-48C2-B972-D4FF846C0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D87173-9A1B-4834-B8D2-030B32BFA651}"/>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91B7BBEE-23A1-4DFD-A668-EB0BC1E889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7AEAAD-2D95-4683-B8A4-C3C9EF2028D3}"/>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68927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1B09-C647-4E49-A09E-66DADD90CA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AD7BB9-4482-479F-8817-6F72D1A66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AD202D-41D1-4921-88A6-D9C6DE1105B4}"/>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69AF765A-56B5-42B5-AA2F-95201ECF86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4ACA9-5D38-47C8-BCCB-4EB7A3A30B2B}"/>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422897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9671-31E9-4DE1-8429-EB7C5C8D7A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4E31CA-D0F1-4632-B958-81D7612C55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5DE2F-A781-4940-AEBE-03806041CCE7}"/>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4EF95394-F516-4C32-A0B1-373AA47C98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E7FE29-0ED4-4DE6-9264-9FF1CCFC8CF7}"/>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183266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A545-851C-4D17-A43D-A2EF618A6F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44327C-3766-4ABD-9833-77816BAE51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7524B3-EEF3-4B7D-A4F4-58041DAC3D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183D77-C9C3-494B-BB75-2ACCC0B31B0A}"/>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6" name="Footer Placeholder 5">
            <a:extLst>
              <a:ext uri="{FF2B5EF4-FFF2-40B4-BE49-F238E27FC236}">
                <a16:creationId xmlns:a16="http://schemas.microsoft.com/office/drawing/2014/main" id="{6DFADB5D-D807-4E92-AB2D-F9BD040168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5EBE13-B20B-4319-A1E4-FFAC6FBA4A8D}"/>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140326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D941-70CA-403A-89BA-27755BA758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2C5C17-6E41-400D-8F67-F8ED508AF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88185-6F8C-4BDD-ADF1-5F93F71905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E4EEC7-63D6-4A60-9417-27F9475E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3BDB4-12BC-42D5-AE10-BD49C16FF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82E2AB-F22E-4B18-B2AC-98E6C4C63F70}"/>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8" name="Footer Placeholder 7">
            <a:extLst>
              <a:ext uri="{FF2B5EF4-FFF2-40B4-BE49-F238E27FC236}">
                <a16:creationId xmlns:a16="http://schemas.microsoft.com/office/drawing/2014/main" id="{7C65D137-E270-48B8-8684-D32712DBB9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866020-E4DF-4756-BA0C-C1A01110EFB9}"/>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86069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126F-9631-4866-ABCB-1BC3697CF9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BE4202-7DCA-4381-9CB0-4496E6FE1EB4}"/>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4" name="Footer Placeholder 3">
            <a:extLst>
              <a:ext uri="{FF2B5EF4-FFF2-40B4-BE49-F238E27FC236}">
                <a16:creationId xmlns:a16="http://schemas.microsoft.com/office/drawing/2014/main" id="{31D9A5F6-DA6A-4333-A05C-E49080B47D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A2CAD3-BFB8-4227-A361-0B43BDA7A102}"/>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161357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FABCB-3479-45B1-BABB-56FC7F592624}"/>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3" name="Footer Placeholder 2">
            <a:extLst>
              <a:ext uri="{FF2B5EF4-FFF2-40B4-BE49-F238E27FC236}">
                <a16:creationId xmlns:a16="http://schemas.microsoft.com/office/drawing/2014/main" id="{48C990A4-4DA4-4C29-B7D5-98563011C3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B6654C-CFFB-40E4-B0A8-347D050DC8E4}"/>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44167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BC97-2BAA-48B7-BBAB-A3939EA8E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2531F6-B397-4989-849F-E98219AF33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D1300E-6C96-4BDB-A4D8-34BF0E0D1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894712-EAE6-498E-9661-223086AD5EF3}"/>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6" name="Footer Placeholder 5">
            <a:extLst>
              <a:ext uri="{FF2B5EF4-FFF2-40B4-BE49-F238E27FC236}">
                <a16:creationId xmlns:a16="http://schemas.microsoft.com/office/drawing/2014/main" id="{C6EC6167-FE16-4F0A-85A0-296B758553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659050-CC6B-42CF-8799-9BDF4AC53B56}"/>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566683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2916-5418-46F3-922D-71FCC0628C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43590E5-E7F3-4080-B2A2-03308B835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153359-26DC-4254-9565-51523BCD3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C41A2-A7BD-4BA4-8B2F-E0EC649E282F}"/>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6" name="Footer Placeholder 5">
            <a:extLst>
              <a:ext uri="{FF2B5EF4-FFF2-40B4-BE49-F238E27FC236}">
                <a16:creationId xmlns:a16="http://schemas.microsoft.com/office/drawing/2014/main" id="{06D7456F-3FAD-492B-AB9E-F07C800043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17CC11-51A5-4C58-99BF-27CDDBB443EF}"/>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700129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70909-069A-4DBE-BBA9-8044D95D7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20F016-0C23-4ABC-84FD-AE4F49CED0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A9757E-1031-4A3F-94E9-7FF2D58FC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1BE68EF8-74CA-475B-BAFE-38A774D6B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A0EC93-5B6F-4610-B85D-BE5274CF4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45EB9-C115-45B9-94D0-BBFE2052F9B2}" type="slidenum">
              <a:rPr lang="en-GB" smtClean="0"/>
              <a:t>‹#›</a:t>
            </a:fld>
            <a:endParaRPr lang="en-GB"/>
          </a:p>
        </p:txBody>
      </p:sp>
      <p:pic>
        <p:nvPicPr>
          <p:cNvPr id="7" name="Picture 6">
            <a:extLst>
              <a:ext uri="{FF2B5EF4-FFF2-40B4-BE49-F238E27FC236}">
                <a16:creationId xmlns:a16="http://schemas.microsoft.com/office/drawing/2014/main" id="{979150D9-C639-468C-8895-B32CD533C149}"/>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10795329" y="155044"/>
            <a:ext cx="1116941" cy="767288"/>
          </a:xfrm>
          <a:prstGeom prst="rect">
            <a:avLst/>
          </a:prstGeom>
        </p:spPr>
      </p:pic>
    </p:spTree>
    <p:extLst>
      <p:ext uri="{BB962C8B-B14F-4D97-AF65-F5344CB8AC3E}">
        <p14:creationId xmlns:p14="http://schemas.microsoft.com/office/powerpoint/2010/main" val="1445562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open.edu/openlearncreate/course/index.php?categoryid=450" TargetMode="External"/><Relationship Id="rId5" Type="http://schemas.openxmlformats.org/officeDocument/2006/relationships/hyperlink" Target="https://www.open.ac.uk/about/international-development/projects-and-programmes/zest-zambian-education-school-based-training" TargetMode="External"/><Relationship Id="rId4" Type="http://schemas.openxmlformats.org/officeDocument/2006/relationships/hyperlink" Target="mailto:mark.gaved@open.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8008-487E-46F4-962D-4A2BDC5B4B09}"/>
              </a:ext>
            </a:extLst>
          </p:cNvPr>
          <p:cNvSpPr>
            <a:spLocks noGrp="1"/>
          </p:cNvSpPr>
          <p:nvPr>
            <p:ph type="ctrTitle"/>
          </p:nvPr>
        </p:nvSpPr>
        <p:spPr>
          <a:xfrm>
            <a:off x="1524000" y="1117148"/>
            <a:ext cx="9144000" cy="2387600"/>
          </a:xfrm>
        </p:spPr>
        <p:txBody>
          <a:bodyPr>
            <a:normAutofit/>
          </a:bodyPr>
          <a:lstStyle/>
          <a:p>
            <a:r>
              <a:rPr lang="en-GB" sz="4400" b="1" dirty="0"/>
              <a:t>How do we reach learners in environments with limited connectivity?</a:t>
            </a:r>
            <a:br>
              <a:rPr lang="en-GB" b="1" dirty="0"/>
            </a:br>
            <a:endParaRPr lang="en-GB" dirty="0"/>
          </a:p>
        </p:txBody>
      </p:sp>
      <p:sp>
        <p:nvSpPr>
          <p:cNvPr id="3" name="Subtitle 2">
            <a:extLst>
              <a:ext uri="{FF2B5EF4-FFF2-40B4-BE49-F238E27FC236}">
                <a16:creationId xmlns:a16="http://schemas.microsoft.com/office/drawing/2014/main" id="{EB0B189E-52A3-478C-966E-A05F7985DCB0}"/>
              </a:ext>
            </a:extLst>
          </p:cNvPr>
          <p:cNvSpPr>
            <a:spLocks noGrp="1"/>
          </p:cNvSpPr>
          <p:nvPr>
            <p:ph type="subTitle" idx="1"/>
          </p:nvPr>
        </p:nvSpPr>
        <p:spPr>
          <a:xfrm>
            <a:off x="1524000" y="3164499"/>
            <a:ext cx="9144000" cy="1655762"/>
          </a:xfrm>
        </p:spPr>
        <p:txBody>
          <a:bodyPr/>
          <a:lstStyle/>
          <a:p>
            <a:r>
              <a:rPr lang="en-GB" dirty="0"/>
              <a:t>Kris </a:t>
            </a:r>
            <a:r>
              <a:rPr lang="en-GB" dirty="0" err="1"/>
              <a:t>Stutchbury</a:t>
            </a:r>
            <a:r>
              <a:rPr lang="en-GB" dirty="0"/>
              <a:t>, Mark Gaved (The Open University, UK)</a:t>
            </a:r>
          </a:p>
        </p:txBody>
      </p:sp>
      <p:grpSp>
        <p:nvGrpSpPr>
          <p:cNvPr id="4" name="Group 3">
            <a:extLst>
              <a:ext uri="{FF2B5EF4-FFF2-40B4-BE49-F238E27FC236}">
                <a16:creationId xmlns:a16="http://schemas.microsoft.com/office/drawing/2014/main" id="{9220E0B1-7A37-47A3-B998-6B8D9B2C823E}"/>
              </a:ext>
            </a:extLst>
          </p:cNvPr>
          <p:cNvGrpSpPr/>
          <p:nvPr/>
        </p:nvGrpSpPr>
        <p:grpSpPr>
          <a:xfrm>
            <a:off x="636050" y="5740852"/>
            <a:ext cx="10919901" cy="714377"/>
            <a:chOff x="405715" y="5740852"/>
            <a:chExt cx="10919901" cy="714377"/>
          </a:xfrm>
        </p:grpSpPr>
        <p:pic>
          <p:nvPicPr>
            <p:cNvPr id="1026" name="Picture 13">
              <a:extLst>
                <a:ext uri="{FF2B5EF4-FFF2-40B4-BE49-F238E27FC236}">
                  <a16:creationId xmlns:a16="http://schemas.microsoft.com/office/drawing/2014/main" id="{9DD6F148-31A5-4778-9759-733BC16C9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161" y="5766706"/>
              <a:ext cx="3338293" cy="6885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4">
              <a:extLst>
                <a:ext uri="{FF2B5EF4-FFF2-40B4-BE49-F238E27FC236}">
                  <a16:creationId xmlns:a16="http://schemas.microsoft.com/office/drawing/2014/main" id="{18DD92D7-6186-4DE9-9A48-EED2B8811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519" y="5740853"/>
              <a:ext cx="3823531"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5">
              <a:extLst>
                <a:ext uri="{FF2B5EF4-FFF2-40B4-BE49-F238E27FC236}">
                  <a16:creationId xmlns:a16="http://schemas.microsoft.com/office/drawing/2014/main" id="{10D00BCB-237C-46A6-9F99-0ECB995D6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15" y="5766706"/>
              <a:ext cx="594381" cy="6885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6">
              <a:extLst>
                <a:ext uri="{FF2B5EF4-FFF2-40B4-BE49-F238E27FC236}">
                  <a16:creationId xmlns:a16="http://schemas.microsoft.com/office/drawing/2014/main" id="{2E7915A2-9DF2-4DBC-A7A7-CC00AE7AB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3116" y="5740852"/>
              <a:ext cx="952500" cy="714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8433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B7E7-0015-413D-912D-DBAF20FD3A36}"/>
              </a:ext>
            </a:extLst>
          </p:cNvPr>
          <p:cNvSpPr>
            <a:spLocks noGrp="1"/>
          </p:cNvSpPr>
          <p:nvPr>
            <p:ph type="title"/>
          </p:nvPr>
        </p:nvSpPr>
        <p:spPr>
          <a:xfrm>
            <a:off x="294432" y="276636"/>
            <a:ext cx="10515600" cy="829494"/>
          </a:xfrm>
        </p:spPr>
        <p:txBody>
          <a:bodyPr>
            <a:normAutofit/>
          </a:bodyPr>
          <a:lstStyle/>
          <a:p>
            <a:r>
              <a:rPr lang="en-GB" sz="3600" dirty="0"/>
              <a:t>Not everybody is connected</a:t>
            </a:r>
          </a:p>
        </p:txBody>
      </p:sp>
      <p:sp>
        <p:nvSpPr>
          <p:cNvPr id="3" name="Content Placeholder 2">
            <a:extLst>
              <a:ext uri="{FF2B5EF4-FFF2-40B4-BE49-F238E27FC236}">
                <a16:creationId xmlns:a16="http://schemas.microsoft.com/office/drawing/2014/main" id="{E2607ADE-B138-47D3-B23F-8C1AE2D8A7AC}"/>
              </a:ext>
            </a:extLst>
          </p:cNvPr>
          <p:cNvSpPr>
            <a:spLocks noGrp="1"/>
          </p:cNvSpPr>
          <p:nvPr>
            <p:ph idx="1"/>
          </p:nvPr>
        </p:nvSpPr>
        <p:spPr>
          <a:xfrm>
            <a:off x="294432" y="1077554"/>
            <a:ext cx="10509269" cy="2241918"/>
          </a:xfrm>
        </p:spPr>
        <p:txBody>
          <a:bodyPr vert="horz" lIns="91440" tIns="45720" rIns="91440" bIns="45720" rtlCol="0" anchor="t">
            <a:noAutofit/>
          </a:bodyPr>
          <a:lstStyle/>
          <a:p>
            <a:endParaRPr lang="en-GB" sz="2200" dirty="0"/>
          </a:p>
          <a:p>
            <a:r>
              <a:rPr lang="en-GB" sz="2200" dirty="0"/>
              <a:t>Lack of reliable, affordable internet, </a:t>
            </a:r>
            <a:r>
              <a:rPr lang="en-GB" sz="2200" dirty="0" err="1"/>
              <a:t>cellphone</a:t>
            </a:r>
            <a:r>
              <a:rPr lang="en-GB" sz="2200" dirty="0"/>
              <a:t> coverage, and electricity supplies</a:t>
            </a:r>
          </a:p>
          <a:p>
            <a:r>
              <a:rPr lang="en-GB" sz="2200" dirty="0"/>
              <a:t>Legal as well as technological constraints (migrants/ refugees may not be able to own SIM cards due to legal status)</a:t>
            </a:r>
          </a:p>
          <a:p>
            <a:pPr marL="0" indent="0">
              <a:buNone/>
            </a:pPr>
            <a:r>
              <a:rPr lang="en-GB" sz="2200" dirty="0"/>
              <a:t>But:  </a:t>
            </a:r>
          </a:p>
          <a:p>
            <a:r>
              <a:rPr lang="en-GB" sz="2200" dirty="0"/>
              <a:t>Widespread ownership of smartphones and appetite for digital engagement</a:t>
            </a:r>
          </a:p>
          <a:p>
            <a:r>
              <a:rPr lang="en-GB" sz="2200" dirty="0">
                <a:cs typeface="Calibri"/>
              </a:rPr>
              <a:t>Digital materials can overcome the challenges of </a:t>
            </a:r>
            <a:r>
              <a:rPr lang="en-GB" sz="2200" dirty="0">
                <a:effectLst/>
                <a:ea typeface="Calibri" panose="020F0502020204030204" pitchFamily="34" charset="0"/>
                <a:cs typeface="Times New Roman" panose="02020603050405020304" pitchFamily="18" charset="0"/>
              </a:rPr>
              <a:t>printing and distributing paper-based resources to enhance teacher training</a:t>
            </a:r>
          </a:p>
          <a:p>
            <a:r>
              <a:rPr lang="en-GB" sz="2200" dirty="0">
                <a:cs typeface="Times New Roman" panose="02020603050405020304" pitchFamily="18" charset="0"/>
              </a:rPr>
              <a:t>These can be shared by local, battery powered hubs that work independently of the internet enabling sharing to learners own network capable devices smartphones, laptops, tablets)</a:t>
            </a:r>
          </a:p>
          <a:p>
            <a:r>
              <a:rPr lang="en-GB" sz="2200" dirty="0">
                <a:cs typeface="Times New Roman" panose="02020603050405020304" pitchFamily="18" charset="0"/>
              </a:rPr>
              <a:t>The hubs enable ‘hyperlocal networking’ of learners in proximity</a:t>
            </a:r>
          </a:p>
          <a:p>
            <a:r>
              <a:rPr lang="en-GB" sz="2200" dirty="0">
                <a:cs typeface="Times New Roman" panose="02020603050405020304" pitchFamily="18" charset="0"/>
              </a:rPr>
              <a:t>Hubs can be extended to wider local areas</a:t>
            </a:r>
          </a:p>
          <a:p>
            <a:endParaRPr lang="en-GB" sz="2200" dirty="0">
              <a:cs typeface="Calibri"/>
            </a:endParaRPr>
          </a:p>
          <a:p>
            <a:endParaRPr lang="en-GB" sz="2200" dirty="0"/>
          </a:p>
          <a:p>
            <a:endParaRPr lang="en-GB" sz="2200" dirty="0"/>
          </a:p>
          <a:p>
            <a:r>
              <a:rPr lang="en-GB" sz="2200" dirty="0"/>
              <a:t>Open Educational Resources: PDFs, audio and video</a:t>
            </a:r>
            <a:endParaRPr lang="en-GB" sz="2200" dirty="0">
              <a:cs typeface="Calibri"/>
            </a:endParaRPr>
          </a:p>
          <a:p>
            <a:r>
              <a:rPr lang="en-GB" sz="2200" dirty="0"/>
              <a:t>Lack of reliable, affordable internet but wide availability of smartphones: ‘offline networked learning’ approach using Raspberry Pis with web-based tools (including Moodle)</a:t>
            </a:r>
            <a:endParaRPr lang="en-GB" sz="2200" dirty="0">
              <a:cs typeface="Calibri"/>
            </a:endParaRPr>
          </a:p>
          <a:p>
            <a:r>
              <a:rPr lang="en-GB" sz="2200" dirty="0"/>
              <a:t>Training School Champions</a:t>
            </a:r>
            <a:endParaRPr lang="en-GB" sz="2200" dirty="0">
              <a:cs typeface="Calibri"/>
            </a:endParaRPr>
          </a:p>
          <a:p>
            <a:r>
              <a:rPr lang="en-GB" sz="2200" dirty="0">
                <a:cs typeface="Calibri"/>
              </a:rPr>
              <a:t>Monitoring &amp; Support via free data collection tool ‘</a:t>
            </a:r>
            <a:r>
              <a:rPr lang="en-GB" sz="2200" dirty="0" err="1">
                <a:cs typeface="Calibri"/>
              </a:rPr>
              <a:t>KoBo</a:t>
            </a:r>
            <a:r>
              <a:rPr lang="en-GB" sz="2200" dirty="0">
                <a:cs typeface="Calibri"/>
              </a:rPr>
              <a:t>’ – annual Evaluations; monthly District/School reports; regular project monitoring</a:t>
            </a:r>
          </a:p>
          <a:p>
            <a:pPr marL="0" indent="0">
              <a:buNone/>
            </a:pPr>
            <a:r>
              <a:rPr lang="en-GB" sz="1800" dirty="0"/>
              <a:t>Delivering high-quality contextualised digital resources into the hands of teachers</a:t>
            </a:r>
            <a:endParaRPr lang="en-GB" sz="1800" dirty="0">
              <a:cs typeface="Calibri"/>
            </a:endParaRPr>
          </a:p>
          <a:p>
            <a:pPr marL="0" indent="0">
              <a:buNone/>
            </a:pPr>
            <a:endParaRPr lang="en-GB" sz="1700" dirty="0">
              <a:cs typeface="Calibri"/>
            </a:endParaRPr>
          </a:p>
          <a:p>
            <a:pPr marL="0" indent="0">
              <a:buNone/>
            </a:pPr>
            <a:endParaRPr lang="en-GB" sz="2400" b="1" dirty="0">
              <a:cs typeface="Calibri" panose="020F0502020204030204"/>
            </a:endParaRPr>
          </a:p>
          <a:p>
            <a:pPr marL="0" indent="0">
              <a:buNone/>
            </a:pPr>
            <a:endParaRPr lang="en-GB" sz="2400" dirty="0"/>
          </a:p>
          <a:p>
            <a:pPr marL="0" indent="0">
              <a:buNone/>
            </a:pPr>
            <a:endParaRPr lang="en-GB" sz="2400" dirty="0">
              <a:cs typeface="Calibri" panose="020F0502020204030204"/>
            </a:endParaRPr>
          </a:p>
          <a:p>
            <a:pPr marL="0" indent="0">
              <a:buNone/>
            </a:pPr>
            <a:endParaRPr lang="en-GB" dirty="0">
              <a:cs typeface="Calibri" panose="020F0502020204030204"/>
            </a:endParaRPr>
          </a:p>
        </p:txBody>
      </p:sp>
    </p:spTree>
    <p:extLst>
      <p:ext uri="{BB962C8B-B14F-4D97-AF65-F5344CB8AC3E}">
        <p14:creationId xmlns:p14="http://schemas.microsoft.com/office/powerpoint/2010/main" val="1781793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picture containing logo&#10;&#10;Description automatically generated">
            <a:extLst>
              <a:ext uri="{FF2B5EF4-FFF2-40B4-BE49-F238E27FC236}">
                <a16:creationId xmlns:a16="http://schemas.microsoft.com/office/drawing/2014/main" id="{B0872B94-0AE6-4A86-BE33-3148DA82836D}"/>
              </a:ext>
            </a:extLst>
          </p:cNvPr>
          <p:cNvPicPr>
            <a:picLocks noChangeAspect="1"/>
          </p:cNvPicPr>
          <p:nvPr/>
        </p:nvPicPr>
        <p:blipFill rotWithShape="1">
          <a:blip r:embed="rId3">
            <a:extLst>
              <a:ext uri="{28A0092B-C50C-407E-A947-70E740481C1C}">
                <a14:useLocalDpi xmlns:a14="http://schemas.microsoft.com/office/drawing/2010/main" val="0"/>
              </a:ext>
            </a:extLst>
          </a:blip>
          <a:srcRect l="10591" r="16699" b="-1"/>
          <a:stretch/>
        </p:blipFill>
        <p:spPr>
          <a:xfrm>
            <a:off x="995680" y="-19806"/>
            <a:ext cx="9566208" cy="3650992"/>
          </a:xfrm>
          <a:prstGeom prst="rect">
            <a:avLst/>
          </a:prstGeom>
        </p:spPr>
      </p:pic>
      <p:grpSp>
        <p:nvGrpSpPr>
          <p:cNvPr id="19"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9D0BDC0E-2212-424A-A849-BD9D13570CF9}"/>
              </a:ext>
            </a:extLst>
          </p:cNvPr>
          <p:cNvSpPr txBox="1"/>
          <p:nvPr/>
        </p:nvSpPr>
        <p:spPr>
          <a:xfrm>
            <a:off x="98476" y="3872501"/>
            <a:ext cx="12093219" cy="3073494"/>
          </a:xfrm>
          <a:prstGeom prst="rect">
            <a:avLst/>
          </a:prstGeom>
        </p:spPr>
        <p:txBody>
          <a:bodyPr vert="horz" lIns="91440" tIns="45720" rIns="91440" bIns="45720" rtlCol="0" anchor="ctr">
            <a:noAutofit/>
          </a:bodyPr>
          <a:lstStyle/>
          <a:p>
            <a:pPr marL="342900" indent="-228600">
              <a:lnSpc>
                <a:spcPct val="90000"/>
              </a:lnSpc>
              <a:spcAft>
                <a:spcPts val="600"/>
              </a:spcAft>
              <a:buFont typeface="Arial" panose="020B0604020202020204" pitchFamily="34" charset="0"/>
              <a:buChar char="•"/>
            </a:pPr>
            <a:r>
              <a:rPr lang="en-US" sz="2200" dirty="0">
                <a:solidFill>
                  <a:schemeClr val="tx2"/>
                </a:solidFill>
              </a:rPr>
              <a:t>Invited by Zambian </a:t>
            </a:r>
            <a:r>
              <a:rPr lang="en-US" sz="2200" dirty="0" err="1">
                <a:solidFill>
                  <a:schemeClr val="tx2"/>
                </a:solidFill>
              </a:rPr>
              <a:t>MoGE</a:t>
            </a:r>
            <a:r>
              <a:rPr lang="en-US" sz="2200" dirty="0">
                <a:solidFill>
                  <a:schemeClr val="tx2"/>
                </a:solidFill>
              </a:rPr>
              <a:t> to enhance current School Based Teacher Development </a:t>
            </a:r>
            <a:r>
              <a:rPr lang="en-US" sz="2200" dirty="0" err="1">
                <a:solidFill>
                  <a:schemeClr val="tx2"/>
                </a:solidFill>
              </a:rPr>
              <a:t>programme</a:t>
            </a:r>
            <a:r>
              <a:rPr lang="en-US" sz="2200" dirty="0">
                <a:solidFill>
                  <a:schemeClr val="tx2"/>
                </a:solidFill>
              </a:rPr>
              <a:t> in line with revised primary school curriculum: a vision based on learner-</a:t>
            </a:r>
            <a:r>
              <a:rPr lang="en-US" sz="2200" dirty="0" err="1">
                <a:solidFill>
                  <a:schemeClr val="tx2"/>
                </a:solidFill>
              </a:rPr>
              <a:t>centred</a:t>
            </a:r>
            <a:r>
              <a:rPr lang="en-US" sz="2200" dirty="0">
                <a:solidFill>
                  <a:schemeClr val="tx2"/>
                </a:solidFill>
              </a:rPr>
              <a:t> education and inclusivity, which focuses on knowledge, skills and values</a:t>
            </a:r>
          </a:p>
          <a:p>
            <a:pPr marL="342900" indent="-228600">
              <a:lnSpc>
                <a:spcPct val="90000"/>
              </a:lnSpc>
              <a:spcAft>
                <a:spcPts val="600"/>
              </a:spcAft>
              <a:buFont typeface="Arial" panose="020B0604020202020204" pitchFamily="34" charset="0"/>
              <a:buChar char="•"/>
            </a:pPr>
            <a:endParaRPr lang="en-US" sz="800" dirty="0">
              <a:solidFill>
                <a:schemeClr val="tx2"/>
              </a:solidFill>
            </a:endParaRPr>
          </a:p>
          <a:p>
            <a:pPr marL="342900" indent="-228600">
              <a:lnSpc>
                <a:spcPct val="90000"/>
              </a:lnSpc>
              <a:spcAft>
                <a:spcPts val="600"/>
              </a:spcAft>
              <a:buFont typeface="Arial" panose="020B0604020202020204" pitchFamily="34" charset="0"/>
              <a:buChar char="•"/>
            </a:pPr>
            <a:r>
              <a:rPr lang="en-US" sz="2200" dirty="0">
                <a:solidFill>
                  <a:schemeClr val="tx2"/>
                </a:solidFill>
              </a:rPr>
              <a:t>School based teacher development (SBTD) more effective than traditional cascade models</a:t>
            </a:r>
          </a:p>
          <a:p>
            <a:pPr marL="342900" indent="-228600">
              <a:lnSpc>
                <a:spcPct val="90000"/>
              </a:lnSpc>
              <a:spcAft>
                <a:spcPts val="600"/>
              </a:spcAft>
              <a:buFont typeface="Arial" panose="020B0604020202020204" pitchFamily="34" charset="0"/>
              <a:buChar char="•"/>
            </a:pPr>
            <a:endParaRPr lang="en-US" sz="800" dirty="0">
              <a:solidFill>
                <a:schemeClr val="tx2"/>
              </a:solidFill>
            </a:endParaRPr>
          </a:p>
          <a:p>
            <a:pPr marL="342900" indent="-228600">
              <a:lnSpc>
                <a:spcPct val="90000"/>
              </a:lnSpc>
              <a:spcAft>
                <a:spcPts val="600"/>
              </a:spcAft>
              <a:buFont typeface="Arial" panose="020B0604020202020204" pitchFamily="34" charset="0"/>
              <a:buChar char="•"/>
            </a:pPr>
            <a:r>
              <a:rPr lang="en-US" sz="2200" dirty="0">
                <a:solidFill>
                  <a:schemeClr val="tx2"/>
                </a:solidFill>
              </a:rPr>
              <a:t>Key tenets of networking and building communities of practice: bringing people together</a:t>
            </a:r>
          </a:p>
          <a:p>
            <a:pPr indent="-228600">
              <a:lnSpc>
                <a:spcPct val="90000"/>
              </a:lnSpc>
              <a:spcAft>
                <a:spcPts val="600"/>
              </a:spcAft>
              <a:buFont typeface="Arial" panose="020B0604020202020204" pitchFamily="34" charset="0"/>
              <a:buChar char="•"/>
            </a:pPr>
            <a:endParaRPr lang="en-US" sz="800" dirty="0">
              <a:solidFill>
                <a:schemeClr val="tx2"/>
              </a:solidFill>
            </a:endParaRPr>
          </a:p>
          <a:p>
            <a:pPr marL="342900" indent="-228600">
              <a:lnSpc>
                <a:spcPct val="90000"/>
              </a:lnSpc>
              <a:spcAft>
                <a:spcPts val="600"/>
              </a:spcAft>
              <a:buFont typeface="Arial" panose="020B0604020202020204" pitchFamily="34" charset="0"/>
              <a:buChar char="•"/>
            </a:pPr>
            <a:r>
              <a:rPr lang="en-US" sz="2200" dirty="0">
                <a:solidFill>
                  <a:schemeClr val="tx2"/>
                </a:solidFill>
              </a:rPr>
              <a:t>Provision of resources for teachers is a critical aspect</a:t>
            </a:r>
            <a:br>
              <a:rPr lang="en-US" dirty="0">
                <a:solidFill>
                  <a:schemeClr val="tx2"/>
                </a:solidFill>
              </a:rPr>
            </a:br>
            <a:endParaRPr lang="en-US" dirty="0">
              <a:solidFill>
                <a:schemeClr val="tx2"/>
              </a:solidFill>
            </a:endParaRPr>
          </a:p>
        </p:txBody>
      </p:sp>
    </p:spTree>
    <p:extLst>
      <p:ext uri="{BB962C8B-B14F-4D97-AF65-F5344CB8AC3E}">
        <p14:creationId xmlns:p14="http://schemas.microsoft.com/office/powerpoint/2010/main" val="1642694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B7E7-0015-413D-912D-DBAF20FD3A36}"/>
              </a:ext>
            </a:extLst>
          </p:cNvPr>
          <p:cNvSpPr>
            <a:spLocks noGrp="1"/>
          </p:cNvSpPr>
          <p:nvPr>
            <p:ph type="title"/>
          </p:nvPr>
        </p:nvSpPr>
        <p:spPr>
          <a:xfrm>
            <a:off x="294432" y="276636"/>
            <a:ext cx="10515600" cy="829494"/>
          </a:xfrm>
        </p:spPr>
        <p:txBody>
          <a:bodyPr>
            <a:normAutofit/>
          </a:bodyPr>
          <a:lstStyle/>
          <a:p>
            <a:r>
              <a:rPr lang="en-GB" sz="3600"/>
              <a:t>A technology enhanced approach</a:t>
            </a:r>
          </a:p>
        </p:txBody>
      </p:sp>
      <p:sp>
        <p:nvSpPr>
          <p:cNvPr id="3" name="Content Placeholder 2">
            <a:extLst>
              <a:ext uri="{FF2B5EF4-FFF2-40B4-BE49-F238E27FC236}">
                <a16:creationId xmlns:a16="http://schemas.microsoft.com/office/drawing/2014/main" id="{E2607ADE-B138-47D3-B23F-8C1AE2D8A7AC}"/>
              </a:ext>
            </a:extLst>
          </p:cNvPr>
          <p:cNvSpPr>
            <a:spLocks noGrp="1"/>
          </p:cNvSpPr>
          <p:nvPr>
            <p:ph idx="1"/>
          </p:nvPr>
        </p:nvSpPr>
        <p:spPr>
          <a:xfrm>
            <a:off x="294432" y="1077554"/>
            <a:ext cx="10509269" cy="2241918"/>
          </a:xfrm>
        </p:spPr>
        <p:txBody>
          <a:bodyPr vert="horz" lIns="91440" tIns="45720" rIns="91440" bIns="45720" rtlCol="0" anchor="t">
            <a:noAutofit/>
          </a:bodyPr>
          <a:lstStyle/>
          <a:p>
            <a:r>
              <a:rPr lang="en-GB" sz="2200" dirty="0"/>
              <a:t>Delivering high-quality contextualised digital resources into the hands of teachers</a:t>
            </a:r>
            <a:endParaRPr lang="en-GB" sz="2200" dirty="0">
              <a:cs typeface="Calibri"/>
            </a:endParaRPr>
          </a:p>
          <a:p>
            <a:r>
              <a:rPr lang="en-GB" sz="2200" dirty="0"/>
              <a:t>Open Educational Resources: PDFs, audio and video</a:t>
            </a:r>
            <a:endParaRPr lang="en-GB" sz="2200" dirty="0">
              <a:cs typeface="Calibri"/>
            </a:endParaRPr>
          </a:p>
          <a:p>
            <a:r>
              <a:rPr lang="en-GB" sz="2200" dirty="0"/>
              <a:t>Lack of reliable, affordable internet but wide availability of smartphones: ‘offline networked learning’ approach using Raspberry Pis with web-based tools (including Moodle)</a:t>
            </a:r>
            <a:endParaRPr lang="en-GB" sz="2200" dirty="0">
              <a:cs typeface="Calibri"/>
            </a:endParaRPr>
          </a:p>
          <a:p>
            <a:r>
              <a:rPr lang="en-GB" sz="2200" dirty="0"/>
              <a:t>Training School Champions</a:t>
            </a:r>
            <a:endParaRPr lang="en-GB" sz="2200" dirty="0">
              <a:cs typeface="Calibri"/>
            </a:endParaRPr>
          </a:p>
          <a:p>
            <a:r>
              <a:rPr lang="en-GB" sz="2200" dirty="0">
                <a:cs typeface="Calibri"/>
              </a:rPr>
              <a:t>Monitoring &amp; Support via free data collection tool ‘</a:t>
            </a:r>
            <a:r>
              <a:rPr lang="en-GB" sz="2200" dirty="0" err="1">
                <a:cs typeface="Calibri"/>
              </a:rPr>
              <a:t>KoBo</a:t>
            </a:r>
            <a:r>
              <a:rPr lang="en-GB" sz="2200" dirty="0">
                <a:cs typeface="Calibri"/>
              </a:rPr>
              <a:t>’ – annual Evaluations; monthly District/School reports; regular project monitoring</a:t>
            </a:r>
          </a:p>
          <a:p>
            <a:pPr marL="0" indent="0">
              <a:buNone/>
            </a:pPr>
            <a:endParaRPr lang="en-GB" sz="1700" dirty="0">
              <a:cs typeface="Calibri"/>
            </a:endParaRPr>
          </a:p>
          <a:p>
            <a:pPr marL="0" indent="0">
              <a:buNone/>
            </a:pPr>
            <a:endParaRPr lang="en-GB" sz="2400" b="1" dirty="0">
              <a:cs typeface="Calibri" panose="020F0502020204030204"/>
            </a:endParaRPr>
          </a:p>
          <a:p>
            <a:pPr marL="0" indent="0">
              <a:buNone/>
            </a:pPr>
            <a:endParaRPr lang="en-GB" sz="2400" dirty="0"/>
          </a:p>
          <a:p>
            <a:pPr marL="0" indent="0">
              <a:buNone/>
            </a:pPr>
            <a:endParaRPr lang="en-GB" sz="2400" dirty="0">
              <a:cs typeface="Calibri" panose="020F0502020204030204"/>
            </a:endParaRPr>
          </a:p>
          <a:p>
            <a:pPr marL="0" indent="0">
              <a:buNone/>
            </a:pPr>
            <a:endParaRPr lang="en-GB" dirty="0">
              <a:cs typeface="Calibri" panose="020F0502020204030204"/>
            </a:endParaRPr>
          </a:p>
        </p:txBody>
      </p:sp>
      <p:grpSp>
        <p:nvGrpSpPr>
          <p:cNvPr id="5" name="Group 4">
            <a:extLst>
              <a:ext uri="{FF2B5EF4-FFF2-40B4-BE49-F238E27FC236}">
                <a16:creationId xmlns:a16="http://schemas.microsoft.com/office/drawing/2014/main" id="{6B35DC8A-1633-42CA-B535-393ECB7C3F3D}"/>
              </a:ext>
            </a:extLst>
          </p:cNvPr>
          <p:cNvGrpSpPr/>
          <p:nvPr/>
        </p:nvGrpSpPr>
        <p:grpSpPr>
          <a:xfrm>
            <a:off x="822683" y="4173063"/>
            <a:ext cx="10546634" cy="2667689"/>
            <a:chOff x="1128713" y="4173063"/>
            <a:chExt cx="10546634" cy="2667689"/>
          </a:xfrm>
        </p:grpSpPr>
        <p:pic>
          <p:nvPicPr>
            <p:cNvPr id="10" name="Picture 9">
              <a:extLst>
                <a:ext uri="{FF2B5EF4-FFF2-40B4-BE49-F238E27FC236}">
                  <a16:creationId xmlns:a16="http://schemas.microsoft.com/office/drawing/2014/main" id="{9CC4663C-22DD-45A5-8D60-08190B7B450D}"/>
                </a:ext>
              </a:extLst>
            </p:cNvPr>
            <p:cNvPicPr/>
            <p:nvPr/>
          </p:nvPicPr>
          <p:blipFill>
            <a:blip r:embed="rId3"/>
            <a:stretch>
              <a:fillRect/>
            </a:stretch>
          </p:blipFill>
          <p:spPr>
            <a:xfrm>
              <a:off x="3341700" y="4173063"/>
              <a:ext cx="4405641" cy="2667689"/>
            </a:xfrm>
            <a:prstGeom prst="rect">
              <a:avLst/>
            </a:prstGeom>
          </p:spPr>
        </p:pic>
        <p:pic>
          <p:nvPicPr>
            <p:cNvPr id="6" name="Picture 5" descr="A group of people sitting at a desk&#10;&#10;Description automatically generated">
              <a:extLst>
                <a:ext uri="{FF2B5EF4-FFF2-40B4-BE49-F238E27FC236}">
                  <a16:creationId xmlns:a16="http://schemas.microsoft.com/office/drawing/2014/main" id="{1A5FB236-4086-4FAA-B303-39E103E25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429" y="4173063"/>
              <a:ext cx="3556918" cy="2667689"/>
            </a:xfrm>
            <a:prstGeom prst="rect">
              <a:avLst/>
            </a:prstGeom>
          </p:spPr>
        </p:pic>
        <p:pic>
          <p:nvPicPr>
            <p:cNvPr id="7" name="Picture 6">
              <a:extLst>
                <a:ext uri="{FF2B5EF4-FFF2-40B4-BE49-F238E27FC236}">
                  <a16:creationId xmlns:a16="http://schemas.microsoft.com/office/drawing/2014/main" id="{1E02B3EB-84E8-427A-B7FC-095FF4401029}"/>
                </a:ext>
              </a:extLst>
            </p:cNvPr>
            <p:cNvPicPr/>
            <p:nvPr/>
          </p:nvPicPr>
          <p:blipFill rotWithShape="1">
            <a:blip r:embed="rId5"/>
            <a:srcRect l="33108" t="11642" r="34072" b="3422"/>
            <a:stretch/>
          </p:blipFill>
          <p:spPr bwMode="auto">
            <a:xfrm>
              <a:off x="1128713" y="4173063"/>
              <a:ext cx="1903118" cy="2667689"/>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0355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316D79-1D34-4794-A80F-6867923412A8}"/>
              </a:ext>
            </a:extLst>
          </p:cNvPr>
          <p:cNvPicPr/>
          <p:nvPr/>
        </p:nvPicPr>
        <p:blipFill rotWithShape="1">
          <a:blip r:embed="rId3">
            <a:extLst>
              <a:ext uri="{28A0092B-C50C-407E-A947-70E740481C1C}">
                <a14:useLocalDpi xmlns:a14="http://schemas.microsoft.com/office/drawing/2010/main" val="0"/>
              </a:ext>
            </a:extLst>
          </a:blip>
          <a:srcRect l="23733" r="2533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8" name="Title 1">
            <a:extLst>
              <a:ext uri="{FF2B5EF4-FFF2-40B4-BE49-F238E27FC236}">
                <a16:creationId xmlns:a16="http://schemas.microsoft.com/office/drawing/2014/main" id="{2312A65E-510C-4021-8227-EFBE41CB3F08}"/>
              </a:ext>
            </a:extLst>
          </p:cNvPr>
          <p:cNvSpPr>
            <a:spLocks noGrp="1"/>
          </p:cNvSpPr>
          <p:nvPr>
            <p:ph type="title"/>
          </p:nvPr>
        </p:nvSpPr>
        <p:spPr>
          <a:xfrm>
            <a:off x="5297762" y="329184"/>
            <a:ext cx="5918878" cy="1008888"/>
          </a:xfrm>
        </p:spPr>
        <p:txBody>
          <a:bodyPr anchor="b">
            <a:normAutofit/>
          </a:bodyPr>
          <a:lstStyle/>
          <a:p>
            <a:r>
              <a:rPr lang="en-GB" sz="5400"/>
              <a:t>Covid-19	</a:t>
            </a:r>
          </a:p>
        </p:txBody>
      </p:sp>
      <p:sp>
        <p:nvSpPr>
          <p:cNvPr id="9" name="Content Placeholder 2">
            <a:extLst>
              <a:ext uri="{FF2B5EF4-FFF2-40B4-BE49-F238E27FC236}">
                <a16:creationId xmlns:a16="http://schemas.microsoft.com/office/drawing/2014/main" id="{16C54CA1-DD18-40F0-9969-F44771DA874B}"/>
              </a:ext>
            </a:extLst>
          </p:cNvPr>
          <p:cNvSpPr>
            <a:spLocks noGrp="1"/>
          </p:cNvSpPr>
          <p:nvPr>
            <p:ph idx="1"/>
          </p:nvPr>
        </p:nvSpPr>
        <p:spPr>
          <a:xfrm>
            <a:off x="4910348" y="1533832"/>
            <a:ext cx="7088059" cy="4994984"/>
          </a:xfrm>
        </p:spPr>
        <p:txBody>
          <a:bodyPr vert="horz" lIns="91440" tIns="45720" rIns="91440" bIns="45720" rtlCol="0" anchor="t">
            <a:noAutofit/>
          </a:bodyPr>
          <a:lstStyle/>
          <a:p>
            <a:pPr marL="0" indent="0">
              <a:buNone/>
            </a:pPr>
            <a:r>
              <a:rPr lang="en-GB" sz="2000" b="1" dirty="0"/>
              <a:t>Covid Wave 1: March – September 2020</a:t>
            </a:r>
            <a:endParaRPr lang="en-US" sz="2000" dirty="0">
              <a:cs typeface="Calibri"/>
            </a:endParaRPr>
          </a:p>
          <a:p>
            <a:r>
              <a:rPr lang="en-GB" sz="2000" dirty="0"/>
              <a:t>Schools close March-June; reopen for exam-grade classes only</a:t>
            </a:r>
            <a:endParaRPr lang="en-GB" sz="2000" dirty="0">
              <a:cs typeface="Calibri"/>
            </a:endParaRPr>
          </a:p>
          <a:p>
            <a:r>
              <a:rPr lang="en-GB" sz="2000" dirty="0"/>
              <a:t>Zoom and WhatsApp used to continue SBTD</a:t>
            </a:r>
            <a:endParaRPr lang="en-GB" sz="2000" dirty="0">
              <a:cs typeface="Calibri"/>
            </a:endParaRPr>
          </a:p>
          <a:p>
            <a:r>
              <a:rPr lang="en-GB" sz="2000" dirty="0"/>
              <a:t>11 schools connected regularly and engaged in discussions supported by WVZ in Lusaka and the Open University in the UK</a:t>
            </a:r>
            <a:endParaRPr lang="en-GB" sz="2000" dirty="0">
              <a:cs typeface="Calibri"/>
            </a:endParaRPr>
          </a:p>
          <a:p>
            <a:r>
              <a:rPr lang="en-GB" sz="2000" dirty="0"/>
              <a:t>WhatsApp: ‘domesticated’, familiar technology: Zoom was novel</a:t>
            </a:r>
            <a:endParaRPr lang="en-GB" sz="2000" dirty="0">
              <a:cs typeface="Calibri"/>
            </a:endParaRPr>
          </a:p>
          <a:p>
            <a:pPr marL="0" indent="0">
              <a:buNone/>
            </a:pPr>
            <a:endParaRPr lang="en-GB" sz="800" dirty="0">
              <a:cs typeface="Calibri"/>
            </a:endParaRPr>
          </a:p>
          <a:p>
            <a:pPr marL="0" indent="0">
              <a:buNone/>
            </a:pPr>
            <a:r>
              <a:rPr lang="en-GB" sz="2000" b="1" dirty="0"/>
              <a:t>Covid Wave 2: January – February 2021</a:t>
            </a:r>
            <a:endParaRPr lang="en-GB" sz="2000" b="1" dirty="0">
              <a:cs typeface="Calibri"/>
            </a:endParaRPr>
          </a:p>
          <a:p>
            <a:r>
              <a:rPr lang="en-GB" sz="2000" dirty="0"/>
              <a:t>Schools close; no access to Teachers</a:t>
            </a:r>
            <a:endParaRPr lang="en-GB" sz="2000" dirty="0">
              <a:cs typeface="Calibri"/>
            </a:endParaRPr>
          </a:p>
          <a:p>
            <a:endParaRPr lang="en-GB" sz="800" dirty="0">
              <a:cs typeface="Calibri"/>
            </a:endParaRPr>
          </a:p>
          <a:p>
            <a:pPr marL="0" indent="0">
              <a:buNone/>
            </a:pPr>
            <a:r>
              <a:rPr lang="en-GB" sz="2000" b="1" dirty="0"/>
              <a:t>Covid Wave 3: June 2021 - ?</a:t>
            </a:r>
            <a:endParaRPr lang="en-GB" sz="2000" b="1" dirty="0">
              <a:cs typeface="Calibri"/>
            </a:endParaRPr>
          </a:p>
          <a:p>
            <a:r>
              <a:rPr lang="en-GB" sz="2000" dirty="0"/>
              <a:t>Schools close; access to school leaders</a:t>
            </a:r>
            <a:endParaRPr lang="en-GB" sz="2000" dirty="0">
              <a:cs typeface="Calibri"/>
            </a:endParaRPr>
          </a:p>
          <a:p>
            <a:r>
              <a:rPr lang="en-GB" sz="2000" dirty="0"/>
              <a:t>Microsoft Teams used for delivering virtual orientation workshops</a:t>
            </a:r>
            <a:endParaRPr lang="en-GB" sz="2000" dirty="0">
              <a:cs typeface="Calibri"/>
            </a:endParaRPr>
          </a:p>
        </p:txBody>
      </p:sp>
    </p:spTree>
    <p:extLst>
      <p:ext uri="{BB962C8B-B14F-4D97-AF65-F5344CB8AC3E}">
        <p14:creationId xmlns:p14="http://schemas.microsoft.com/office/powerpoint/2010/main" val="303949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BE4AEA-0382-4556-8A53-B16E11371004}"/>
              </a:ext>
            </a:extLst>
          </p:cNvPr>
          <p:cNvSpPr>
            <a:spLocks noGrp="1"/>
          </p:cNvSpPr>
          <p:nvPr>
            <p:ph type="title"/>
          </p:nvPr>
        </p:nvSpPr>
        <p:spPr>
          <a:xfrm>
            <a:off x="572493" y="238540"/>
            <a:ext cx="11018520" cy="1001538"/>
          </a:xfrm>
        </p:spPr>
        <p:txBody>
          <a:bodyPr anchor="b">
            <a:normAutofit/>
          </a:bodyPr>
          <a:lstStyle/>
          <a:p>
            <a:r>
              <a:rPr lang="en-GB" sz="5400"/>
              <a:t>What have we learned? </a:t>
            </a:r>
          </a:p>
        </p:txBody>
      </p:sp>
      <p:sp>
        <p:nvSpPr>
          <p:cNvPr id="5" name="Content Placeholder 2">
            <a:extLst>
              <a:ext uri="{FF2B5EF4-FFF2-40B4-BE49-F238E27FC236}">
                <a16:creationId xmlns:a16="http://schemas.microsoft.com/office/drawing/2014/main" id="{56092779-F9F1-47D6-B84C-F618FC91BCA0}"/>
              </a:ext>
            </a:extLst>
          </p:cNvPr>
          <p:cNvSpPr>
            <a:spLocks noGrp="1"/>
          </p:cNvSpPr>
          <p:nvPr>
            <p:ph idx="1"/>
          </p:nvPr>
        </p:nvSpPr>
        <p:spPr>
          <a:xfrm>
            <a:off x="572493" y="1594616"/>
            <a:ext cx="6766770" cy="4637742"/>
          </a:xfrm>
        </p:spPr>
        <p:txBody>
          <a:bodyPr anchor="t">
            <a:normAutofit/>
          </a:bodyPr>
          <a:lstStyle/>
          <a:p>
            <a:r>
              <a:rPr lang="en-GB" sz="2200" dirty="0"/>
              <a:t>Technology as enabler to support primary focus of project: not a magic solution</a:t>
            </a:r>
          </a:p>
          <a:p>
            <a:r>
              <a:rPr lang="en-GB" sz="2200" dirty="0"/>
              <a:t>Importance of established structures, roles, processes and resources in the school system</a:t>
            </a:r>
            <a:endParaRPr lang="en-GB" sz="2200" dirty="0">
              <a:cs typeface="Calibri"/>
            </a:endParaRPr>
          </a:p>
          <a:p>
            <a:r>
              <a:rPr lang="en-GB" sz="2200" dirty="0"/>
              <a:t>New techniques learned about use of technologies &amp; social media for supporting SBTD</a:t>
            </a:r>
            <a:endParaRPr lang="en-GB" sz="2200" dirty="0">
              <a:cs typeface="Calibri"/>
            </a:endParaRPr>
          </a:p>
          <a:p>
            <a:r>
              <a:rPr lang="en-GB" sz="2200" dirty="0"/>
              <a:t>Zoom/WA/Teams: tools to enhance community of practice </a:t>
            </a:r>
            <a:endParaRPr lang="en-GB" sz="2200" dirty="0">
              <a:cs typeface="Calibri"/>
            </a:endParaRPr>
          </a:p>
          <a:p>
            <a:r>
              <a:rPr lang="en-GB" sz="2200" dirty="0"/>
              <a:t>Identification of role of RPi champions – harnessing existing hidden expertise</a:t>
            </a:r>
            <a:endParaRPr lang="en-GB" sz="2200" dirty="0">
              <a:cs typeface="Calibri"/>
            </a:endParaRPr>
          </a:p>
          <a:p>
            <a:r>
              <a:rPr lang="en-GB" sz="2200" dirty="0"/>
              <a:t>De-structuring resources into bite sized chunks of practice based on more regular contact </a:t>
            </a:r>
            <a:endParaRPr lang="en-GB" sz="2200" dirty="0">
              <a:cs typeface="Calibri"/>
            </a:endParaRPr>
          </a:p>
        </p:txBody>
      </p:sp>
      <p:sp>
        <p:nvSpPr>
          <p:cNvPr id="2" name="TextBox 1">
            <a:extLst>
              <a:ext uri="{FF2B5EF4-FFF2-40B4-BE49-F238E27FC236}">
                <a16:creationId xmlns:a16="http://schemas.microsoft.com/office/drawing/2014/main" id="{F2E09C03-E9AF-499A-A44C-AB60D5E0FA83}"/>
              </a:ext>
            </a:extLst>
          </p:cNvPr>
          <p:cNvSpPr txBox="1"/>
          <p:nvPr/>
        </p:nvSpPr>
        <p:spPr>
          <a:xfrm>
            <a:off x="7601731" y="5490383"/>
            <a:ext cx="47991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dirty="0">
                <a:cs typeface="Calibri"/>
              </a:rPr>
              <a:t>Blumenfeld et al. (2000) </a:t>
            </a:r>
            <a:r>
              <a:rPr lang="en-GB" i="1" dirty="0">
                <a:ea typeface="+mn-lt"/>
                <a:cs typeface="+mn-lt"/>
              </a:rPr>
              <a:t>Creating Usable Innovations in Systemic Reform</a:t>
            </a:r>
            <a:endParaRPr lang="en-GB" dirty="0">
              <a:cs typeface="Calibri"/>
            </a:endParaRPr>
          </a:p>
        </p:txBody>
      </p:sp>
      <p:grpSp>
        <p:nvGrpSpPr>
          <p:cNvPr id="33" name="Group 32">
            <a:extLst>
              <a:ext uri="{FF2B5EF4-FFF2-40B4-BE49-F238E27FC236}">
                <a16:creationId xmlns:a16="http://schemas.microsoft.com/office/drawing/2014/main" id="{F8C17C15-8F3F-405F-8C32-7082F176D70E}"/>
              </a:ext>
            </a:extLst>
          </p:cNvPr>
          <p:cNvGrpSpPr/>
          <p:nvPr/>
        </p:nvGrpSpPr>
        <p:grpSpPr>
          <a:xfrm>
            <a:off x="7306506" y="1601601"/>
            <a:ext cx="4885494" cy="3767690"/>
            <a:chOff x="7246511" y="1963125"/>
            <a:chExt cx="4885494" cy="3767690"/>
          </a:xfrm>
        </p:grpSpPr>
        <p:cxnSp>
          <p:nvCxnSpPr>
            <p:cNvPr id="8" name="Straight Arrow Connector 7">
              <a:extLst>
                <a:ext uri="{FF2B5EF4-FFF2-40B4-BE49-F238E27FC236}">
                  <a16:creationId xmlns:a16="http://schemas.microsoft.com/office/drawing/2014/main" id="{5DF8692E-F120-40C3-9A80-4972BA19DD83}"/>
                </a:ext>
              </a:extLst>
            </p:cNvPr>
            <p:cNvCxnSpPr>
              <a:cxnSpLocks/>
            </p:cNvCxnSpPr>
            <p:nvPr/>
          </p:nvCxnSpPr>
          <p:spPr>
            <a:xfrm flipH="1" flipV="1">
              <a:off x="8453620" y="1963125"/>
              <a:ext cx="15983" cy="2678956"/>
            </a:xfrm>
            <a:prstGeom prst="straightConnector1">
              <a:avLst/>
            </a:prstGeom>
            <a:ln w="63500">
              <a:solidFill>
                <a:srgbClr val="244B9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5F8C19F-4DBE-4563-83EE-BAAF9F106CB5}"/>
                </a:ext>
              </a:extLst>
            </p:cNvPr>
            <p:cNvCxnSpPr>
              <a:cxnSpLocks/>
            </p:cNvCxnSpPr>
            <p:nvPr/>
          </p:nvCxnSpPr>
          <p:spPr>
            <a:xfrm flipV="1">
              <a:off x="8481593" y="4677233"/>
              <a:ext cx="2590800" cy="1"/>
            </a:xfrm>
            <a:prstGeom prst="straightConnector1">
              <a:avLst/>
            </a:prstGeom>
            <a:ln w="63500">
              <a:solidFill>
                <a:srgbClr val="244B9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718521-3DE4-4E9C-9896-D705380819F4}"/>
                </a:ext>
              </a:extLst>
            </p:cNvPr>
            <p:cNvCxnSpPr>
              <a:cxnSpLocks/>
            </p:cNvCxnSpPr>
            <p:nvPr/>
          </p:nvCxnSpPr>
          <p:spPr>
            <a:xfrm flipH="1">
              <a:off x="7246511" y="4655934"/>
              <a:ext cx="1235082" cy="836912"/>
            </a:xfrm>
            <a:prstGeom prst="straightConnector1">
              <a:avLst/>
            </a:prstGeom>
            <a:ln w="63500">
              <a:solidFill>
                <a:srgbClr val="244B9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620285-3096-4E69-B6B9-C22C10948CBE}"/>
                </a:ext>
              </a:extLst>
            </p:cNvPr>
            <p:cNvCxnSpPr/>
            <p:nvPr/>
          </p:nvCxnSpPr>
          <p:spPr>
            <a:xfrm>
              <a:off x="7525629" y="5259122"/>
              <a:ext cx="2286000" cy="0"/>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818D62-4E33-4839-8001-5BAC3A66FF18}"/>
                </a:ext>
              </a:extLst>
            </p:cNvPr>
            <p:cNvCxnSpPr>
              <a:cxnSpLocks/>
            </p:cNvCxnSpPr>
            <p:nvPr/>
          </p:nvCxnSpPr>
          <p:spPr>
            <a:xfrm>
              <a:off x="9811629" y="3014686"/>
              <a:ext cx="0" cy="2244436"/>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C17FD-DB93-4860-BA3E-3EB7995A49EB}"/>
                </a:ext>
              </a:extLst>
            </p:cNvPr>
            <p:cNvCxnSpPr/>
            <p:nvPr/>
          </p:nvCxnSpPr>
          <p:spPr>
            <a:xfrm>
              <a:off x="7525629" y="3014686"/>
              <a:ext cx="2286000" cy="0"/>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C2A765-CC80-45F0-A231-FDC13718A413}"/>
                </a:ext>
              </a:extLst>
            </p:cNvPr>
            <p:cNvCxnSpPr>
              <a:cxnSpLocks/>
            </p:cNvCxnSpPr>
            <p:nvPr/>
          </p:nvCxnSpPr>
          <p:spPr>
            <a:xfrm>
              <a:off x="7525629" y="2995530"/>
              <a:ext cx="0" cy="2199082"/>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9F7FB7-8D90-4562-BC24-364EC81417E9}"/>
                </a:ext>
              </a:extLst>
            </p:cNvPr>
            <p:cNvCxnSpPr>
              <a:cxnSpLocks/>
            </p:cNvCxnSpPr>
            <p:nvPr/>
          </p:nvCxnSpPr>
          <p:spPr>
            <a:xfrm>
              <a:off x="10698319" y="2479122"/>
              <a:ext cx="0" cy="2244436"/>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EEE5196-30E8-4CA6-AC6F-95CD804ABC3B}"/>
                </a:ext>
              </a:extLst>
            </p:cNvPr>
            <p:cNvCxnSpPr>
              <a:cxnSpLocks/>
            </p:cNvCxnSpPr>
            <p:nvPr/>
          </p:nvCxnSpPr>
          <p:spPr>
            <a:xfrm flipH="1">
              <a:off x="9811628" y="4723558"/>
              <a:ext cx="886691" cy="535563"/>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5819AB-1B75-4631-9161-1845EEC36F0B}"/>
                </a:ext>
              </a:extLst>
            </p:cNvPr>
            <p:cNvCxnSpPr/>
            <p:nvPr/>
          </p:nvCxnSpPr>
          <p:spPr>
            <a:xfrm>
              <a:off x="8441372" y="2451413"/>
              <a:ext cx="2286000" cy="0"/>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872D7D-4F2B-4088-A71C-055115BBBC2B}"/>
                </a:ext>
              </a:extLst>
            </p:cNvPr>
            <p:cNvCxnSpPr>
              <a:cxnSpLocks/>
            </p:cNvCxnSpPr>
            <p:nvPr/>
          </p:nvCxnSpPr>
          <p:spPr>
            <a:xfrm flipH="1">
              <a:off x="9811628" y="2503331"/>
              <a:ext cx="843786" cy="542710"/>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4F3EA5-D671-4E07-A822-6DA2741414A7}"/>
                </a:ext>
              </a:extLst>
            </p:cNvPr>
            <p:cNvCxnSpPr>
              <a:cxnSpLocks/>
            </p:cNvCxnSpPr>
            <p:nvPr/>
          </p:nvCxnSpPr>
          <p:spPr>
            <a:xfrm flipH="1">
              <a:off x="7541736" y="2459967"/>
              <a:ext cx="886691" cy="535563"/>
            </a:xfrm>
            <a:prstGeom prst="line">
              <a:avLst/>
            </a:prstGeom>
            <a:ln w="50800">
              <a:solidFill>
                <a:srgbClr val="244B96"/>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556F3E-576C-402A-9A2E-FEE1805E3767}"/>
                </a:ext>
              </a:extLst>
            </p:cNvPr>
            <p:cNvSpPr txBox="1"/>
            <p:nvPr/>
          </p:nvSpPr>
          <p:spPr>
            <a:xfrm>
              <a:off x="8481593" y="4392619"/>
              <a:ext cx="1822935" cy="307777"/>
            </a:xfrm>
            <a:prstGeom prst="rect">
              <a:avLst/>
            </a:prstGeom>
            <a:noFill/>
          </p:spPr>
          <p:txBody>
            <a:bodyPr wrap="none" rtlCol="0">
              <a:spAutoFit/>
            </a:bodyPr>
            <a:lstStyle/>
            <a:p>
              <a:r>
                <a:rPr lang="en-GB" sz="1400" dirty="0"/>
                <a:t>Increasing Divergence</a:t>
              </a:r>
            </a:p>
          </p:txBody>
        </p:sp>
        <p:sp>
          <p:nvSpPr>
            <p:cNvPr id="21" name="TextBox 20">
              <a:extLst>
                <a:ext uri="{FF2B5EF4-FFF2-40B4-BE49-F238E27FC236}">
                  <a16:creationId xmlns:a16="http://schemas.microsoft.com/office/drawing/2014/main" id="{4E7FBD03-AE9C-45CD-915D-F0FDEAD85DF4}"/>
                </a:ext>
              </a:extLst>
            </p:cNvPr>
            <p:cNvSpPr txBox="1"/>
            <p:nvPr/>
          </p:nvSpPr>
          <p:spPr>
            <a:xfrm rot="19588023">
              <a:off x="7493686" y="4454466"/>
              <a:ext cx="999761" cy="523220"/>
            </a:xfrm>
            <a:prstGeom prst="rect">
              <a:avLst/>
            </a:prstGeom>
            <a:noFill/>
          </p:spPr>
          <p:txBody>
            <a:bodyPr wrap="none" rtlCol="0">
              <a:spAutoFit/>
            </a:bodyPr>
            <a:lstStyle/>
            <a:p>
              <a:r>
                <a:rPr lang="en-GB" sz="1400" dirty="0"/>
                <a:t>Increasing </a:t>
              </a:r>
            </a:p>
            <a:p>
              <a:r>
                <a:rPr lang="en-GB" sz="1400" dirty="0"/>
                <a:t>Divergence</a:t>
              </a:r>
            </a:p>
          </p:txBody>
        </p:sp>
        <p:sp>
          <p:nvSpPr>
            <p:cNvPr id="22" name="TextBox 21">
              <a:extLst>
                <a:ext uri="{FF2B5EF4-FFF2-40B4-BE49-F238E27FC236}">
                  <a16:creationId xmlns:a16="http://schemas.microsoft.com/office/drawing/2014/main" id="{E0AFF51E-5E00-44E5-A0F8-9794A5097F45}"/>
                </a:ext>
              </a:extLst>
            </p:cNvPr>
            <p:cNvSpPr txBox="1"/>
            <p:nvPr/>
          </p:nvSpPr>
          <p:spPr>
            <a:xfrm rot="16200000">
              <a:off x="8208736" y="3295268"/>
              <a:ext cx="999761" cy="523220"/>
            </a:xfrm>
            <a:prstGeom prst="rect">
              <a:avLst/>
            </a:prstGeom>
            <a:noFill/>
          </p:spPr>
          <p:txBody>
            <a:bodyPr wrap="none" rtlCol="0">
              <a:spAutoFit/>
            </a:bodyPr>
            <a:lstStyle/>
            <a:p>
              <a:r>
                <a:rPr lang="en-GB" sz="1400" dirty="0"/>
                <a:t>Increasing </a:t>
              </a:r>
            </a:p>
            <a:p>
              <a:r>
                <a:rPr lang="en-GB" sz="1400" dirty="0"/>
                <a:t>Divergence</a:t>
              </a:r>
            </a:p>
          </p:txBody>
        </p:sp>
        <p:sp>
          <p:nvSpPr>
            <p:cNvPr id="23" name="TextBox 22">
              <a:extLst>
                <a:ext uri="{FF2B5EF4-FFF2-40B4-BE49-F238E27FC236}">
                  <a16:creationId xmlns:a16="http://schemas.microsoft.com/office/drawing/2014/main" id="{C8B1F0EB-EFE7-48F4-A2B4-D30BCD33C1C1}"/>
                </a:ext>
              </a:extLst>
            </p:cNvPr>
            <p:cNvSpPr txBox="1"/>
            <p:nvPr/>
          </p:nvSpPr>
          <p:spPr>
            <a:xfrm>
              <a:off x="10635313" y="4801927"/>
              <a:ext cx="1496692" cy="646331"/>
            </a:xfrm>
            <a:prstGeom prst="rect">
              <a:avLst/>
            </a:prstGeom>
            <a:noFill/>
          </p:spPr>
          <p:txBody>
            <a:bodyPr wrap="none" rtlCol="0">
              <a:spAutoFit/>
            </a:bodyPr>
            <a:lstStyle/>
            <a:p>
              <a:r>
                <a:rPr lang="en-GB" b="1" dirty="0"/>
                <a:t>Policy &amp;</a:t>
              </a:r>
            </a:p>
            <a:p>
              <a:r>
                <a:rPr lang="en-GB" b="1" dirty="0"/>
                <a:t>Management</a:t>
              </a:r>
            </a:p>
          </p:txBody>
        </p:sp>
        <p:sp>
          <p:nvSpPr>
            <p:cNvPr id="24" name="TextBox 23">
              <a:extLst>
                <a:ext uri="{FF2B5EF4-FFF2-40B4-BE49-F238E27FC236}">
                  <a16:creationId xmlns:a16="http://schemas.microsoft.com/office/drawing/2014/main" id="{140ECEBE-302A-4E5B-B5D0-DC7C4DFCBF9A}"/>
                </a:ext>
              </a:extLst>
            </p:cNvPr>
            <p:cNvSpPr txBox="1"/>
            <p:nvPr/>
          </p:nvSpPr>
          <p:spPr>
            <a:xfrm>
              <a:off x="8554769" y="1963125"/>
              <a:ext cx="1138453" cy="369332"/>
            </a:xfrm>
            <a:prstGeom prst="rect">
              <a:avLst/>
            </a:prstGeom>
            <a:noFill/>
          </p:spPr>
          <p:txBody>
            <a:bodyPr wrap="none" rtlCol="0">
              <a:spAutoFit/>
            </a:bodyPr>
            <a:lstStyle/>
            <a:p>
              <a:r>
                <a:rPr lang="en-GB" b="1" dirty="0"/>
                <a:t>Capability</a:t>
              </a:r>
            </a:p>
          </p:txBody>
        </p:sp>
        <p:sp>
          <p:nvSpPr>
            <p:cNvPr id="25" name="TextBox 24">
              <a:extLst>
                <a:ext uri="{FF2B5EF4-FFF2-40B4-BE49-F238E27FC236}">
                  <a16:creationId xmlns:a16="http://schemas.microsoft.com/office/drawing/2014/main" id="{5E0C3C51-AE96-49B6-9997-0E216B4B8AD8}"/>
                </a:ext>
              </a:extLst>
            </p:cNvPr>
            <p:cNvSpPr txBox="1"/>
            <p:nvPr/>
          </p:nvSpPr>
          <p:spPr>
            <a:xfrm>
              <a:off x="7555824" y="5361483"/>
              <a:ext cx="884216" cy="369332"/>
            </a:xfrm>
            <a:prstGeom prst="rect">
              <a:avLst/>
            </a:prstGeom>
            <a:noFill/>
          </p:spPr>
          <p:txBody>
            <a:bodyPr wrap="none" rtlCol="0">
              <a:spAutoFit/>
            </a:bodyPr>
            <a:lstStyle/>
            <a:p>
              <a:r>
                <a:rPr lang="en-GB" b="1" dirty="0"/>
                <a:t>Culture</a:t>
              </a:r>
            </a:p>
          </p:txBody>
        </p:sp>
      </p:grpSp>
    </p:spTree>
    <p:extLst>
      <p:ext uri="{BB962C8B-B14F-4D97-AF65-F5344CB8AC3E}">
        <p14:creationId xmlns:p14="http://schemas.microsoft.com/office/powerpoint/2010/main" val="975362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92F7-FADE-4219-8F3E-0C0722425A50}"/>
              </a:ext>
            </a:extLst>
          </p:cNvPr>
          <p:cNvSpPr>
            <a:spLocks noGrp="1"/>
          </p:cNvSpPr>
          <p:nvPr>
            <p:ph type="title"/>
          </p:nvPr>
        </p:nvSpPr>
        <p:spPr/>
        <p:txBody>
          <a:bodyPr/>
          <a:lstStyle/>
          <a:p>
            <a:r>
              <a:rPr lang="en-GB" dirty="0">
                <a:cs typeface="Calibri Light"/>
              </a:rPr>
              <a:t>Insights from Schools</a:t>
            </a:r>
            <a:endParaRPr lang="en-GB" dirty="0"/>
          </a:p>
        </p:txBody>
      </p:sp>
      <p:sp>
        <p:nvSpPr>
          <p:cNvPr id="3" name="Content Placeholder 2">
            <a:extLst>
              <a:ext uri="{FF2B5EF4-FFF2-40B4-BE49-F238E27FC236}">
                <a16:creationId xmlns:a16="http://schemas.microsoft.com/office/drawing/2014/main" id="{52DB303B-761D-48FE-9C44-DA8D492CE67D}"/>
              </a:ext>
            </a:extLst>
          </p:cNvPr>
          <p:cNvSpPr>
            <a:spLocks noGrp="1"/>
          </p:cNvSpPr>
          <p:nvPr>
            <p:ph idx="1"/>
          </p:nvPr>
        </p:nvSpPr>
        <p:spPr>
          <a:xfrm>
            <a:off x="838200" y="1825624"/>
            <a:ext cx="7934325" cy="5032375"/>
          </a:xfrm>
        </p:spPr>
        <p:txBody>
          <a:bodyPr/>
          <a:lstStyle/>
          <a:p>
            <a:r>
              <a:rPr lang="en-GB" dirty="0">
                <a:cs typeface="Calibri"/>
              </a:rPr>
              <a:t>S</a:t>
            </a:r>
            <a:r>
              <a:rPr lang="en-GB" sz="2800" dirty="0">
                <a:cs typeface="Calibri"/>
              </a:rPr>
              <a:t>chools enabled to access resources despite infrastructure constraints</a:t>
            </a:r>
          </a:p>
          <a:p>
            <a:r>
              <a:rPr lang="en-GB" dirty="0">
                <a:cs typeface="Calibri"/>
              </a:rPr>
              <a:t>E</a:t>
            </a:r>
            <a:r>
              <a:rPr lang="en-GB" sz="2800" dirty="0">
                <a:cs typeface="Calibri"/>
              </a:rPr>
              <a:t>stablished practices and leadership supporting innovation</a:t>
            </a:r>
          </a:p>
          <a:p>
            <a:r>
              <a:rPr lang="en-GB" dirty="0">
                <a:cs typeface="Calibri"/>
              </a:rPr>
              <a:t>Diverse use of digital tools: unexpected uses and appropriation</a:t>
            </a:r>
            <a:endParaRPr lang="en-GB" sz="2800" dirty="0">
              <a:cs typeface="Calibri"/>
            </a:endParaRPr>
          </a:p>
          <a:p>
            <a:r>
              <a:rPr lang="en-GB" sz="2800" dirty="0">
                <a:cs typeface="Calibri"/>
              </a:rPr>
              <a:t>School Champions enhancing sustainability</a:t>
            </a:r>
          </a:p>
          <a:p>
            <a:pPr marL="0" indent="0">
              <a:buNone/>
            </a:pPr>
            <a:endParaRPr lang="en-GB" dirty="0"/>
          </a:p>
        </p:txBody>
      </p:sp>
      <p:pic>
        <p:nvPicPr>
          <p:cNvPr id="4" name="Picture 3" descr="A picture containing text&#10;&#10;Description automatically generated">
            <a:extLst>
              <a:ext uri="{FF2B5EF4-FFF2-40B4-BE49-F238E27FC236}">
                <a16:creationId xmlns:a16="http://schemas.microsoft.com/office/drawing/2014/main" id="{5A9C6A78-D04E-435F-B018-F4990DE8CE11}"/>
              </a:ext>
            </a:extLst>
          </p:cNvPr>
          <p:cNvPicPr>
            <a:picLocks noChangeAspect="1"/>
          </p:cNvPicPr>
          <p:nvPr/>
        </p:nvPicPr>
        <p:blipFill rotWithShape="1">
          <a:blip r:embed="rId3">
            <a:extLst>
              <a:ext uri="{28A0092B-C50C-407E-A947-70E740481C1C}">
                <a14:useLocalDpi xmlns:a14="http://schemas.microsoft.com/office/drawing/2010/main" val="0"/>
              </a:ext>
            </a:extLst>
          </a:blip>
          <a:srcRect l="19610" r="35270" b="-1"/>
          <a:stretch/>
        </p:blipFill>
        <p:spPr>
          <a:xfrm>
            <a:off x="8790430" y="1460500"/>
            <a:ext cx="3401570" cy="5032375"/>
          </a:xfrm>
          <a:prstGeom prst="rect">
            <a:avLst/>
          </a:prstGeom>
          <a:effectLst/>
        </p:spPr>
      </p:pic>
    </p:spTree>
    <p:extLst>
      <p:ext uri="{BB962C8B-B14F-4D97-AF65-F5344CB8AC3E}">
        <p14:creationId xmlns:p14="http://schemas.microsoft.com/office/powerpoint/2010/main" val="207447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with low confidence">
            <a:extLst>
              <a:ext uri="{FF2B5EF4-FFF2-40B4-BE49-F238E27FC236}">
                <a16:creationId xmlns:a16="http://schemas.microsoft.com/office/drawing/2014/main" id="{47C9732F-B8B5-45AE-8C52-00FCE81772B8}"/>
              </a:ext>
            </a:extLst>
          </p:cNvPr>
          <p:cNvPicPr>
            <a:picLocks noChangeAspect="1"/>
          </p:cNvPicPr>
          <p:nvPr/>
        </p:nvPicPr>
        <p:blipFill rotWithShape="1">
          <a:blip r:embed="rId3"/>
          <a:srcRect l="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34BE55EC-BA34-4160-816F-37EDF9C7ECA5}"/>
              </a:ext>
            </a:extLst>
          </p:cNvPr>
          <p:cNvSpPr>
            <a:spLocks noGrp="1"/>
          </p:cNvSpPr>
          <p:nvPr>
            <p:ph type="title"/>
          </p:nvPr>
        </p:nvSpPr>
        <p:spPr>
          <a:xfrm>
            <a:off x="640080" y="325369"/>
            <a:ext cx="4368602" cy="1250213"/>
          </a:xfrm>
        </p:spPr>
        <p:txBody>
          <a:bodyPr anchor="b">
            <a:normAutofit/>
          </a:bodyPr>
          <a:lstStyle/>
          <a:p>
            <a:r>
              <a:rPr lang="en-GB" sz="5400" dirty="0"/>
              <a:t>Where next?</a:t>
            </a:r>
          </a:p>
        </p:txBody>
      </p:sp>
      <p:sp>
        <p:nvSpPr>
          <p:cNvPr id="6" name="Content Placeholder 2">
            <a:extLst>
              <a:ext uri="{FF2B5EF4-FFF2-40B4-BE49-F238E27FC236}">
                <a16:creationId xmlns:a16="http://schemas.microsoft.com/office/drawing/2014/main" id="{AF4A6C23-7B53-4BBA-8FAD-08D73B01D679}"/>
              </a:ext>
            </a:extLst>
          </p:cNvPr>
          <p:cNvSpPr>
            <a:spLocks noGrp="1"/>
          </p:cNvSpPr>
          <p:nvPr>
            <p:ph idx="1"/>
          </p:nvPr>
        </p:nvSpPr>
        <p:spPr>
          <a:xfrm>
            <a:off x="640080" y="1969477"/>
            <a:ext cx="4243589" cy="4224090"/>
          </a:xfrm>
        </p:spPr>
        <p:txBody>
          <a:bodyPr>
            <a:normAutofit/>
          </a:bodyPr>
          <a:lstStyle/>
          <a:p>
            <a:r>
              <a:rPr lang="en-GB" sz="2200" dirty="0"/>
              <a:t>Project scale-up - 420 schools / 4000 teachers</a:t>
            </a:r>
          </a:p>
          <a:p>
            <a:endParaRPr lang="en-GB" sz="2200" dirty="0"/>
          </a:p>
          <a:p>
            <a:r>
              <a:rPr lang="en-GB" sz="2200" dirty="0"/>
              <a:t>Blended engagement harnessing appetite for learning and lessons from Covid</a:t>
            </a:r>
          </a:p>
          <a:p>
            <a:endParaRPr lang="en-GB" sz="2200" dirty="0"/>
          </a:p>
          <a:p>
            <a:r>
              <a:rPr lang="en-GB" sz="2200" dirty="0"/>
              <a:t>Longer term sustainability of both resources and technology</a:t>
            </a:r>
          </a:p>
        </p:txBody>
      </p:sp>
    </p:spTree>
    <p:extLst>
      <p:ext uri="{BB962C8B-B14F-4D97-AF65-F5344CB8AC3E}">
        <p14:creationId xmlns:p14="http://schemas.microsoft.com/office/powerpoint/2010/main" val="228298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ABB757-019F-4AD0-90A1-0403EAC572F4}"/>
              </a:ext>
            </a:extLst>
          </p:cNvPr>
          <p:cNvSpPr txBox="1">
            <a:spLocks/>
          </p:cNvSpPr>
          <p:nvPr/>
        </p:nvSpPr>
        <p:spPr>
          <a:xfrm>
            <a:off x="130108" y="325369"/>
            <a:ext cx="8961743" cy="8563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600" dirty="0"/>
              <a:t>Thank you: over to you! </a:t>
            </a:r>
            <a:endParaRPr lang="en-GB" sz="4600" dirty="0">
              <a:cs typeface="Calibri Light"/>
            </a:endParaRPr>
          </a:p>
        </p:txBody>
      </p:sp>
      <p:pic>
        <p:nvPicPr>
          <p:cNvPr id="5" name="Picture 4" descr="A sign on the side of a building&#10;&#10;Description automatically generated">
            <a:extLst>
              <a:ext uri="{FF2B5EF4-FFF2-40B4-BE49-F238E27FC236}">
                <a16:creationId xmlns:a16="http://schemas.microsoft.com/office/drawing/2014/main" id="{225B4164-DBC1-48F1-A217-2841AEFDA031}"/>
              </a:ext>
            </a:extLst>
          </p:cNvPr>
          <p:cNvPicPr>
            <a:picLocks noChangeAspect="1"/>
          </p:cNvPicPr>
          <p:nvPr/>
        </p:nvPicPr>
        <p:blipFill rotWithShape="1">
          <a:blip r:embed="rId3">
            <a:extLst>
              <a:ext uri="{28A0092B-C50C-407E-A947-70E740481C1C}">
                <a14:useLocalDpi xmlns:a14="http://schemas.microsoft.com/office/drawing/2010/main" val="0"/>
              </a:ext>
            </a:extLst>
          </a:blip>
          <a:srcRect l="4178" r="20594"/>
          <a:stretch/>
        </p:blipFill>
        <p:spPr>
          <a:xfrm>
            <a:off x="5456103"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Content Placeholder 2">
            <a:extLst>
              <a:ext uri="{FF2B5EF4-FFF2-40B4-BE49-F238E27FC236}">
                <a16:creationId xmlns:a16="http://schemas.microsoft.com/office/drawing/2014/main" id="{A8AEA12C-F911-4FA9-8AE9-0251727A3EDD}"/>
              </a:ext>
            </a:extLst>
          </p:cNvPr>
          <p:cNvSpPr>
            <a:spLocks noGrp="1"/>
          </p:cNvSpPr>
          <p:nvPr>
            <p:ph idx="1"/>
          </p:nvPr>
        </p:nvSpPr>
        <p:spPr>
          <a:xfrm>
            <a:off x="0" y="5160808"/>
            <a:ext cx="5965892" cy="2022551"/>
          </a:xfrm>
          <a:ln>
            <a:noFill/>
          </a:ln>
        </p:spPr>
        <p:txBody>
          <a:bodyPr>
            <a:noAutofit/>
          </a:bodyPr>
          <a:lstStyle/>
          <a:p>
            <a:pPr marL="0" indent="0">
              <a:buNone/>
            </a:pPr>
            <a:r>
              <a:rPr lang="en-GB" sz="2000" b="1" dirty="0"/>
              <a:t>Contact Us:</a:t>
            </a:r>
          </a:p>
          <a:p>
            <a:pPr marL="0" indent="0">
              <a:buNone/>
            </a:pPr>
            <a:r>
              <a:rPr lang="en-GB" sz="2000" dirty="0"/>
              <a:t>Mark Gaved: </a:t>
            </a:r>
            <a:r>
              <a:rPr lang="en-GB" sz="2000" dirty="0">
                <a:hlinkClick r:id="rId4"/>
              </a:rPr>
              <a:t>mark.gaved@open.ac.uk</a:t>
            </a:r>
            <a:r>
              <a:rPr lang="en-GB" sz="2000" dirty="0"/>
              <a:t> </a:t>
            </a:r>
          </a:p>
          <a:p>
            <a:pPr marL="0" indent="0">
              <a:buNone/>
            </a:pPr>
            <a:r>
              <a:rPr lang="en-GB" sz="2000" b="1" dirty="0">
                <a:hlinkClick r:id="rId5"/>
              </a:rPr>
              <a:t>Learn more about ZEST</a:t>
            </a:r>
            <a:r>
              <a:rPr lang="en-GB" sz="2000" b="1" dirty="0"/>
              <a:t>    |    </a:t>
            </a:r>
            <a:r>
              <a:rPr lang="en-GB" sz="2000" b="1" dirty="0">
                <a:hlinkClick r:id="rId6"/>
              </a:rPr>
              <a:t>Access the ZEST resources</a:t>
            </a:r>
            <a:endParaRPr lang="en-GB" sz="2000" dirty="0"/>
          </a:p>
        </p:txBody>
      </p:sp>
      <p:sp>
        <p:nvSpPr>
          <p:cNvPr id="16" name="TextBox 15">
            <a:extLst>
              <a:ext uri="{FF2B5EF4-FFF2-40B4-BE49-F238E27FC236}">
                <a16:creationId xmlns:a16="http://schemas.microsoft.com/office/drawing/2014/main" id="{68AF9FB1-2F22-482C-ADA7-6FF8629C62B6}"/>
              </a:ext>
            </a:extLst>
          </p:cNvPr>
          <p:cNvSpPr txBox="1"/>
          <p:nvPr/>
        </p:nvSpPr>
        <p:spPr>
          <a:xfrm>
            <a:off x="130108" y="1507055"/>
            <a:ext cx="499005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Calibri"/>
              </a:rPr>
              <a:t>In your situation, do you see benefits or challenges in using technologies to support teachers? </a:t>
            </a:r>
          </a:p>
          <a:p>
            <a:endParaRPr lang="en-GB" sz="2400" dirty="0">
              <a:cs typeface="Calibri"/>
            </a:endParaRPr>
          </a:p>
          <a:p>
            <a:r>
              <a:rPr lang="en-GB" sz="2400" dirty="0"/>
              <a:t>Have you used technologies in different ways to help you support teaching and learning during Covid?</a:t>
            </a:r>
            <a:endParaRPr lang="en-GB" sz="2400" dirty="0">
              <a:cs typeface="Calibri"/>
            </a:endParaRPr>
          </a:p>
        </p:txBody>
      </p:sp>
    </p:spTree>
    <p:extLst>
      <p:ext uri="{BB962C8B-B14F-4D97-AF65-F5344CB8AC3E}">
        <p14:creationId xmlns:p14="http://schemas.microsoft.com/office/powerpoint/2010/main" val="1693236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4679E445A96041BF86C1506F738D47" ma:contentTypeVersion="14" ma:contentTypeDescription="Create a new document." ma:contentTypeScope="" ma:versionID="405b3475f7709d3d49993ffbfe6f673f">
  <xsd:schema xmlns:xsd="http://www.w3.org/2001/XMLSchema" xmlns:xs="http://www.w3.org/2001/XMLSchema" xmlns:p="http://schemas.microsoft.com/office/2006/metadata/properties" xmlns:ns2="584c64cc-62e6-4f70-aa38-806bd4659307" xmlns:ns3="e4476828-269d-41e7-8c7f-463a607b843c" xmlns:ns4="746249cd-2f14-470a-ba15-f15b8f0887ef" targetNamespace="http://schemas.microsoft.com/office/2006/metadata/properties" ma:root="true" ma:fieldsID="4b4f988ffffcfb802ca3e60637b53e80" ns2:_="" ns3:_="" ns4:_="">
    <xsd:import namespace="584c64cc-62e6-4f70-aa38-806bd4659307"/>
    <xsd:import namespace="e4476828-269d-41e7-8c7f-463a607b843c"/>
    <xsd:import namespace="746249cd-2f14-470a-ba15-f15b8f0887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4c64cc-62e6-4f70-aa38-806bd46593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2154309-4e3f-482a-ac88-9f1387f899e6}" ma:internalName="TaxCatchAll" ma:showField="CatchAllData" ma:web="746249cd-2f14-470a-ba15-f15b8f0887e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6249cd-2f14-470a-ba15-f15b8f0887e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584c64cc-62e6-4f70-aa38-806bd4659307">
      <Terms xmlns="http://schemas.microsoft.com/office/infopath/2007/PartnerControls"/>
    </lcf76f155ced4ddcb4097134ff3c332f>
    <MediaLengthInSeconds xmlns="584c64cc-62e6-4f70-aa38-806bd4659307" xsi:nil="true"/>
    <SharedWithUsers xmlns="746249cd-2f14-470a-ba15-f15b8f0887ef">
      <UserInfo>
        <DisplayName/>
        <AccountId xsi:nil="true"/>
        <AccountType/>
      </UserInfo>
    </SharedWithUsers>
  </documentManagement>
</p:properties>
</file>

<file path=customXml/itemProps1.xml><?xml version="1.0" encoding="utf-8"?>
<ds:datastoreItem xmlns:ds="http://schemas.openxmlformats.org/officeDocument/2006/customXml" ds:itemID="{FAC07BC1-CBEF-487E-BCE3-69CA294B1AAD}">
  <ds:schemaRefs>
    <ds:schemaRef ds:uri="http://schemas.microsoft.com/sharepoint/v3/contenttype/forms"/>
  </ds:schemaRefs>
</ds:datastoreItem>
</file>

<file path=customXml/itemProps2.xml><?xml version="1.0" encoding="utf-8"?>
<ds:datastoreItem xmlns:ds="http://schemas.openxmlformats.org/officeDocument/2006/customXml" ds:itemID="{28FCA2F9-21CA-48ED-96FE-8EEBCAAE49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4c64cc-62e6-4f70-aa38-806bd4659307"/>
    <ds:schemaRef ds:uri="e4476828-269d-41e7-8c7f-463a607b843c"/>
    <ds:schemaRef ds:uri="746249cd-2f14-470a-ba15-f15b8f0887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9F29A7-16EC-4E3D-8099-A43017DD5129}">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ed75c53e-052e-4929-83ce-2f4af0e2d666"/>
    <ds:schemaRef ds:uri="http://purl.org/dc/elements/1.1/"/>
    <ds:schemaRef ds:uri="http://schemas.microsoft.com/office/2006/metadata/properties"/>
    <ds:schemaRef ds:uri="e4476828-269d-41e7-8c7f-463a607b843c"/>
    <ds:schemaRef ds:uri="606c8426-18e5-4c6b-adb9-09467e5905f8"/>
    <ds:schemaRef ds:uri="http://www.w3.org/XML/1998/namespace"/>
    <ds:schemaRef ds:uri="584c64cc-62e6-4f70-aa38-806bd4659307"/>
    <ds:schemaRef ds:uri="746249cd-2f14-470a-ba15-f15b8f0887ef"/>
  </ds:schemaRefs>
</ds:datastoreItem>
</file>

<file path=docProps/app.xml><?xml version="1.0" encoding="utf-8"?>
<Properties xmlns="http://schemas.openxmlformats.org/officeDocument/2006/extended-properties" xmlns:vt="http://schemas.openxmlformats.org/officeDocument/2006/docPropsVTypes">
  <TotalTime>989</TotalTime>
  <Words>3622</Words>
  <Application>Microsoft Office PowerPoint</Application>
  <PresentationFormat>Widescreen</PresentationFormat>
  <Paragraphs>153</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How do we reach learners in environments with limited connectivity? </vt:lpstr>
      <vt:lpstr>Not everybody is connected</vt:lpstr>
      <vt:lpstr>PowerPoint Presentation</vt:lpstr>
      <vt:lpstr>A technology enhanced approach</vt:lpstr>
      <vt:lpstr>Covid-19 </vt:lpstr>
      <vt:lpstr>What have we learned? </vt:lpstr>
      <vt:lpstr>Insights from Schools</vt:lpstr>
      <vt:lpstr>Where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DETA ZEST</dc:title>
  <dc:creator>Mark.Gaved</dc:creator>
  <cp:lastModifiedBy>Kris.Stutchbury</cp:lastModifiedBy>
  <cp:revision>140</cp:revision>
  <dcterms:created xsi:type="dcterms:W3CDTF">2021-06-30T09:10:40Z</dcterms:created>
  <dcterms:modified xsi:type="dcterms:W3CDTF">2022-12-16T14:33:46Z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0x010100E14679E445A96041BF86C1506F738D47</vt:lpwstr>
  </property>
  <property fmtid="{D5CDD505-2E9C-101B-9397-08002B2CF9AE}" pid="3" name="MediaServiceImageTags">
    <vt:lpwstr/>
  </property>
  <property fmtid="{D5CDD505-2E9C-101B-9397-08002B2CF9AE}" pid="4" name="Order">
    <vt:lpwstr>55400.0000000000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