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0" r:id="rId2"/>
    <p:sldId id="266" r:id="rId3"/>
    <p:sldId id="258" r:id="rId4"/>
    <p:sldId id="256" r:id="rId5"/>
    <p:sldId id="259" r:id="rId6"/>
    <p:sldId id="263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4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7"/>
    <p:restoredTop sz="94673"/>
  </p:normalViewPr>
  <p:slideViewPr>
    <p:cSldViewPr snapToGrid="0" snapToObjects="1">
      <p:cViewPr varScale="1">
        <p:scale>
          <a:sx n="111" d="100"/>
          <a:sy n="111" d="100"/>
        </p:scale>
        <p:origin x="10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B188C-3AD3-9942-A6E3-B0028C893497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FE3EF-6446-F047-8E15-487B59ABA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6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Objectifs de la section 3</a:t>
            </a:r>
          </a:p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Vidéo + liste de des moments à reconnaître.</a:t>
            </a:r>
          </a:p>
          <a:p>
            <a:endParaRPr lang="fr-FR" noProof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52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utiliser cette diapo, choisissez l’affichage              de manière à faire défiler les bannières une à la fois.</a:t>
            </a:r>
          </a:p>
          <a:p>
            <a:r>
              <a:rPr lang="fr-FR" dirty="0"/>
              <a:t>Pour chacune des bannières qui apparaît, encouragez les discussions et justifications avant de demander la décision.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BCCD4C-7C5B-76D0-C391-9A628C1B6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4" y="4400550"/>
            <a:ext cx="3556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52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Cet écran est un récapitulatif des affirmations vues au cours de l’exercice précédent.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2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Et voici les réponses : vrai = vert, faux = rose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76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Récapitulatif du cours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03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/>
              <a:t>Récapitulatif du cours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9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Copie de l’activité 3.9 pour attirer l’attention des </a:t>
            </a:r>
            <a:r>
              <a:rPr lang="fr-FR" noProof="0" dirty="0" err="1"/>
              <a:t>participant.e.s</a:t>
            </a:r>
            <a:r>
              <a:rPr lang="fr-FR" noProof="0" dirty="0"/>
              <a:t> qu’il n’y a pas de quiz pour cette section mais une activité à faire et à valider en cliquant sur les liens du site et les cases appropriées.</a:t>
            </a:r>
          </a:p>
          <a:p>
            <a:endParaRPr lang="fr-F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49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/>
              <a:t>Annonce de la section 4 et de ses objectifs.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6FE3EF-6446-F047-8E15-487B59ABA6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40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6163-5354-F39E-7396-FFD8A8667B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54648-A5BC-351D-292F-10312B0744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88F9A-5E81-0F10-02B6-874FE5B1B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194C-D1C7-5087-CAD0-4D842E0CD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E7647-0A89-3B87-E1EC-5A2F72095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F298A-327C-3184-C3B2-8322CF55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152C5-2510-9B96-84C8-546F16677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D7988-85D3-CC2A-382C-4079D2E88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9DA9F-3640-927A-014D-07C3C5AB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ECFA0-E9B9-9DAA-A4AF-E22345683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6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B23CD-1F9C-DAA6-ECB1-21EFDB82AB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60E8E0-DEDC-4187-668B-A9FE053C9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E89D-2CA7-DF4D-058F-EE3883D6B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BA242-B9F6-8EE3-32B1-3995E9CB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20B68-81CD-E723-16AF-36C043DB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08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501BF-D035-EAC2-BD19-57923E8E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5600D-0EAF-E00A-A681-19763F1E3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7CA71-F6F2-644A-6259-03D72C1DD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C3A85-E61A-5AAC-5CAE-330F9ABA1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1F0BF-42C5-F31E-653B-E8C6A803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6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575C7-3CCF-2194-5E49-ABF61EA15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B6EE1-0FB7-370C-2E14-4E2421A39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0A138-9E55-36C9-E8AC-EA73B577E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3BC7E-9513-F039-2E99-681EE64F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74236-47ED-9F40-D50F-AC110272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2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CD2B2-052A-12C6-81BF-1FABEDABE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A3E22-F683-6F86-F495-DFBB06DAF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682E2-121B-311E-EC41-08495938F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2B2C3-29DC-4787-2471-DE5E3FB7E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3983D-337C-8848-E353-1AE77710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EB9D4-9204-BF72-278C-6091ABF5A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7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84A3-CEA1-BA61-BC66-A967E62C8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558D-5C46-49E8-4DFE-6B4304450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350FCC-31C4-C137-7CA0-7D5609871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2B793-6A6B-3574-812C-D4C7C3F104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9BF4A-F0B8-ECA8-B897-D5AA4F029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06655A-1EAD-2DC1-0121-54D525CA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B78136-454A-28E2-D11F-03B4BDAE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717D9C-F67D-8548-6529-FFBE40D79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5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A033B-779E-74D3-65E1-DC00EBED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A3C82-480F-E832-39DE-76C216AB8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C41D67-F91C-7B80-46BE-B756D46F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29C9F-D816-FC7D-AE51-BC9A72254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60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3E026E-9810-7D81-6F0A-6642FCF57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0DFDC5-DF37-52A7-531C-0933539E1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3C3BC0-4E8A-39EE-1833-227288D0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0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E263A-D202-4023-3F60-1B9AE63C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3EA08-F4CA-9D20-24D9-AA6D7BF9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DF8F2-0E90-926F-B8F7-E9B1921DC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BF9611-FCD9-2AA8-F5C9-CDA80CE6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B233C-91A1-7EBC-D9FB-0BB72FEF5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5B2C9-4428-0B5A-FAAC-AD8870BA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5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25FE2-0CA0-B70C-5DB5-75324858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EFD6DB-A63A-213D-8E14-997632F26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2AF698-CF93-49B8-3BDA-B17C92D7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648591-F75A-33B2-4B9E-5D9569B82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1B2EC-9311-88CA-058F-3B06B073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B06D5F-CDF8-2B5C-B849-0301B69D5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8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3B347-4706-A23B-F5C9-74FEE25A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A7B6-6E84-1C58-DBD1-6BA06BCF9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CFD8-64DE-1A9A-85E2-4BF0D4C891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A77F4-E3FF-704D-897A-AD91BD347F22}" type="datetimeFigureOut">
              <a:rPr lang="en-US" smtClean="0"/>
              <a:t>11/14/22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9CE46-CF3B-792C-757B-6C85DFDC3E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EC05-7890-3334-8373-8C65C3828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A6CB-F056-3744-A3EE-CA987AA4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2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m2hp-hNEI4?start=2&amp;feature=oembed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9895F6-C809-0565-A90D-E89123F9FBD5}"/>
              </a:ext>
            </a:extLst>
          </p:cNvPr>
          <p:cNvSpPr txBox="1"/>
          <p:nvPr/>
        </p:nvSpPr>
        <p:spPr>
          <a:xfrm>
            <a:off x="277090" y="2702392"/>
            <a:ext cx="11719830" cy="332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Bef>
                <a:spcPts val="600"/>
              </a:spcBef>
            </a:pPr>
            <a:r>
              <a:rPr lang="fr-FR" sz="2400" dirty="0"/>
              <a:t>La </a:t>
            </a:r>
            <a:r>
              <a:rPr lang="fr-FR" sz="2400" b="1" dirty="0"/>
              <a:t>Section 3</a:t>
            </a:r>
            <a:r>
              <a:rPr lang="fr-FR" sz="2400" dirty="0"/>
              <a:t> invite à : 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explorer les principales stratégies d’enseignements/ apprentissages actifs que les </a:t>
            </a:r>
            <a:r>
              <a:rPr lang="fr-FR" sz="2400" dirty="0" err="1"/>
              <a:t>enseignant.e.s</a:t>
            </a:r>
            <a:r>
              <a:rPr lang="fr-FR" sz="2400" dirty="0"/>
              <a:t> peuvent utiliser et utilisent effectivement en classe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identifier certaines des caractéristiques des enseignements/ apprentissages inclusifs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réfléchir à la manière d'impliquer tous les </a:t>
            </a:r>
            <a:r>
              <a:rPr lang="fr-FR" sz="2400" dirty="0" err="1"/>
              <a:t>apprenant.e.s</a:t>
            </a:r>
            <a:endParaRPr lang="fr-FR" sz="2400" dirty="0"/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 dirty="0"/>
              <a:t>mettre en rapport ces stratégies avec certains des défis de l'inclusion soulignés dans la section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EC007-829E-69EF-DB48-5732EE6C0C24}"/>
              </a:ext>
            </a:extLst>
          </p:cNvPr>
          <p:cNvSpPr txBox="1"/>
          <p:nvPr/>
        </p:nvSpPr>
        <p:spPr>
          <a:xfrm>
            <a:off x="277091" y="712371"/>
            <a:ext cx="1171982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TESSA – </a:t>
            </a:r>
            <a:r>
              <a:rPr lang="fr-FR" dirty="0">
                <a:solidFill>
                  <a:schemeClr val="bg1"/>
                </a:solidFill>
              </a:rPr>
              <a:t>Apprentissage et enseignement inclusifs (AEI)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3F677-2A0A-1F04-5AA5-554A66679B0B}"/>
              </a:ext>
            </a:extLst>
          </p:cNvPr>
          <p:cNvSpPr txBox="1"/>
          <p:nvPr/>
        </p:nvSpPr>
        <p:spPr>
          <a:xfrm>
            <a:off x="277090" y="1932292"/>
            <a:ext cx="1179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Objectifs de la Section 3</a:t>
            </a:r>
          </a:p>
        </p:txBody>
      </p:sp>
    </p:spTree>
    <p:extLst>
      <p:ext uri="{BB962C8B-B14F-4D97-AF65-F5344CB8AC3E}">
        <p14:creationId xmlns:p14="http://schemas.microsoft.com/office/powerpoint/2010/main" val="167979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7950C7-C67A-9F26-FE7F-8FD7B25A0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0361" y="6370620"/>
            <a:ext cx="1099238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78EE9-D7A2-BBF3-72BF-0E52EAAFACBE}"/>
              </a:ext>
            </a:extLst>
          </p:cNvPr>
          <p:cNvSpPr txBox="1"/>
          <p:nvPr/>
        </p:nvSpPr>
        <p:spPr>
          <a:xfrm>
            <a:off x="170481" y="204870"/>
            <a:ext cx="1185620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Guide pour l’animateur et l’animatrice – Section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DFB163-56A6-5D1B-A66C-5E7BFAAB1515}"/>
              </a:ext>
            </a:extLst>
          </p:cNvPr>
          <p:cNvSpPr txBox="1"/>
          <p:nvPr/>
        </p:nvSpPr>
        <p:spPr>
          <a:xfrm>
            <a:off x="8734097" y="2614948"/>
            <a:ext cx="3305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Enseignement actif </a:t>
            </a:r>
          </a:p>
          <a:p>
            <a:pPr algn="ctr"/>
            <a:r>
              <a:rPr lang="fr-FR" sz="2400" dirty="0"/>
              <a:t>9 critères pour observer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476A89-5033-B267-7C22-C271099F3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3654" y="3636508"/>
            <a:ext cx="3590632" cy="2593829"/>
          </a:xfrm>
          <a:prstGeom prst="rect">
            <a:avLst/>
          </a:prstGeom>
        </p:spPr>
      </p:pic>
      <p:pic>
        <p:nvPicPr>
          <p:cNvPr id="7" name="Online Media 6" descr="Involving all: Secondary English (English commentary)">
            <a:hlinkClick r:id="" action="ppaction://media"/>
            <a:extLst>
              <a:ext uri="{FF2B5EF4-FFF2-40B4-BE49-F238E27FC236}">
                <a16:creationId xmlns:a16="http://schemas.microsoft.com/office/drawing/2014/main" id="{AE502546-31C7-F1B6-551D-0E68DD42701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2401" y="1616473"/>
            <a:ext cx="8414419" cy="47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0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4BFFC4B9-273D-FED1-053B-8DE4EF1169D6}"/>
              </a:ext>
            </a:extLst>
          </p:cNvPr>
          <p:cNvSpPr txBox="1"/>
          <p:nvPr/>
        </p:nvSpPr>
        <p:spPr>
          <a:xfrm>
            <a:off x="1489833" y="3631091"/>
            <a:ext cx="9293893" cy="13849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12. Les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se sentent à l’aise pour poser des questions ; elles/ils font preuve de curiosité et savent apprendre de leurs erreurs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3ABF47-B7EB-1741-03B7-BA97A3C025D9}"/>
              </a:ext>
            </a:extLst>
          </p:cNvPr>
          <p:cNvSpPr txBox="1"/>
          <p:nvPr/>
        </p:nvSpPr>
        <p:spPr>
          <a:xfrm>
            <a:off x="1472340" y="3631091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11. L'</a:t>
            </a:r>
            <a:r>
              <a:rPr lang="fr-FR" sz="2800" dirty="0" err="1">
                <a:solidFill>
                  <a:srgbClr val="312B39"/>
                </a:solidFill>
              </a:rPr>
              <a:t>enseignant.e</a:t>
            </a:r>
            <a:r>
              <a:rPr lang="fr-FR" sz="2800" dirty="0">
                <a:solidFill>
                  <a:srgbClr val="312B39"/>
                </a:solidFill>
              </a:rPr>
              <a:t> connaît la vie des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et trouve des exemples qui leur parlent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AFFF09-FAFD-9D30-33BF-DBCCCD5FA933}"/>
              </a:ext>
            </a:extLst>
          </p:cNvPr>
          <p:cNvSpPr txBox="1"/>
          <p:nvPr/>
        </p:nvSpPr>
        <p:spPr>
          <a:xfrm>
            <a:off x="1472340" y="3631091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10. Les </a:t>
            </a:r>
            <a:r>
              <a:rPr lang="fr-FR" sz="2800" dirty="0" err="1">
                <a:solidFill>
                  <a:srgbClr val="312B39"/>
                </a:solidFill>
              </a:rPr>
              <a:t>enseignant.e.s</a:t>
            </a:r>
            <a:r>
              <a:rPr lang="fr-FR" sz="2800" dirty="0">
                <a:solidFill>
                  <a:srgbClr val="312B39"/>
                </a:solidFill>
              </a:rPr>
              <a:t> posent toujours des questions fermées avec deux réponses seulement : oui ou non/ vrai ou faux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B47D3E-0D5D-38A3-E0BD-4631843F3E24}"/>
              </a:ext>
            </a:extLst>
          </p:cNvPr>
          <p:cNvSpPr txBox="1"/>
          <p:nvPr/>
        </p:nvSpPr>
        <p:spPr>
          <a:xfrm>
            <a:off x="1472340" y="3631091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9. Les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vont sur le terrain pour collecter des objets en vue d’une enquête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D9783C6-7D26-BC6A-E568-1B63BBE4D225}"/>
              </a:ext>
            </a:extLst>
          </p:cNvPr>
          <p:cNvSpPr txBox="1"/>
          <p:nvPr/>
        </p:nvSpPr>
        <p:spPr>
          <a:xfrm>
            <a:off x="1472340" y="3631091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8. Les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ont peur de donner une mauvaise réponse ou de faire une erreur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CC12B-779E-EFDD-4F04-DDDD9B926876}"/>
              </a:ext>
            </a:extLst>
          </p:cNvPr>
          <p:cNvSpPr txBox="1"/>
          <p:nvPr/>
        </p:nvSpPr>
        <p:spPr>
          <a:xfrm>
            <a:off x="1472340" y="3784978"/>
            <a:ext cx="93299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7. L'</a:t>
            </a:r>
            <a:r>
              <a:rPr lang="fr-FR" sz="2800" dirty="0" err="1">
                <a:solidFill>
                  <a:srgbClr val="312B39"/>
                </a:solidFill>
              </a:rPr>
              <a:t>enseignant.e</a:t>
            </a:r>
            <a:r>
              <a:rPr lang="fr-FR" sz="2800" dirty="0">
                <a:solidFill>
                  <a:srgbClr val="312B39"/>
                </a:solidFill>
              </a:rPr>
              <a:t> dicte à partir du manuel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4B063C-AEA4-A9F2-F410-752023DCC474}"/>
              </a:ext>
            </a:extLst>
          </p:cNvPr>
          <p:cNvSpPr txBox="1"/>
          <p:nvPr/>
        </p:nvSpPr>
        <p:spPr>
          <a:xfrm>
            <a:off x="1472340" y="3477203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6. Les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ont du temps pour réfléchir et traiter l'information avant </a:t>
            </a:r>
            <a:r>
              <a:rPr lang="fr-FR" sz="2800">
                <a:solidFill>
                  <a:srgbClr val="312B39"/>
                </a:solidFill>
              </a:rPr>
              <a:t>de répondre</a:t>
            </a:r>
            <a:endParaRPr lang="fr-FR" sz="2800" dirty="0">
              <a:solidFill>
                <a:srgbClr val="312B3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8A4577-DB15-EE97-0CD2-59BB43F7F2C0}"/>
              </a:ext>
            </a:extLst>
          </p:cNvPr>
          <p:cNvSpPr txBox="1"/>
          <p:nvPr/>
        </p:nvSpPr>
        <p:spPr>
          <a:xfrm>
            <a:off x="1472340" y="3784978"/>
            <a:ext cx="93299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5. L'</a:t>
            </a:r>
            <a:r>
              <a:rPr lang="fr-FR" sz="2800" dirty="0" err="1">
                <a:solidFill>
                  <a:srgbClr val="312B39"/>
                </a:solidFill>
              </a:rPr>
              <a:t>enseignant.e</a:t>
            </a:r>
            <a:r>
              <a:rPr lang="fr-FR" sz="2800" dirty="0">
                <a:solidFill>
                  <a:srgbClr val="312B39"/>
                </a:solidFill>
              </a:rPr>
              <a:t> se tient toujours à l'avant de la salle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B48D45-E1CC-C618-2A02-5D313DD59FC9}"/>
              </a:ext>
            </a:extLst>
          </p:cNvPr>
          <p:cNvSpPr txBox="1"/>
          <p:nvPr/>
        </p:nvSpPr>
        <p:spPr>
          <a:xfrm>
            <a:off x="1472340" y="3631091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4. Les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recopient à partir du tableau pendant la majeure partie de la leçon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9C09C1-E530-84C1-163E-811B2007146A}"/>
              </a:ext>
            </a:extLst>
          </p:cNvPr>
          <p:cNvSpPr txBox="1"/>
          <p:nvPr/>
        </p:nvSpPr>
        <p:spPr>
          <a:xfrm>
            <a:off x="1472340" y="3631091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3. Les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échangent en binôme ou en groupe et travaillent parfois en silence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D4920-EF5B-15E5-0E38-1657930E96CD}"/>
              </a:ext>
            </a:extLst>
          </p:cNvPr>
          <p:cNvSpPr txBox="1"/>
          <p:nvPr/>
        </p:nvSpPr>
        <p:spPr>
          <a:xfrm>
            <a:off x="1472340" y="3631091"/>
            <a:ext cx="9329980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312B39"/>
                </a:solidFill>
              </a:rPr>
              <a:t>2. L'</a:t>
            </a:r>
            <a:r>
              <a:rPr lang="fr-FR" sz="2800" dirty="0" err="1">
                <a:solidFill>
                  <a:srgbClr val="312B39"/>
                </a:solidFill>
              </a:rPr>
              <a:t>enseignant.e</a:t>
            </a:r>
            <a:r>
              <a:rPr lang="fr-FR" sz="2800" dirty="0">
                <a:solidFill>
                  <a:srgbClr val="312B39"/>
                </a:solidFill>
              </a:rPr>
              <a:t> se déplace dans la salle pour aider les </a:t>
            </a:r>
            <a:r>
              <a:rPr lang="fr-FR" sz="2800" dirty="0" err="1">
                <a:solidFill>
                  <a:srgbClr val="312B39"/>
                </a:solidFill>
              </a:rPr>
              <a:t>apprenant.e.s</a:t>
            </a:r>
            <a:r>
              <a:rPr lang="fr-FR" sz="2800" dirty="0">
                <a:solidFill>
                  <a:srgbClr val="312B39"/>
                </a:solidFill>
              </a:rPr>
              <a:t> qui effectuent des tâches différenciées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A7D35D-C14B-4A41-9C8F-AEA1724E8FB8}"/>
              </a:ext>
            </a:extLst>
          </p:cNvPr>
          <p:cNvSpPr txBox="1"/>
          <p:nvPr/>
        </p:nvSpPr>
        <p:spPr>
          <a:xfrm>
            <a:off x="1472340" y="3784978"/>
            <a:ext cx="932998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1.  Les </a:t>
            </a:r>
            <a:r>
              <a:rPr lang="en-GB" sz="2800" dirty="0" err="1"/>
              <a:t>apprenant.e.s</a:t>
            </a:r>
            <a:r>
              <a:rPr lang="en-GB" sz="2800" dirty="0"/>
              <a:t> </a:t>
            </a:r>
            <a:r>
              <a:rPr lang="en-GB" sz="2800" dirty="0" err="1"/>
              <a:t>travaillent</a:t>
            </a:r>
            <a:r>
              <a:rPr lang="en-GB" sz="2800" dirty="0"/>
              <a:t> </a:t>
            </a:r>
            <a:r>
              <a:rPr lang="en-GB" sz="2800" b="1" dirty="0" err="1"/>
              <a:t>toujours</a:t>
            </a:r>
            <a:r>
              <a:rPr lang="en-GB" sz="2800" dirty="0"/>
              <a:t> </a:t>
            </a:r>
            <a:r>
              <a:rPr lang="en-GB" sz="2800" dirty="0" err="1"/>
              <a:t>en</a:t>
            </a:r>
            <a:r>
              <a:rPr lang="en-GB" sz="2800" dirty="0"/>
              <a:t> silence </a:t>
            </a:r>
            <a:endParaRPr lang="fr-FR" sz="2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7950C7-C67A-9F26-FE7F-8FD7B25A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361" y="6370620"/>
            <a:ext cx="1099238" cy="36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B75B3-DC31-DEB2-6ECA-E349E31E609F}"/>
              </a:ext>
            </a:extLst>
          </p:cNvPr>
          <p:cNvSpPr txBox="1"/>
          <p:nvPr/>
        </p:nvSpPr>
        <p:spPr>
          <a:xfrm>
            <a:off x="167898" y="2273783"/>
            <a:ext cx="11856203" cy="523220"/>
          </a:xfrm>
          <a:prstGeom prst="rect">
            <a:avLst/>
          </a:prstGeom>
          <a:solidFill>
            <a:srgbClr val="F9F4C9"/>
          </a:solidFill>
          <a:ln w="19050">
            <a:solidFill>
              <a:srgbClr val="F9F4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Cela ressemble à l’enseignement actif ou pas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578EE9-D7A2-BBF3-72BF-0E52EAAFACBE}"/>
              </a:ext>
            </a:extLst>
          </p:cNvPr>
          <p:cNvSpPr txBox="1"/>
          <p:nvPr/>
        </p:nvSpPr>
        <p:spPr>
          <a:xfrm>
            <a:off x="170481" y="204870"/>
            <a:ext cx="1185620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Guide pour l’animateur et l’animatrice – Section 3</a:t>
            </a:r>
          </a:p>
        </p:txBody>
      </p:sp>
    </p:spTree>
    <p:extLst>
      <p:ext uri="{BB962C8B-B14F-4D97-AF65-F5344CB8AC3E}">
        <p14:creationId xmlns:p14="http://schemas.microsoft.com/office/powerpoint/2010/main" val="403701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7" grpId="0" animBg="1"/>
      <p:bldP spid="17" grpId="1" animBg="1"/>
      <p:bldP spid="16" grpId="0" animBg="1"/>
      <p:bldP spid="1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12" grpId="0" animBg="1"/>
      <p:bldP spid="12" grpId="1" animBg="1"/>
      <p:bldP spid="11" grpId="0" animBg="1"/>
      <p:bldP spid="11" grpId="1" animBg="1"/>
      <p:bldP spid="10" grpId="0" animBg="1"/>
      <p:bldP spid="10" grpId="1" animBg="1"/>
      <p:bldP spid="9" grpId="0" animBg="1"/>
      <p:bldP spid="9" grpId="1" animBg="1"/>
      <p:bldP spid="8" grpId="0" animBg="1"/>
      <p:bldP spid="8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85671E-D0D6-11C8-5CF1-370BAD8C63C2}"/>
              </a:ext>
            </a:extLst>
          </p:cNvPr>
          <p:cNvSpPr txBox="1"/>
          <p:nvPr/>
        </p:nvSpPr>
        <p:spPr>
          <a:xfrm>
            <a:off x="131543" y="78904"/>
            <a:ext cx="1192737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Guide pour l’animateur et l’animatrice – Section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C2D1A-3BC8-D170-E926-570EC41B2AB3}"/>
              </a:ext>
            </a:extLst>
          </p:cNvPr>
          <p:cNvSpPr txBox="1"/>
          <p:nvPr/>
        </p:nvSpPr>
        <p:spPr>
          <a:xfrm>
            <a:off x="131543" y="507329"/>
            <a:ext cx="11927370" cy="461665"/>
          </a:xfrm>
          <a:prstGeom prst="rect">
            <a:avLst/>
          </a:prstGeom>
          <a:solidFill>
            <a:srgbClr val="F9F4C9"/>
          </a:solidFill>
          <a:ln w="19050">
            <a:solidFill>
              <a:srgbClr val="F9F4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Cela ressemble à l’enseignement actif ou pas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23C7D-A08D-3767-2A40-9E21311A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275" y="544435"/>
            <a:ext cx="1099238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AAF3F8-2081-170F-03EE-8DC919EE6332}"/>
              </a:ext>
            </a:extLst>
          </p:cNvPr>
          <p:cNvSpPr txBox="1"/>
          <p:nvPr/>
        </p:nvSpPr>
        <p:spPr>
          <a:xfrm>
            <a:off x="131542" y="98247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1.  Les </a:t>
            </a:r>
            <a:r>
              <a:rPr lang="en-GB" sz="2000" dirty="0" err="1"/>
              <a:t>apprenant.e.s</a:t>
            </a:r>
            <a:r>
              <a:rPr lang="en-GB" sz="2000" dirty="0"/>
              <a:t> </a:t>
            </a:r>
            <a:r>
              <a:rPr lang="en-GB" sz="2000" dirty="0" err="1"/>
              <a:t>travaillent</a:t>
            </a:r>
            <a:r>
              <a:rPr lang="en-GB" sz="2000" dirty="0"/>
              <a:t> </a:t>
            </a:r>
            <a:r>
              <a:rPr lang="en-GB" sz="2000" b="1" dirty="0" err="1"/>
              <a:t>toujours</a:t>
            </a:r>
            <a:r>
              <a:rPr lang="en-GB" sz="2000" dirty="0"/>
              <a:t> </a:t>
            </a:r>
            <a:r>
              <a:rPr lang="en-GB" sz="2000" dirty="0" err="1"/>
              <a:t>en</a:t>
            </a:r>
            <a:r>
              <a:rPr lang="en-GB" sz="2000" dirty="0"/>
              <a:t> silence </a:t>
            </a:r>
            <a:endParaRPr lang="fr-FR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D596E-EABA-D2D8-D65D-E54516DEA124}"/>
              </a:ext>
            </a:extLst>
          </p:cNvPr>
          <p:cNvSpPr txBox="1"/>
          <p:nvPr/>
        </p:nvSpPr>
        <p:spPr>
          <a:xfrm>
            <a:off x="131542" y="1420322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2.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se déplace dans la salle pour aider 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qui effectuent des tâches différenciées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84BF53-B6D6-4883-463A-52B675F8E9DD}"/>
              </a:ext>
            </a:extLst>
          </p:cNvPr>
          <p:cNvSpPr txBox="1"/>
          <p:nvPr/>
        </p:nvSpPr>
        <p:spPr>
          <a:xfrm>
            <a:off x="131542" y="185816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3.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échangent en binôme ou en groupe et travaillent parfois en silence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4E8B79-985F-1EC9-508F-6D2E2198E42E}"/>
              </a:ext>
            </a:extLst>
          </p:cNvPr>
          <p:cNvSpPr txBox="1"/>
          <p:nvPr/>
        </p:nvSpPr>
        <p:spPr>
          <a:xfrm>
            <a:off x="131542" y="2296012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4.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recopient à partir du tableau pendant la majeure partie de la leçon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AF521-AE7C-D4E4-831D-52C1272C88BC}"/>
              </a:ext>
            </a:extLst>
          </p:cNvPr>
          <p:cNvSpPr txBox="1"/>
          <p:nvPr/>
        </p:nvSpPr>
        <p:spPr>
          <a:xfrm>
            <a:off x="131542" y="273385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5.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se tient toujours à l'avant de la salle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F8EEA6-9391-7984-546B-FCA1F4043D81}"/>
              </a:ext>
            </a:extLst>
          </p:cNvPr>
          <p:cNvSpPr txBox="1"/>
          <p:nvPr/>
        </p:nvSpPr>
        <p:spPr>
          <a:xfrm>
            <a:off x="131542" y="3171702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6. 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ont du temps pour réfléchir et traiter l'information avant de répondre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43BB68-8898-9B6F-35FE-EFC40E59B934}"/>
              </a:ext>
            </a:extLst>
          </p:cNvPr>
          <p:cNvSpPr txBox="1"/>
          <p:nvPr/>
        </p:nvSpPr>
        <p:spPr>
          <a:xfrm>
            <a:off x="131542" y="360954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7.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dicte à partir du manuel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76C4EE-4C95-1D4F-EE48-155BC9177AFB}"/>
              </a:ext>
            </a:extLst>
          </p:cNvPr>
          <p:cNvSpPr txBox="1"/>
          <p:nvPr/>
        </p:nvSpPr>
        <p:spPr>
          <a:xfrm>
            <a:off x="131542" y="4047392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8.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ont peur de donner une mauvaise réponse ou de faire une erreur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0595EF-C90F-6FE4-A2DB-EDCF70DE70CC}"/>
              </a:ext>
            </a:extLst>
          </p:cNvPr>
          <p:cNvSpPr txBox="1"/>
          <p:nvPr/>
        </p:nvSpPr>
        <p:spPr>
          <a:xfrm>
            <a:off x="131542" y="448523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9.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vont sur le terrain pour collecter des objets en vue d’une enquête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199D5-5664-AA14-784E-40A831011902}"/>
              </a:ext>
            </a:extLst>
          </p:cNvPr>
          <p:cNvSpPr txBox="1"/>
          <p:nvPr/>
        </p:nvSpPr>
        <p:spPr>
          <a:xfrm>
            <a:off x="131542" y="4923082"/>
            <a:ext cx="119273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10. Les </a:t>
            </a:r>
            <a:r>
              <a:rPr lang="fr-FR" sz="2000" dirty="0" err="1">
                <a:solidFill>
                  <a:srgbClr val="312B39"/>
                </a:solidFill>
              </a:rPr>
              <a:t>enseignant.e.s</a:t>
            </a:r>
            <a:r>
              <a:rPr lang="fr-FR" sz="2000" dirty="0">
                <a:solidFill>
                  <a:srgbClr val="312B39"/>
                </a:solidFill>
              </a:rPr>
              <a:t> posent toujours des questions fermées avec deux réponses seulement : oui ou non/ vrai ou faux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D0758B-94FD-33B9-2DB3-A6C400D248B4}"/>
              </a:ext>
            </a:extLst>
          </p:cNvPr>
          <p:cNvSpPr txBox="1"/>
          <p:nvPr/>
        </p:nvSpPr>
        <p:spPr>
          <a:xfrm>
            <a:off x="131542" y="5668703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11.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connaît la vie des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et trouve des exemples qui leur parlent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B6ECD4-7E10-AF59-7BAB-5A04328EE179}"/>
              </a:ext>
            </a:extLst>
          </p:cNvPr>
          <p:cNvSpPr txBox="1"/>
          <p:nvPr/>
        </p:nvSpPr>
        <p:spPr>
          <a:xfrm>
            <a:off x="131542" y="6106543"/>
            <a:ext cx="1188123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12.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se sentent à l’aise pour poser des questions ; elles/ils font preuve de curiosité et savent apprendre de leurs erreurs</a:t>
            </a:r>
          </a:p>
        </p:txBody>
      </p:sp>
    </p:spTree>
    <p:extLst>
      <p:ext uri="{BB962C8B-B14F-4D97-AF65-F5344CB8AC3E}">
        <p14:creationId xmlns:p14="http://schemas.microsoft.com/office/powerpoint/2010/main" val="816214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85671E-D0D6-11C8-5CF1-370BAD8C63C2}"/>
              </a:ext>
            </a:extLst>
          </p:cNvPr>
          <p:cNvSpPr txBox="1"/>
          <p:nvPr/>
        </p:nvSpPr>
        <p:spPr>
          <a:xfrm>
            <a:off x="131543" y="78904"/>
            <a:ext cx="11927370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Guide pour l’animateur et l’animatrice – Section 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4AC2D1A-3BC8-D170-E926-570EC41B2AB3}"/>
              </a:ext>
            </a:extLst>
          </p:cNvPr>
          <p:cNvSpPr txBox="1"/>
          <p:nvPr/>
        </p:nvSpPr>
        <p:spPr>
          <a:xfrm>
            <a:off x="131543" y="507329"/>
            <a:ext cx="11927370" cy="461665"/>
          </a:xfrm>
          <a:prstGeom prst="rect">
            <a:avLst/>
          </a:prstGeom>
          <a:solidFill>
            <a:srgbClr val="F9F4C9"/>
          </a:solidFill>
          <a:ln w="19050">
            <a:solidFill>
              <a:srgbClr val="F9F4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Cela ressemble à l’enseignement actif ou pas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23C7D-A08D-3767-2A40-9E21311A64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275" y="544435"/>
            <a:ext cx="1099238" cy="36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AAF3F8-2081-170F-03EE-8DC919EE6332}"/>
              </a:ext>
            </a:extLst>
          </p:cNvPr>
          <p:cNvSpPr txBox="1"/>
          <p:nvPr/>
        </p:nvSpPr>
        <p:spPr>
          <a:xfrm>
            <a:off x="131542" y="98247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1.  Les </a:t>
            </a:r>
            <a:r>
              <a:rPr lang="en-GB" sz="2000" dirty="0" err="1"/>
              <a:t>apprenant.e.s</a:t>
            </a:r>
            <a:r>
              <a:rPr lang="en-GB" sz="2000" dirty="0"/>
              <a:t> </a:t>
            </a:r>
            <a:r>
              <a:rPr lang="en-GB" sz="2000" dirty="0" err="1"/>
              <a:t>travaillent</a:t>
            </a:r>
            <a:r>
              <a:rPr lang="en-GB" sz="2000" dirty="0"/>
              <a:t> </a:t>
            </a:r>
            <a:r>
              <a:rPr lang="en-GB" sz="2000" b="1" dirty="0" err="1"/>
              <a:t>toujours</a:t>
            </a:r>
            <a:r>
              <a:rPr lang="en-GB" sz="2000" dirty="0"/>
              <a:t> </a:t>
            </a:r>
            <a:r>
              <a:rPr lang="en-GB" sz="2000" dirty="0" err="1"/>
              <a:t>en</a:t>
            </a:r>
            <a:r>
              <a:rPr lang="en-GB" sz="2000" dirty="0"/>
              <a:t> silence </a:t>
            </a:r>
            <a:endParaRPr lang="fr-FR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DD596E-EABA-D2D8-D65D-E54516DEA124}"/>
              </a:ext>
            </a:extLst>
          </p:cNvPr>
          <p:cNvSpPr txBox="1"/>
          <p:nvPr/>
        </p:nvSpPr>
        <p:spPr>
          <a:xfrm>
            <a:off x="131542" y="1420322"/>
            <a:ext cx="11927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2.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se déplace dans la salle pour aider 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qui effectuent des tâches différenciées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84BF53-B6D6-4883-463A-52B675F8E9DD}"/>
              </a:ext>
            </a:extLst>
          </p:cNvPr>
          <p:cNvSpPr txBox="1"/>
          <p:nvPr/>
        </p:nvSpPr>
        <p:spPr>
          <a:xfrm>
            <a:off x="131542" y="1858167"/>
            <a:ext cx="11927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3.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échangent en binôme ou en groupe et travaillent parfois en silence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4E8B79-985F-1EC9-508F-6D2E2198E42E}"/>
              </a:ext>
            </a:extLst>
          </p:cNvPr>
          <p:cNvSpPr txBox="1"/>
          <p:nvPr/>
        </p:nvSpPr>
        <p:spPr>
          <a:xfrm>
            <a:off x="131542" y="2296012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4.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recopient à partir du tableau pendant la majeure partie de la leçon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3AF521-AE7C-D4E4-831D-52C1272C88BC}"/>
              </a:ext>
            </a:extLst>
          </p:cNvPr>
          <p:cNvSpPr txBox="1"/>
          <p:nvPr/>
        </p:nvSpPr>
        <p:spPr>
          <a:xfrm>
            <a:off x="131542" y="273385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5.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se tient toujours à l'avant de la salle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F8EEA6-9391-7984-546B-FCA1F4043D81}"/>
              </a:ext>
            </a:extLst>
          </p:cNvPr>
          <p:cNvSpPr txBox="1"/>
          <p:nvPr/>
        </p:nvSpPr>
        <p:spPr>
          <a:xfrm>
            <a:off x="131542" y="3171702"/>
            <a:ext cx="11927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6. 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ont du temps pour réfléchir et traiter l'information avant de répondre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43BB68-8898-9B6F-35FE-EFC40E59B934}"/>
              </a:ext>
            </a:extLst>
          </p:cNvPr>
          <p:cNvSpPr txBox="1"/>
          <p:nvPr/>
        </p:nvSpPr>
        <p:spPr>
          <a:xfrm>
            <a:off x="131542" y="3609547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7.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dicte à partir du manuel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76C4EE-4C95-1D4F-EE48-155BC9177AFB}"/>
              </a:ext>
            </a:extLst>
          </p:cNvPr>
          <p:cNvSpPr txBox="1"/>
          <p:nvPr/>
        </p:nvSpPr>
        <p:spPr>
          <a:xfrm>
            <a:off x="131542" y="4047392"/>
            <a:ext cx="1192737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8.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ont peur de donner une mauvaise réponse ou de faire une erreur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C0595EF-C90F-6FE4-A2DB-EDCF70DE70CC}"/>
              </a:ext>
            </a:extLst>
          </p:cNvPr>
          <p:cNvSpPr txBox="1"/>
          <p:nvPr/>
        </p:nvSpPr>
        <p:spPr>
          <a:xfrm>
            <a:off x="131542" y="4485237"/>
            <a:ext cx="11927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9.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vont sur le terrain pour collecter des objets en vue d’une enquête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70199D5-5664-AA14-784E-40A831011902}"/>
              </a:ext>
            </a:extLst>
          </p:cNvPr>
          <p:cNvSpPr txBox="1"/>
          <p:nvPr/>
        </p:nvSpPr>
        <p:spPr>
          <a:xfrm>
            <a:off x="131542" y="4923082"/>
            <a:ext cx="1192737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10. Les </a:t>
            </a:r>
            <a:r>
              <a:rPr lang="fr-FR" sz="2000" dirty="0" err="1">
                <a:solidFill>
                  <a:srgbClr val="312B39"/>
                </a:solidFill>
              </a:rPr>
              <a:t>enseignant.e.s</a:t>
            </a:r>
            <a:r>
              <a:rPr lang="fr-FR" sz="2000" dirty="0">
                <a:solidFill>
                  <a:srgbClr val="312B39"/>
                </a:solidFill>
              </a:rPr>
              <a:t> posent toujours des questions fermées avec deux réponses seulement : oui ou non/ vrai ou faux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D0758B-94FD-33B9-2DB3-A6C400D248B4}"/>
              </a:ext>
            </a:extLst>
          </p:cNvPr>
          <p:cNvSpPr txBox="1"/>
          <p:nvPr/>
        </p:nvSpPr>
        <p:spPr>
          <a:xfrm>
            <a:off x="131542" y="5668703"/>
            <a:ext cx="1192737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11. L'</a:t>
            </a:r>
            <a:r>
              <a:rPr lang="fr-FR" sz="2000" dirty="0" err="1">
                <a:solidFill>
                  <a:srgbClr val="312B39"/>
                </a:solidFill>
              </a:rPr>
              <a:t>enseignant.e</a:t>
            </a:r>
            <a:r>
              <a:rPr lang="fr-FR" sz="2000" dirty="0">
                <a:solidFill>
                  <a:srgbClr val="312B39"/>
                </a:solidFill>
              </a:rPr>
              <a:t> connaît la vie des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et trouve des exemples qui leur parlent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B6ECD4-7E10-AF59-7BAB-5A04328EE179}"/>
              </a:ext>
            </a:extLst>
          </p:cNvPr>
          <p:cNvSpPr txBox="1"/>
          <p:nvPr/>
        </p:nvSpPr>
        <p:spPr>
          <a:xfrm>
            <a:off x="131542" y="6106543"/>
            <a:ext cx="118812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312B39"/>
                </a:solidFill>
              </a:rPr>
              <a:t>12. Les </a:t>
            </a:r>
            <a:r>
              <a:rPr lang="fr-FR" sz="2000" dirty="0" err="1">
                <a:solidFill>
                  <a:srgbClr val="312B39"/>
                </a:solidFill>
              </a:rPr>
              <a:t>apprenant.e.s</a:t>
            </a:r>
            <a:r>
              <a:rPr lang="fr-FR" sz="2000" dirty="0">
                <a:solidFill>
                  <a:srgbClr val="312B39"/>
                </a:solidFill>
              </a:rPr>
              <a:t> se sentent à l’aise pour poser des questions ; elles/ils font preuve de curiosité et savent apprendre de leurs erreurs</a:t>
            </a:r>
          </a:p>
        </p:txBody>
      </p:sp>
    </p:spTree>
    <p:extLst>
      <p:ext uri="{BB962C8B-B14F-4D97-AF65-F5344CB8AC3E}">
        <p14:creationId xmlns:p14="http://schemas.microsoft.com/office/powerpoint/2010/main" val="233065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7950C7-C67A-9F26-FE7F-8FD7B25A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361" y="6370620"/>
            <a:ext cx="1099238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78EE9-D7A2-BBF3-72BF-0E52EAAFACBE}"/>
              </a:ext>
            </a:extLst>
          </p:cNvPr>
          <p:cNvSpPr txBox="1"/>
          <p:nvPr/>
        </p:nvSpPr>
        <p:spPr>
          <a:xfrm>
            <a:off x="170481" y="204870"/>
            <a:ext cx="1185620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Guide pour l’animateur et l’animatrice – Section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992DA8-02E9-7D51-6F25-64B0709E22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997200"/>
            <a:ext cx="112268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99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7950C7-C67A-9F26-FE7F-8FD7B25A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361" y="6370620"/>
            <a:ext cx="1099238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78EE9-D7A2-BBF3-72BF-0E52EAAFACBE}"/>
              </a:ext>
            </a:extLst>
          </p:cNvPr>
          <p:cNvSpPr txBox="1"/>
          <p:nvPr/>
        </p:nvSpPr>
        <p:spPr>
          <a:xfrm>
            <a:off x="170481" y="204870"/>
            <a:ext cx="1185620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Guide pour l’animateur et l’animatrice – Section 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5D538B-F839-2ADB-AC08-84DB2AB6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63" y="1402080"/>
            <a:ext cx="11222362" cy="4826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2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97950C7-C67A-9F26-FE7F-8FD7B25A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0361" y="6370620"/>
            <a:ext cx="1099238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578EE9-D7A2-BBF3-72BF-0E52EAAFACBE}"/>
              </a:ext>
            </a:extLst>
          </p:cNvPr>
          <p:cNvSpPr txBox="1"/>
          <p:nvPr/>
        </p:nvSpPr>
        <p:spPr>
          <a:xfrm>
            <a:off x="170481" y="204870"/>
            <a:ext cx="11856203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Guide pour l’animateur et l’animatrice – Section 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2F4A3B-D893-32AC-9950-99FC766AD7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35" y="1539028"/>
            <a:ext cx="11480572" cy="48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3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9895F6-C809-0565-A90D-E89123F9FBD5}"/>
              </a:ext>
            </a:extLst>
          </p:cNvPr>
          <p:cNvSpPr txBox="1"/>
          <p:nvPr/>
        </p:nvSpPr>
        <p:spPr>
          <a:xfrm>
            <a:off x="277090" y="2702392"/>
            <a:ext cx="11719830" cy="2979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4000"/>
              </a:lnSpc>
              <a:spcBef>
                <a:spcPts val="600"/>
              </a:spcBef>
            </a:pPr>
            <a:r>
              <a:rPr lang="fr-FR" sz="2400"/>
              <a:t>La </a:t>
            </a:r>
            <a:r>
              <a:rPr lang="fr-FR" sz="2400" b="1"/>
              <a:t>Section 4</a:t>
            </a:r>
            <a:r>
              <a:rPr lang="fr-FR" sz="2400"/>
              <a:t> vous invite à : 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/>
              <a:t>vous familiariser avec des idées sur la façon dont les enseignant.e.s apprennent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/>
              <a:t>réfléchir à ce que signifie être un.e "praticien.ne auto-réflexif/ive"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/>
              <a:t>passer en revue les ressources disponibles pour soutenir l'enseignement inclusif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400"/>
              <a:t>réfléchir à votre propre apprentissage dans le cadre de ce cours</a:t>
            </a:r>
          </a:p>
          <a:p>
            <a:pPr marL="496888" lvl="1" indent="-2857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FR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4EC007-829E-69EF-DB48-5732EE6C0C24}"/>
              </a:ext>
            </a:extLst>
          </p:cNvPr>
          <p:cNvSpPr txBox="1"/>
          <p:nvPr/>
        </p:nvSpPr>
        <p:spPr>
          <a:xfrm>
            <a:off x="277091" y="712371"/>
            <a:ext cx="11719829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TESSA – </a:t>
            </a:r>
            <a:r>
              <a:rPr lang="fr-FR" dirty="0">
                <a:solidFill>
                  <a:schemeClr val="bg1"/>
                </a:solidFill>
              </a:rPr>
              <a:t>Apprentissage et enseignement inclusifs (AEI)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3F677-2A0A-1F04-5AA5-554A66679B0B}"/>
              </a:ext>
            </a:extLst>
          </p:cNvPr>
          <p:cNvSpPr txBox="1"/>
          <p:nvPr/>
        </p:nvSpPr>
        <p:spPr>
          <a:xfrm>
            <a:off x="277090" y="1932292"/>
            <a:ext cx="1179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Objectifs de la Section 4</a:t>
            </a:r>
          </a:p>
        </p:txBody>
      </p:sp>
    </p:spTree>
    <p:extLst>
      <p:ext uri="{BB962C8B-B14F-4D97-AF65-F5344CB8AC3E}">
        <p14:creationId xmlns:p14="http://schemas.microsoft.com/office/powerpoint/2010/main" val="301198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1080</Words>
  <Application>Microsoft Macintosh PowerPoint</Application>
  <PresentationFormat>Widescreen</PresentationFormat>
  <Paragraphs>81</Paragraphs>
  <Slides>9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Michele Deane</dc:creator>
  <cp:lastModifiedBy>Michele Deane</cp:lastModifiedBy>
  <cp:revision>27</cp:revision>
  <dcterms:created xsi:type="dcterms:W3CDTF">2022-05-14T12:36:15Z</dcterms:created>
  <dcterms:modified xsi:type="dcterms:W3CDTF">2022-11-14T21:02:32Z</dcterms:modified>
</cp:coreProperties>
</file>