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Lst>
  <p:sldSz cy="5143500" cx="9144000"/>
  <p:notesSz cx="6858000" cy="9144000"/>
  <p:embeddedFontLst>
    <p:embeddedFont>
      <p:font typeface="Roboto"/>
      <p:regular r:id="rId159"/>
      <p:bold r:id="rId160"/>
      <p:italic r:id="rId161"/>
      <p:boldItalic r:id="rId162"/>
    </p:embeddedFont>
    <p:embeddedFont>
      <p:font typeface="Barrio"/>
      <p:regular r:id="rId163"/>
    </p:embeddedFont>
    <p:embeddedFont>
      <p:font typeface="Merriweather"/>
      <p:regular r:id="rId164"/>
      <p:bold r:id="rId165"/>
      <p:italic r:id="rId166"/>
      <p:boldItalic r:id="rId1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478F14E-B413-44D9-8D39-DE73FBF89D84}">
  <a:tblStyle styleId="{0478F14E-B413-44D9-8D39-DE73FBF89D8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font" Target="fonts/Merriweather-bold.fntdata"/><Relationship Id="rId69" Type="http://schemas.openxmlformats.org/officeDocument/2006/relationships/slide" Target="slides/slide63.xml"/><Relationship Id="rId164" Type="http://schemas.openxmlformats.org/officeDocument/2006/relationships/font" Target="fonts/Merriweather-regular.fntdata"/><Relationship Id="rId163" Type="http://schemas.openxmlformats.org/officeDocument/2006/relationships/font" Target="fonts/Barrio-regular.fntdata"/><Relationship Id="rId162" Type="http://schemas.openxmlformats.org/officeDocument/2006/relationships/font" Target="fonts/Roboto-boldItalic.fntdata"/><Relationship Id="rId167" Type="http://schemas.openxmlformats.org/officeDocument/2006/relationships/font" Target="fonts/Merriweather-boldItalic.fntdata"/><Relationship Id="rId166" Type="http://schemas.openxmlformats.org/officeDocument/2006/relationships/font" Target="fonts/Merriweather-italic.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font" Target="fonts/Roboto-italic.fntdata"/><Relationship Id="rId54" Type="http://schemas.openxmlformats.org/officeDocument/2006/relationships/slide" Target="slides/slide48.xml"/><Relationship Id="rId160" Type="http://schemas.openxmlformats.org/officeDocument/2006/relationships/font" Target="fonts/Roboto-bold.fntdata"/><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font" Target="fonts/Roboto-regular.fntdata"/><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news.bbc.co.uk/cbbcnews/hi/newsid_4200000/newsid_4205100/4205149.stm" TargetMode="Externa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0m2xU8fYeat47EX6dsP3PfVQdl3AgABn/view?usp=sharing" TargetMode="Externa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0m2xU8fYeat47EX6dsP3PfVQdl3AgABn/view?usp=sharing" TargetMode="Externa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veworksheets.com/w/en/english-second-language-esl/58059"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Prx_h3JJ-HfVNRFQTwn5TV5JXPWJyLb-/view?usp=drive_link"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ordwall.net/resource/63567226"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95451d9461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95451d9461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998fa1faad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2998fa1faad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998fa1faad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2998fa1faad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2998fa1faad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2998fa1faad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Jamboard activity 1</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2998fa1faad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2998fa1faad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998fa1faad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2998fa1faad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Jamboard activity 2</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2998fa1faad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2998fa1faad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998fa1faad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2998fa1faad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50">
                <a:solidFill>
                  <a:schemeClr val="dk1"/>
                </a:solidFill>
              </a:rPr>
              <a:t>For many a beast to dead she shot,</a:t>
            </a:r>
            <a:endParaRPr sz="1050">
              <a:solidFill>
                <a:schemeClr val="dk1"/>
              </a:solidFill>
            </a:endParaRPr>
          </a:p>
          <a:p>
            <a:pPr indent="0" lvl="0" marL="0" rtl="0" algn="l">
              <a:spcBef>
                <a:spcPts val="0"/>
              </a:spcBef>
              <a:spcAft>
                <a:spcPts val="0"/>
              </a:spcAft>
              <a:buClr>
                <a:schemeClr val="dk1"/>
              </a:buClr>
              <a:buSzPts val="1100"/>
              <a:buFont typeface="Arial"/>
              <a:buNone/>
            </a:pPr>
            <a:r>
              <a:rPr lang="en-GB" sz="1050">
                <a:solidFill>
                  <a:schemeClr val="dk1"/>
                </a:solidFill>
              </a:rPr>
              <a:t>And perished many a bonnie boat,</a:t>
            </a:r>
            <a:endParaRPr sz="1050">
              <a:solidFill>
                <a:schemeClr val="dk1"/>
              </a:solidFill>
            </a:endParaRPr>
          </a:p>
          <a:p>
            <a:pPr indent="0" lvl="0" marL="0" rtl="0" algn="l">
              <a:spcBef>
                <a:spcPts val="0"/>
              </a:spcBef>
              <a:spcAft>
                <a:spcPts val="0"/>
              </a:spcAft>
              <a:buClr>
                <a:schemeClr val="dk1"/>
              </a:buClr>
              <a:buSzPts val="1100"/>
              <a:buFont typeface="Arial"/>
              <a:buNone/>
            </a:pPr>
            <a:r>
              <a:rPr lang="en-GB" sz="1050">
                <a:solidFill>
                  <a:schemeClr val="dk1"/>
                </a:solidFill>
              </a:rPr>
              <a:t>And shook both much corn and barley,</a:t>
            </a:r>
            <a:endParaRPr sz="1050">
              <a:solidFill>
                <a:schemeClr val="dk1"/>
              </a:solidFill>
            </a:endParaRPr>
          </a:p>
          <a:p>
            <a:pPr indent="0" lvl="0" marL="0" rtl="0" algn="l">
              <a:spcBef>
                <a:spcPts val="0"/>
              </a:spcBef>
              <a:spcAft>
                <a:spcPts val="0"/>
              </a:spcAft>
              <a:buNone/>
            </a:pPr>
            <a:r>
              <a:rPr lang="en-GB" sz="1050">
                <a:solidFill>
                  <a:schemeClr val="dk1"/>
                </a:solidFill>
              </a:rPr>
              <a:t>And kept the country-side in fear.</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2998fa1faad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2998fa1faad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998fa1faad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2998fa1faad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998fa1faad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2998fa1faad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50">
                <a:solidFill>
                  <a:schemeClr val="dk1"/>
                </a:solidFill>
              </a:rPr>
              <a:t>Tom lost his reason all together,</a:t>
            </a:r>
            <a:endParaRPr sz="1050">
              <a:solidFill>
                <a:schemeClr val="dk1"/>
              </a:solidFill>
            </a:endParaRPr>
          </a:p>
          <a:p>
            <a:pPr indent="0" lvl="0" marL="0" rtl="0" algn="l">
              <a:spcBef>
                <a:spcPts val="0"/>
              </a:spcBef>
              <a:spcAft>
                <a:spcPts val="0"/>
              </a:spcAft>
              <a:buNone/>
            </a:pPr>
            <a:r>
              <a:rPr lang="en-GB" sz="1050">
                <a:solidFill>
                  <a:schemeClr val="dk1"/>
                </a:solidFill>
              </a:rPr>
              <a:t>And roars out: ‘ Well done, short skirt!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95451d9461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95451d9461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998fa1faad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2998fa1faad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998fa1faad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2998fa1faad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998fa1faad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2998fa1faad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99ba51820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299ba51820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99ba51820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299ba51820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299ba51820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299ba51820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99ba51820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299ba51820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50">
                <a:solidFill>
                  <a:schemeClr val="dk1"/>
                </a:solidFill>
              </a:rPr>
              <a:t>Now, do your speedy utmost, Meg,</a:t>
            </a:r>
            <a:endParaRPr sz="1050">
              <a:solidFill>
                <a:schemeClr val="dk1"/>
              </a:solidFill>
            </a:endParaRPr>
          </a:p>
          <a:p>
            <a:pPr indent="0" lvl="0" marL="0" rtl="0" algn="l">
              <a:spcBef>
                <a:spcPts val="0"/>
              </a:spcBef>
              <a:spcAft>
                <a:spcPts val="0"/>
              </a:spcAft>
              <a:buClr>
                <a:schemeClr val="dk1"/>
              </a:buClr>
              <a:buSzPts val="1100"/>
              <a:buFont typeface="Arial"/>
              <a:buNone/>
            </a:pPr>
            <a:r>
              <a:rPr lang="en-GB" sz="1050">
                <a:solidFill>
                  <a:schemeClr val="dk1"/>
                </a:solidFill>
              </a:rPr>
              <a:t>And beat them to the key-stone of the bridge;</a:t>
            </a:r>
            <a:endParaRPr sz="1050">
              <a:solidFill>
                <a:schemeClr val="dk1"/>
              </a:solidFill>
            </a:endParaRPr>
          </a:p>
          <a:p>
            <a:pPr indent="0" lvl="0" marL="0" rtl="0" algn="l">
              <a:spcBef>
                <a:spcPts val="0"/>
              </a:spcBef>
              <a:spcAft>
                <a:spcPts val="0"/>
              </a:spcAft>
              <a:buClr>
                <a:schemeClr val="dk1"/>
              </a:buClr>
              <a:buSzPts val="1100"/>
              <a:buFont typeface="Arial"/>
              <a:buNone/>
            </a:pPr>
            <a:r>
              <a:rPr lang="en-GB" sz="1050">
                <a:solidFill>
                  <a:schemeClr val="dk1"/>
                </a:solidFill>
              </a:rPr>
              <a:t>There, you may toss your tale at them,</a:t>
            </a:r>
            <a:endParaRPr sz="1050">
              <a:solidFill>
                <a:schemeClr val="dk1"/>
              </a:solidFill>
            </a:endParaRPr>
          </a:p>
          <a:p>
            <a:pPr indent="0" lvl="0" marL="0" rtl="0" algn="l">
              <a:spcBef>
                <a:spcPts val="0"/>
              </a:spcBef>
              <a:spcAft>
                <a:spcPts val="0"/>
              </a:spcAft>
              <a:buNone/>
            </a:pPr>
            <a:r>
              <a:rPr lang="en-GB" sz="1050">
                <a:solidFill>
                  <a:schemeClr val="dk1"/>
                </a:solidFill>
              </a:rPr>
              <a:t>A running stream they dare not cross!</a:t>
            </a:r>
            <a:endParaRPr sz="1050">
              <a:solidFill>
                <a:schemeClr val="dk1"/>
              </a:solidFill>
            </a:endParaRPr>
          </a:p>
          <a:p>
            <a:pPr indent="0" lvl="0" marL="0" rtl="0" algn="l">
              <a:spcBef>
                <a:spcPts val="0"/>
              </a:spcBef>
              <a:spcAft>
                <a:spcPts val="0"/>
              </a:spcAft>
              <a:buClr>
                <a:schemeClr val="dk1"/>
              </a:buClr>
              <a:buSzPts val="1100"/>
              <a:buFont typeface="Arial"/>
              <a:buNone/>
            </a:pPr>
            <a:r>
              <a:rPr lang="en-GB" sz="1050">
                <a:solidFill>
                  <a:schemeClr val="dk1"/>
                </a:solidFill>
              </a:rPr>
              <a:t>But before the key-stone she could make,</a:t>
            </a:r>
            <a:endParaRPr sz="1050">
              <a:solidFill>
                <a:schemeClr val="dk1"/>
              </a:solidFill>
            </a:endParaRPr>
          </a:p>
          <a:p>
            <a:pPr indent="0" lvl="0" marL="0" rtl="0" algn="l">
              <a:spcBef>
                <a:spcPts val="0"/>
              </a:spcBef>
              <a:spcAft>
                <a:spcPts val="0"/>
              </a:spcAft>
              <a:buNone/>
            </a:pPr>
            <a:r>
              <a:rPr lang="en-GB" sz="1050">
                <a:solidFill>
                  <a:schemeClr val="dk1"/>
                </a:solidFill>
              </a:rPr>
              <a:t>She had to shake a tail at the fiend;</a:t>
            </a:r>
            <a:endParaRPr sz="1050">
              <a:solidFill>
                <a:schemeClr val="dk1"/>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998fa1faad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2998fa1faad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299ba518204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299ba51820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sz="1200">
                <a:solidFill>
                  <a:srgbClr val="141414"/>
                </a:solidFill>
                <a:highlight>
                  <a:srgbClr val="FFFFFF"/>
                </a:highlight>
              </a:rPr>
              <a:t>onomatopoeia and violence of The carlin claught her by the rump and there follows the picture of Maggie, left with scarce a stump. The ludicrous rhyme of rump…stump</a:t>
            </a:r>
            <a:endParaRPr sz="1200">
              <a:solidFill>
                <a:srgbClr val="141414"/>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299ba51820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299ba51820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Yet Tam is not punished for his drinking, curiosity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95451d9461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95451d946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Use the sound file to check pronunciation</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299ba518204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299ba51820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95451d9461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295451d9461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295451d9461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295451d9461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https://youtu.be/3nKXaoMQDdc?si=yOWEGEY3LKklICQE</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295451d9461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295451d9461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https://youtu.be/YiATxrzZamE?si=XZKvr0D2pWfNPTxS</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295451d9461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295451d9461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95451d9461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295451d9461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https://poemanalysis.com/robert-burns/a-red-red-rose/</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295451d9461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295451d9461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http://news.bbc.co.uk/cbbcnews/hi/newsid_4200000/newsid_4205100/4205149.stm</a:t>
            </a:r>
            <a:r>
              <a:rPr lang="en-GB"/>
              <a:t> auld lang syme</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308ec80815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308ec80815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308ec80815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308ec80815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306bc6b701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306bc6b70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95451d9461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95451d9461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295451d9461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295451d9461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https://youtu.be/QK9WK0QhejA?si=q5bPbNyq2QiVBxqn</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306bc6b701f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306bc6b701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308ec80815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308ec80815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308ec80815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0" name="Google Shape;1180;g308ec80815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308ec808151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308ec80815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308ec808151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308ec808151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308ec808151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308ec808151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308ec808151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308ec808151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308ec808151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3" name="Google Shape;1213;g308ec808151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306bc6b701f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0" name="Google Shape;1220;g306bc6b701f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https://youtu.be/Pdv-87SDRNw?si=ovFTuU8LLypA4ysk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95451d946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95451d946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7595A"/>
              </a:solidFill>
            </a:endParaRPr>
          </a:p>
          <a:p>
            <a:pPr indent="0" lvl="0" marL="0" rtl="0" algn="l">
              <a:lnSpc>
                <a:spcPct val="115000"/>
              </a:lnSpc>
              <a:spcBef>
                <a:spcPts val="0"/>
              </a:spcBef>
              <a:spcAft>
                <a:spcPts val="170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308ec80815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308ec80815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308ec808151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308ec808151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308ec808151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308ec808151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308ec808151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308ec808151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308ec808151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308ec808151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308ec808151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308ec808151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308ec808151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308ec808151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Lyrics </a:t>
            </a:r>
            <a:r>
              <a:rPr lang="en-GB" u="sng">
                <a:solidFill>
                  <a:schemeClr val="hlink"/>
                </a:solidFill>
                <a:hlinkClick r:id="rId2"/>
              </a:rPr>
              <a:t>here</a:t>
            </a:r>
            <a:r>
              <a:rPr lang="en-GB"/>
              <a:t>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308ec80815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308ec80815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Lyrics </a:t>
            </a:r>
            <a:r>
              <a:rPr lang="en-GB" u="sng">
                <a:solidFill>
                  <a:schemeClr val="hlink"/>
                </a:solidFill>
                <a:hlinkClick r:id="rId2"/>
              </a:rPr>
              <a:t>here</a:t>
            </a:r>
            <a:r>
              <a:rPr lang="en-GB"/>
              <a:t>  the blue translation is a literal translation, can students think of different other ways to say it (like the green one)?</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308ec80815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308ec80815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308ec80815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308ec80815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95451d946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95451d946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70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308ec808151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8" name="Google Shape;1328;g308ec808151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308ec808151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308ec808151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308ec80815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308ec80815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50">
                <a:solidFill>
                  <a:srgbClr val="555555"/>
                </a:solidFill>
                <a:highlight>
                  <a:srgbClr val="FFFFFF"/>
                </a:highlight>
              </a:rPr>
              <a:t>choose one of Robert Burn’s poems and write it on tracing paper over a silhouette of his face.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95451d946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95451d946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95451d9461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95451d9461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95451d9461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95451d9461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95451d9461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95451d9461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95451d9461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95451d9461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95451d9461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95451d9461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95451d9461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95451d9461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farmer has dominion over all creatures,which disrupts nature’s harmony,  but sees himself as a friend and just another living creature, just like the mouse.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95451d9461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95451d9461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mouse must live, and it steals food to do so. The amount of corn is not much, the farmer has plenty leftovers and will not notice what the mouse has taken.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95451d9461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95451d9461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95451d9461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95451d9461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95451d9461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95451d9461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Mouse was ready for winter in its house sheltering from it and the winds. Until the plough destroyed it.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95451d9461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95451d9461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95451d9461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95451d9461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95451d9461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95451d9461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For both</a:t>
            </a:r>
            <a:r>
              <a:rPr lang="en-GB" sz="400"/>
              <a:t> </a:t>
            </a:r>
            <a:r>
              <a:rPr lang="en-GB">
                <a:solidFill>
                  <a:srgbClr val="1C1C1C"/>
                </a:solidFill>
              </a:rPr>
              <a:t>planning for the future can be useless and that some of the best plans often go wrong and can lead to grief and pain. However the mouse is only affected by the present, however the farmer can feel the pain of past memories and look ahead to the future with fear.</a:t>
            </a:r>
            <a:endParaRPr sz="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99364d88f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99364d88f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350">
                <a:solidFill>
                  <a:schemeClr val="dk1"/>
                </a:solidFill>
                <a:highlight>
                  <a:srgbClr val="FFFFFF"/>
                </a:highlight>
              </a:rPr>
              <a:t>Robert Burns might have been a successful poet and ladies' man, but he still knew all about rejection, failure, and disappointment.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95451d946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95451d946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95451d9461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95451d9461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95451d9461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95451d9461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95451d9461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95451d9461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95451d9461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95451d9461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95451d9461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95451d9461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https://youtu.be/2XifuHP2RnE?si=Rm9NPuETiwMvBms3</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95451d9461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95451d9461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95451d9461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95451d9461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95451d9461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95451d9461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95451d9461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95451d9461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95451d9461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95451d9461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5451d946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5451d946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https://www.liveworksheets.com/w/en/english-second-language-esl/58059</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95451d9461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95451d9461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chemeClr val="dk1"/>
              </a:solidFill>
              <a:highlight>
                <a:srgbClr val="FCFFF2"/>
              </a:highlight>
              <a:latin typeface="Trebuchet MS"/>
              <a:ea typeface="Trebuchet MS"/>
              <a:cs typeface="Trebuchet MS"/>
              <a:sym typeface="Trebuchet M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95451d9461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95451d9461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95451d9461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95451d9461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95451d9461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95451d9461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95451d9461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95451d9461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Robert Burns loves haggis because he wrote a poem all about it and calls it the chief of puddings.</a:t>
            </a:r>
            <a:endParaRPr/>
          </a:p>
          <a:p>
            <a:pPr indent="0" lvl="0" marL="0" rtl="0" algn="l">
              <a:spcBef>
                <a:spcPts val="0"/>
              </a:spcBef>
              <a:spcAft>
                <a:spcPts val="0"/>
              </a:spcAft>
              <a:buNone/>
            </a:pPr>
            <a:r>
              <a:rPr lang="en-GB"/>
              <a:t>Burns is criticising different French dishes (verse 5 ): disgusting, makes people vomit…</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95451d9461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95451d9461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95451d9461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95451d9461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95451d9461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95451d9461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95451d9461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95451d9461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1. when he walks, the earth shakes due to his size and strength</a:t>
            </a:r>
            <a:endParaRPr/>
          </a:p>
          <a:p>
            <a:pPr indent="0" lvl="0" marL="0" rtl="0" algn="l">
              <a:spcBef>
                <a:spcPts val="0"/>
              </a:spcBef>
              <a:spcAft>
                <a:spcPts val="0"/>
              </a:spcAft>
              <a:buNone/>
            </a:pPr>
            <a:r>
              <a:rPr lang="en-GB"/>
              <a:t>2. as weak, thin and unfit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95451d9461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95451d9461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95451d94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95451d94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https://youtu.be/qMxIBqpryG0?si=LAYMOZGmn4yTUPth</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95451d9461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95451d9461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95451d9461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95451d9461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95451d9461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95451d9461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9914ca588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9914ca588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Teaching resources based on the</a:t>
            </a:r>
            <a:r>
              <a:rPr lang="en-GB" u="sng">
                <a:solidFill>
                  <a:schemeClr val="hlink"/>
                </a:solidFill>
                <a:hlinkClick r:id="rId2"/>
              </a:rPr>
              <a:t> following</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99364d88f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99364d88f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9914ca588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9914ca588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https://www.bbc.co.uk/bitesize/topics/zdt2382/articles/zxtx2nb</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99364d88fd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99364d88fd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9915d8f8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9915d8f8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9915d8f83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9915d8f83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https://wordwall.net/resource/63567226</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99364d88f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99364d88f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95451d946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95451d946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9915d8f83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9915d8f83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216354" rtl="0" algn="just">
              <a:lnSpc>
                <a:spcPct val="115000"/>
              </a:lnSpc>
              <a:spcBef>
                <a:spcPts val="1176"/>
              </a:spcBef>
              <a:spcAft>
                <a:spcPts val="0"/>
              </a:spcAft>
              <a:buClr>
                <a:schemeClr val="dk1"/>
              </a:buClr>
              <a:buSzPts val="1100"/>
              <a:buFont typeface="Arial"/>
              <a:buNone/>
            </a:pPr>
            <a:r>
              <a:rPr lang="en-GB" sz="1300">
                <a:solidFill>
                  <a:srgbClr val="1C1C00"/>
                </a:solidFill>
              </a:rPr>
              <a:t>It  is a poem that describes the poet's dislike of getting up early on a Winter's morning. Burns describes a cold</a:t>
            </a:r>
            <a:r>
              <a:rPr lang="en-GB" sz="1300">
                <a:solidFill>
                  <a:schemeClr val="dk1"/>
                </a:solidFill>
              </a:rPr>
              <a:t>, </a:t>
            </a:r>
            <a:r>
              <a:rPr lang="en-GB" sz="1300">
                <a:solidFill>
                  <a:srgbClr val="1C1C00"/>
                </a:solidFill>
              </a:rPr>
              <a:t>windy and snowy landscape, where the birds are shivering and the hours of darkness are long. Given the living and working conditions as a farmer that Burns had to endure in the 18th century, we can understand why getting up early on a winter's morning is not to his liking! </a:t>
            </a:r>
            <a:endParaRPr sz="1300">
              <a:solidFill>
                <a:srgbClr val="1C1C00"/>
              </a:solidFill>
            </a:endParaRPr>
          </a:p>
          <a:p>
            <a:pPr indent="0" lvl="0" marL="0" rtl="0" algn="just">
              <a:spcBef>
                <a:spcPts val="0"/>
              </a:spcBef>
              <a:spcAft>
                <a:spcPts val="0"/>
              </a:spcAft>
              <a:buNone/>
            </a:pPr>
            <a:r>
              <a:t/>
            </a:r>
            <a:endParaRPr sz="19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99364d88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99364d88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99364d88f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99364d88f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https://youtu.be/7GaENqCG2U8</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998fa1faa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998fa1faa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99364d88f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99364d88f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https://wordwall.net/resource/63596102</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95451d9461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95451d9461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241300" marR="241300" rtl="0" algn="l">
              <a:spcBef>
                <a:spcPts val="500"/>
              </a:spcBef>
              <a:spcAft>
                <a:spcPts val="0"/>
              </a:spcAft>
              <a:buClr>
                <a:schemeClr val="dk1"/>
              </a:buClr>
              <a:buSzPts val="1100"/>
              <a:buFont typeface="Arial"/>
              <a:buNone/>
            </a:pPr>
            <a:r>
              <a:rPr lang="en-GB" sz="1300">
                <a:solidFill>
                  <a:srgbClr val="FF0000"/>
                </a:solidFill>
                <a:highlight>
                  <a:schemeClr val="lt1"/>
                </a:highlight>
              </a:rPr>
              <a:t>(Please note that the poem 'Tam O'Shanter' makes reference to </a:t>
            </a:r>
            <a:endParaRPr sz="1300">
              <a:solidFill>
                <a:srgbClr val="FF0000"/>
              </a:solidFill>
              <a:highlight>
                <a:schemeClr val="lt1"/>
              </a:highlight>
            </a:endParaRPr>
          </a:p>
          <a:p>
            <a:pPr indent="0" lvl="0" marL="241300" marR="241300" rtl="0" algn="l">
              <a:spcBef>
                <a:spcPts val="1100"/>
              </a:spcBef>
              <a:spcAft>
                <a:spcPts val="0"/>
              </a:spcAft>
              <a:buClr>
                <a:schemeClr val="dk1"/>
              </a:buClr>
              <a:buSzPts val="1100"/>
              <a:buFont typeface="Arial"/>
              <a:buNone/>
            </a:pPr>
            <a:r>
              <a:rPr lang="en-GB" sz="1300">
                <a:solidFill>
                  <a:srgbClr val="FF0000"/>
                </a:solidFill>
                <a:highlight>
                  <a:schemeClr val="lt1"/>
                </a:highlight>
              </a:rPr>
              <a:t>Violence and heavy drinking, and so it is advisable to ensure that you use your </a:t>
            </a:r>
            <a:endParaRPr sz="1300">
              <a:solidFill>
                <a:srgbClr val="FF0000"/>
              </a:solidFill>
              <a:highlight>
                <a:schemeClr val="lt1"/>
              </a:highlight>
            </a:endParaRPr>
          </a:p>
          <a:p>
            <a:pPr indent="0" lvl="0" marL="241300" marR="241300" rtl="0" algn="l">
              <a:spcBef>
                <a:spcPts val="1100"/>
              </a:spcBef>
              <a:spcAft>
                <a:spcPts val="1100"/>
              </a:spcAft>
              <a:buClr>
                <a:schemeClr val="dk1"/>
              </a:buClr>
              <a:buSzPts val="1100"/>
              <a:buFont typeface="Arial"/>
              <a:buNone/>
            </a:pPr>
            <a:r>
              <a:rPr lang="en-GB" sz="1300">
                <a:solidFill>
                  <a:srgbClr val="FF0000"/>
                </a:solidFill>
                <a:highlight>
                  <a:schemeClr val="lt1"/>
                </a:highlight>
              </a:rPr>
              <a:t>judgement  when sharing this text)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95451d9461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95451d9461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highlight>
                  <a:srgbClr val="FFFFFF"/>
                </a:highlight>
              </a:rPr>
              <a:t>Robert Burns’ original poem is illustrated by comic artist Gary Welsh and read by writer and actor Hamish MacDonald. It is a Scots Hoose production.</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998fa1faad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998fa1faad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https://youtu.be/GAqVwCa_x5o</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998fa1faad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998fa1faad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998fa1faa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998fa1faa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95451d946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95451d946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95451d9461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95451d9461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95451d9461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95451d9461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998fa1faad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998fa1faad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95451d9461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95451d9461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998fa1faa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2998fa1faa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998fa1faa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998fa1faa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honest</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998fa1faad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998fa1faa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https://wordwall.net/resource/63629675</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998fa1faa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2998fa1faa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998fa1faad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998fa1faad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95451d9461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95451d9461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95451d946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95451d946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998fa1faa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2998fa1faa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998fa1faa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2998fa1faa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rgbClr val="333333"/>
                </a:solidFill>
              </a:rPr>
              <a:t>Souter Johnnie is one of Tam o’ Shanter’s best friends and drinking partners. </a:t>
            </a:r>
            <a:endParaRPr sz="1200">
              <a:solidFill>
                <a:srgbClr val="333333"/>
              </a:solidFill>
            </a:endParaRPr>
          </a:p>
          <a:p>
            <a:pPr indent="0" lvl="0" marL="0" rtl="0" algn="l">
              <a:lnSpc>
                <a:spcPct val="115000"/>
              </a:lnSpc>
              <a:spcBef>
                <a:spcPts val="1500"/>
              </a:spcBef>
              <a:spcAft>
                <a:spcPts val="0"/>
              </a:spcAft>
              <a:buClr>
                <a:schemeClr val="dk1"/>
              </a:buClr>
              <a:buSzPts val="1100"/>
              <a:buFont typeface="Arial"/>
              <a:buNone/>
            </a:pPr>
            <a:r>
              <a:rPr lang="en-GB" sz="1200">
                <a:solidFill>
                  <a:srgbClr val="333333"/>
                </a:solidFill>
              </a:rPr>
              <a:t>At the start of the poem, he’s described the following way:</a:t>
            </a:r>
            <a:endParaRPr sz="1200">
              <a:solidFill>
                <a:srgbClr val="333333"/>
              </a:solidFill>
            </a:endParaRPr>
          </a:p>
          <a:p>
            <a:pPr indent="0" lvl="0" marL="0" rtl="0" algn="ctr">
              <a:lnSpc>
                <a:spcPct val="115000"/>
              </a:lnSpc>
              <a:spcBef>
                <a:spcPts val="1500"/>
              </a:spcBef>
              <a:spcAft>
                <a:spcPts val="0"/>
              </a:spcAft>
              <a:buNone/>
            </a:pPr>
            <a:r>
              <a:rPr lang="en-GB" sz="1200">
                <a:solidFill>
                  <a:srgbClr val="333333"/>
                </a:solidFill>
              </a:rPr>
              <a:t>“And at his elbow, Souter Johnie,</a:t>
            </a:r>
            <a:br>
              <a:rPr lang="en-GB" sz="1200">
                <a:solidFill>
                  <a:srgbClr val="333333"/>
                </a:solidFill>
              </a:rPr>
            </a:br>
            <a:r>
              <a:rPr lang="en-GB" sz="1200">
                <a:solidFill>
                  <a:srgbClr val="333333"/>
                </a:solidFill>
              </a:rPr>
              <a:t>His ancient, trusty, drouthy crony;</a:t>
            </a:r>
            <a:br>
              <a:rPr lang="en-GB" sz="1200">
                <a:solidFill>
                  <a:srgbClr val="333333"/>
                </a:solidFill>
              </a:rPr>
            </a:br>
            <a:r>
              <a:rPr lang="en-GB" sz="1200">
                <a:solidFill>
                  <a:srgbClr val="333333"/>
                </a:solidFill>
              </a:rPr>
              <a:t>Tam lo’ed him like a very brither,</a:t>
            </a:r>
            <a:br>
              <a:rPr lang="en-GB" sz="1200">
                <a:solidFill>
                  <a:srgbClr val="333333"/>
                </a:solidFill>
              </a:rPr>
            </a:br>
            <a:r>
              <a:rPr lang="en-GB" sz="1200">
                <a:solidFill>
                  <a:srgbClr val="333333"/>
                </a:solidFill>
              </a:rPr>
              <a:t>They had been fou for weeks thegither”</a:t>
            </a:r>
            <a:endParaRPr sz="1200">
              <a:solidFill>
                <a:srgbClr val="333333"/>
              </a:solidFill>
            </a:endParaRPr>
          </a:p>
          <a:p>
            <a:pPr indent="0" lvl="0" marL="0" rtl="0" algn="l">
              <a:lnSpc>
                <a:spcPct val="115000"/>
              </a:lnSpc>
              <a:spcBef>
                <a:spcPts val="1500"/>
              </a:spcBef>
              <a:spcAft>
                <a:spcPts val="1500"/>
              </a:spcAft>
              <a:buClr>
                <a:schemeClr val="dk1"/>
              </a:buClr>
              <a:buSzPts val="1100"/>
              <a:buFont typeface="Arial"/>
              <a:buNone/>
            </a:pPr>
            <a:r>
              <a:rPr lang="en-GB" sz="1200">
                <a:solidFill>
                  <a:srgbClr val="333333"/>
                </a:solidFill>
              </a:rPr>
              <a:t>Souter Johnnie likes to say jokes.</a:t>
            </a:r>
            <a:endParaRPr sz="1200">
              <a:solidFill>
                <a:srgbClr val="333333"/>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998fa1faad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998fa1faad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998fa1faad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998fa1faad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998fa1faad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998fa1faad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998fa1faa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998fa1faad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41414"/>
                </a:solidFill>
                <a:highlight>
                  <a:srgbClr val="FFFFFF"/>
                </a:highlight>
              </a:rPr>
              <a:t>Alliteration ties tether, time, tide and Tam together and there is a feeling of monosyllabic doom of Tam maun ride.</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998fa1faad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2998fa1faad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998fa1faad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998fa1faad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0000"/>
                </a:solidFill>
              </a:rPr>
              <a:t>PLease note that it is a gruesome part of the poem</a:t>
            </a:r>
            <a:endParaRPr>
              <a:solidFill>
                <a:srgbClr val="FF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998fa1faad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2998fa1faad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998fa1faad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998fa1faad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95451d9461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95451d9461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998fa1faad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998fa1faa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998fa1faad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2998fa1faad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998fa1faad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998fa1faad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998fa1faad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2998fa1faad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50">
                <a:solidFill>
                  <a:schemeClr val="dk1"/>
                </a:solidFill>
              </a:rPr>
              <a:t>the beams were glancin</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998fa1faad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998fa1faad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998fa1faad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2998fa1faad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50">
                <a:solidFill>
                  <a:schemeClr val="dk1"/>
                </a:solidFill>
              </a:rPr>
              <a:t>bold John Barleycorn! (whisky)</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998fa1faad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2998fa1faad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295451d9461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295451d9461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Sound file of extract to support learners.</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998fa1faad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2998fa1faad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https://www.scotslanguage.com/learning?activity=5367</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2998fa1faad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2998fa1faad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141414"/>
                </a:solidFill>
                <a:highlight>
                  <a:srgbClr val="FFFFFF"/>
                </a:highlight>
              </a:rPr>
              <a:t>Appropriate word choice captures the power of pipe music- screw'd and skirl alliterate to show a ferocious jollity and the building resonates in reply: Till roof and rafters a’ did dirl. Here the alliteration and consonance of 'r' conveys the energy of the dance.</a:t>
            </a:r>
            <a:endParaRPr sz="1200">
              <a:solidFill>
                <a:srgbClr val="14141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sz="1200">
                <a:solidFill>
                  <a:srgbClr val="141414"/>
                </a:solidFill>
                <a:highlight>
                  <a:srgbClr val="FFFFFF"/>
                </a:highlight>
              </a:rPr>
              <a:t>The description of the witches dancing captures their movement and wildness brilliantly. The dancing rhythm is conveyed in pairings of words – from amaz'd and curious to swat and reekit. There is alliteration on fun, fast and furious; repetition in The piper…The dancers… suggesting the coming and going of partners, followed by the simple and very effective line : They reel’d, they set, they cross’d, they cleekit. Each figure of the dance is named separately, to indicate there is a sense of order amongst the wild movement.</a:t>
            </a:r>
            <a:endParaRPr sz="1200">
              <a:solidFill>
                <a:srgbClr val="141414"/>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hyperlink" Target="https://docs.google.com/document/d/1YhWC1Z1kwUPCoX6JrZzR_FcoVn4hugRSuwRHp47FJYY/edit?usp=sharing" TargetMode="External"/><Relationship Id="rId4" Type="http://schemas.openxmlformats.org/officeDocument/2006/relationships/image" Target="../media/image3.png"/><Relationship Id="rId5" Type="http://schemas.openxmlformats.org/officeDocument/2006/relationships/image" Target="../media/image7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hyperlink" Target="https://jamboard.google.com/d/147TRwm2ZmvVD8tgleIRuFCF29-5tcdRX4yfVTXbTDfs/edit?usp=sharing" TargetMode="External"/><Relationship Id="rId4" Type="http://schemas.openxmlformats.org/officeDocument/2006/relationships/image" Target="../media/image76.png"/><Relationship Id="rId5" Type="http://schemas.openxmlformats.org/officeDocument/2006/relationships/image" Target="../media/image7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70.png"/><Relationship Id="rId4" Type="http://schemas.openxmlformats.org/officeDocument/2006/relationships/image" Target="../media/image7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75.png"/><Relationship Id="rId4" Type="http://schemas.openxmlformats.org/officeDocument/2006/relationships/image" Target="../media/image7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7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7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8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7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7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8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slide" Target="/ppt/slides/slide12.xml"/><Relationship Id="rId4" Type="http://schemas.openxmlformats.org/officeDocument/2006/relationships/slide" Target="/ppt/slides/slide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85.png"/><Relationship Id="rId4" Type="http://schemas.openxmlformats.org/officeDocument/2006/relationships/image" Target="../media/image8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49.png"/><Relationship Id="rId4" Type="http://schemas.openxmlformats.org/officeDocument/2006/relationships/image" Target="../media/image8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3.png"/><Relationship Id="rId4" Type="http://schemas.openxmlformats.org/officeDocument/2006/relationships/image" Target="../media/image84.png"/><Relationship Id="rId5" Type="http://schemas.openxmlformats.org/officeDocument/2006/relationships/image" Target="../media/image86.png"/><Relationship Id="rId6" Type="http://schemas.openxmlformats.org/officeDocument/2006/relationships/image" Target="../media/image8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8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9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9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10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100.png"/><Relationship Id="rId4" Type="http://schemas.openxmlformats.org/officeDocument/2006/relationships/image" Target="../media/image9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drive.google.com/file/d/1Dte3BAzCkoM0uLYtlz-Lca9dhIOxzgbS/view" TargetMode="External"/><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9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hyperlink" Target="https://drive.google.com/file/d/1aKz4hM3NfA6__3xxB6Xe1U-UoM07fSQu/view?usp=drive_link" TargetMode="External"/><Relationship Id="rId4" Type="http://schemas.openxmlformats.org/officeDocument/2006/relationships/hyperlink" Target="https://docs.google.com/document/d/1_8Jlq0-c4rliqj6zDIxfNRmOH9AQj7P4/edit?usp=drive_link&amp;ouid=102105358224413698384&amp;rtpof=true&amp;sd=true"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hyperlink" Target="http://www.youtube.com/watch?v=3nKXaoMQDdc" TargetMode="External"/><Relationship Id="rId4" Type="http://schemas.openxmlformats.org/officeDocument/2006/relationships/image" Target="../media/image89.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hyperlink" Target="http://www.youtube.com/watch?v=YiATxrzZamE" TargetMode="External"/><Relationship Id="rId4" Type="http://schemas.openxmlformats.org/officeDocument/2006/relationships/image" Target="../media/image98.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hyperlink" Target="https://www.scottishpoetrylibrary.org.uk/poet/robert-burns/" TargetMode="External"/><Relationship Id="rId4" Type="http://schemas.openxmlformats.org/officeDocument/2006/relationships/hyperlink" Target="https://docs.google.com/document/d/1RaA_AKBcviGcoVXGJlgi8---wsIDUCeiAisCU19XdYU/edit" TargetMode="External"/><Relationship Id="rId5" Type="http://schemas.openxmlformats.org/officeDocument/2006/relationships/image" Target="../media/image2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10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hyperlink" Target="http://www.youtube.com/watch?v=qfk7OWSd4p8" TargetMode="External"/><Relationship Id="rId4" Type="http://schemas.openxmlformats.org/officeDocument/2006/relationships/image" Target="../media/image91.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97.png"/><Relationship Id="rId4" Type="http://schemas.openxmlformats.org/officeDocument/2006/relationships/slide" Target="/ppt/slides/slide138.xml"/><Relationship Id="rId5" Type="http://schemas.openxmlformats.org/officeDocument/2006/relationships/image" Target="../media/image99.png"/><Relationship Id="rId6" Type="http://schemas.openxmlformats.org/officeDocument/2006/relationships/slide" Target="/ppt/slides/slide146.xml"/><Relationship Id="rId7" Type="http://schemas.openxmlformats.org/officeDocument/2006/relationships/image" Target="../media/image9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hyperlink" Target="https://poemanalysis.com/poetic-form/ballad/" TargetMode="External"/><Relationship Id="rId4" Type="http://schemas.openxmlformats.org/officeDocument/2006/relationships/hyperlink" Target="https://poemanalysis.com/literary-device/stanza/" TargetMode="External"/><Relationship Id="rId5" Type="http://schemas.openxmlformats.org/officeDocument/2006/relationships/hyperlink" Target="https://poemanalysis.com/rhyme-scheme/abab/" TargetMode="External"/><Relationship Id="rId6" Type="http://schemas.openxmlformats.org/officeDocument/2006/relationships/hyperlink" Target="https://docs.google.com/document/d/1dgIHC2GdWHqyuXtUd0pRLbnET0oZSsxKhdT8d8jiarg/edit?usp=sharing" TargetMode="External"/><Relationship Id="rId7" Type="http://schemas.openxmlformats.org/officeDocument/2006/relationships/image" Target="../media/image9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slide" Target="/ppt/slides/slide14.xml"/><Relationship Id="rId4" Type="http://schemas.openxmlformats.org/officeDocument/2006/relationships/slide" Target="/ppt/slides/slide33.xml"/><Relationship Id="rId5" Type="http://schemas.openxmlformats.org/officeDocument/2006/relationships/slide" Target="/ppt/slides/slide65.xml"/><Relationship Id="rId6" Type="http://schemas.openxmlformats.org/officeDocument/2006/relationships/slide" Target="/ppt/slides/slide53.xml"/><Relationship Id="rId7" Type="http://schemas.openxmlformats.org/officeDocument/2006/relationships/slide" Target="/ppt/slides/slide5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hyperlink" Target="http://www.youtube.com/watch?v=QK9WK0QhejA" TargetMode="External"/><Relationship Id="rId4" Type="http://schemas.openxmlformats.org/officeDocument/2006/relationships/image" Target="../media/image96.jpg"/><Relationship Id="rId5" Type="http://schemas.openxmlformats.org/officeDocument/2006/relationships/image" Target="../media/image9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hyperlink" Target="https://docs.google.com/document/d/1MP3OEs8EL4nHeN2oDetdBErgSZP8yBdyqr2pNV53bfA/edit?usp=sharing" TargetMode="External"/><Relationship Id="rId4" Type="http://schemas.openxmlformats.org/officeDocument/2006/relationships/hyperlink" Target="https://drive.google.com/file/d/14wkVXgjPpQsoOwjJ5y3MR6218lTmTBYt/view?usp=drive_link" TargetMode="External"/><Relationship Id="rId5" Type="http://schemas.openxmlformats.org/officeDocument/2006/relationships/image" Target="../media/image10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hyperlink" Target="http://www.youtube.com/watch?v=Pdv-87SDRNw" TargetMode="External"/><Relationship Id="rId4" Type="http://schemas.openxmlformats.org/officeDocument/2006/relationships/image" Target="../media/image10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docs.google.com/document/d/1MNk4rUBiUI912p1ZTvO1WlB8dr_mEpFoGB6wz9-k94c/edit" TargetMode="External"/><Relationship Id="rId4" Type="http://schemas.openxmlformats.org/officeDocument/2006/relationships/hyperlink" Target="https://docs.google.com/document/d/1QWdGvLSVc2dUvpiE7yi3DiGOgemI1ysw/edit?usp=sharing&amp;ouid=102105358224413698384&amp;rtpof=true&amp;sd=true" TargetMode="External"/><Relationship Id="rId5" Type="http://schemas.openxmlformats.org/officeDocument/2006/relationships/image" Target="../media/image8.png"/><Relationship Id="rId6" Type="http://schemas.openxmlformats.org/officeDocument/2006/relationships/image" Target="../media/image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99.png"/><Relationship Id="rId4" Type="http://schemas.openxmlformats.org/officeDocument/2006/relationships/image" Target="../media/image115.png"/><Relationship Id="rId5" Type="http://schemas.openxmlformats.org/officeDocument/2006/relationships/image" Target="../media/image110.png"/><Relationship Id="rId6" Type="http://schemas.openxmlformats.org/officeDocument/2006/relationships/image" Target="../media/image10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9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107.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107.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99.png"/><Relationship Id="rId4" Type="http://schemas.openxmlformats.org/officeDocument/2006/relationships/image" Target="../media/image115.png"/><Relationship Id="rId5" Type="http://schemas.openxmlformats.org/officeDocument/2006/relationships/image" Target="../media/image105.png"/><Relationship Id="rId6" Type="http://schemas.openxmlformats.org/officeDocument/2006/relationships/image" Target="../media/image108.png"/><Relationship Id="rId7" Type="http://schemas.openxmlformats.org/officeDocument/2006/relationships/image" Target="../media/image112.png"/><Relationship Id="rId8" Type="http://schemas.openxmlformats.org/officeDocument/2006/relationships/image" Target="../media/image109.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117.png"/><Relationship Id="rId4" Type="http://schemas.openxmlformats.org/officeDocument/2006/relationships/image" Target="../media/image113.png"/><Relationship Id="rId5" Type="http://schemas.openxmlformats.org/officeDocument/2006/relationships/image" Target="../media/image116.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11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114.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hyperlink" Target="http://www.youtube.com/watch?v=Aw3YbQYNzOs" TargetMode="External"/><Relationship Id="rId4" Type="http://schemas.openxmlformats.org/officeDocument/2006/relationships/image" Target="../media/image118.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docs.google.com/document/d/1MNk4rUBiUI912p1ZTvO1WlB8dr_mEpFoGB6wz9-k94c/edit" TargetMode="External"/><Relationship Id="rId4" Type="http://schemas.openxmlformats.org/officeDocument/2006/relationships/hyperlink" Target="http://www.youtube.com/watch?v=DgHbhfUkpyI" TargetMode="External"/><Relationship Id="rId5" Type="http://schemas.openxmlformats.org/officeDocument/2006/relationships/image" Target="../media/image4.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hyperlink" Target="http://www.youtube.com/watch?v=_xWxyxsVAsQ" TargetMode="External"/><Relationship Id="rId4" Type="http://schemas.openxmlformats.org/officeDocument/2006/relationships/image" Target="../media/image119.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120.png"/><Relationship Id="rId4" Type="http://schemas.openxmlformats.org/officeDocument/2006/relationships/image" Target="../media/image1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10.xml"/><Relationship Id="rId5" Type="http://schemas.openxmlformats.org/officeDocument/2006/relationships/slide" Target="/ppt/slides/slide1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dsl.ac.uk/" TargetMode="External"/><Relationship Id="rId4" Type="http://schemas.openxmlformats.org/officeDocument/2006/relationships/image" Target="../media/image20.pn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8.png"/><Relationship Id="rId4" Type="http://schemas.openxmlformats.org/officeDocument/2006/relationships/hyperlink" Target="https://docs.google.com/document/d/1_8Jlq0-c4rliqj6zDIxfNRmOH9AQj7P4/edit?usp=drive_link&amp;ouid=102105358224413698384&amp;rtpof=true&amp;sd=true" TargetMode="External"/><Relationship Id="rId5" Type="http://schemas.openxmlformats.org/officeDocument/2006/relationships/hyperlink" Target="https://docs.google.com/document/d/1_8Jlq0-c4rliqj6zDIxfNRmOH9AQj7P4/edit?usp=drive_link&amp;ouid=102105358224413698384&amp;rtpof=true&amp;sd=true" TargetMode="External"/><Relationship Id="rId6" Type="http://schemas.openxmlformats.org/officeDocument/2006/relationships/hyperlink" Target="https://docs.google.com/document/d/1_8Jlq0-c4rliqj6zDIxfNRmOH9AQj7P4/edit?usp=drive_link&amp;ouid=102105358224413698384&amp;rtpof=true&amp;sd=tru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scottishpoetrylibrary.org.uk/poet/robert-burns/" TargetMode="Externa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drive.google.com/file/d/1ZuGvAYP9MXvCnxTlVc2UeGrx7jb0zrPT/view?usp=drive_link" TargetMode="External"/><Relationship Id="rId4" Type="http://schemas.openxmlformats.org/officeDocument/2006/relationships/hyperlink" Target="https://drive.google.com/file/d/1ZuGvAYP9MXvCnxTlVc2UeGrx7jb0zrPT/view?usp=drive_link" TargetMode="External"/><Relationship Id="rId5" Type="http://schemas.openxmlformats.org/officeDocument/2006/relationships/hyperlink" Target="https://docs.google.com/document/d/1Ia4qFWPjwvbA-SNFDAojcxvvfvOsxLSW/edit?usp=drive_link&amp;ouid=102105358224413698384&amp;rtpof=true&amp;sd=true" TargetMode="External"/><Relationship Id="rId6" Type="http://schemas.openxmlformats.org/officeDocument/2006/relationships/hyperlink" Target="https://drive.google.com/file/d/1ZuGvAYP9MXvCnxTlVc2UeGrx7jb0zrPT/view?usp=drive_link"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hyperlink" Target="https://drive.google.com/file/d/1rlxK1uYBb7w_Zsvkl9sOmc049vGy0Qjn/view?usp=drive_link" TargetMode="External"/><Relationship Id="rId5" Type="http://schemas.openxmlformats.org/officeDocument/2006/relationships/hyperlink" Target="https://drive.google.com/file/d/1rlxK1uYBb7w_Zsvkl9sOmc049vGy0Qjn/view?usp=drive_link" TargetMode="External"/><Relationship Id="rId6"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www.youtube.com/watch?v=2XifuHP2RnE" TargetMode="Externa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slide" Target="/ppt/slides/slide6.xml"/><Relationship Id="rId4" Type="http://schemas.openxmlformats.org/officeDocument/2006/relationships/hyperlink" Target="https://www.liveworksheets.com/w/en/english-second-language-esl/58059" TargetMode="External"/><Relationship Id="rId5" Type="http://schemas.openxmlformats.org/officeDocument/2006/relationships/hyperlink" Target="https://drive.google.com/file/d/15qVb0pNu-uyq7yGldLPtyMPjKfvKrvYx/view?usp=drive_link" TargetMode="External"/><Relationship Id="rId6"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7.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9.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9.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qMxIBqpryG0" TargetMode="Externa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4.png"/><Relationship Id="rId4" Type="http://schemas.openxmlformats.org/officeDocument/2006/relationships/hyperlink" Target="https://docs.google.com/document/d/1_8Jlq0-c4rliqj6zDIxfNRmOH9AQj7P4/edit?usp=drive_link&amp;ouid=102105358224413698384&amp;rtpof=true&amp;sd=true"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drive.google.com/file/d/1OBxQnu7ozPVMnyPT_OAk6CXTzhlEiPW4/view?usp=drive_link" TargetMode="Externa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8.png"/><Relationship Id="rId4" Type="http://schemas.openxmlformats.org/officeDocument/2006/relationships/hyperlink" Target="https://docs.google.com/document/d/1hZMCEleAdGkLQxXSkre5oyRqK74NRRs_I7HokwfT81E/edit?usp=sharing" TargetMode="External"/><Relationship Id="rId5" Type="http://schemas.openxmlformats.org/officeDocument/2006/relationships/hyperlink" Target="https://docs.google.com/document/d/1hZMCEleAdGkLQxXSkre5oyRqK74NRRs_I7HokwfT81E/edit?usp=sharin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s://docs.google.com/presentation/d/1KLufMH7XUBqeUiOpNcTwZBD0bmgDkj5-Apk6PAPVtbE/edit?usp=sharing" TargetMode="Externa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www.bbc.co.uk/bitesize/topics/zdt2382/articles/zxtx2nb" TargetMode="Externa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hyperlink" Target="https://wordwall.net/resource/63567226" TargetMode="External"/><Relationship Id="rId4" Type="http://schemas.openxmlformats.org/officeDocument/2006/relationships/image" Target="../media/image40.png"/><Relationship Id="rId5"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3.png"/><Relationship Id="rId4" Type="http://schemas.openxmlformats.org/officeDocument/2006/relationships/image" Target="../media/image39.png"/><Relationship Id="rId5"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docs.google.com/document/d/1_8Jlq0-c4rliqj6zDIxfNRmOH9AQj7P4/edit?usp=drive_link&amp;ouid=102105358224413698384&amp;rtpof=true&amp;sd=true" TargetMode="Externa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www.youtube.com/watch?v=7GaENqCG2U8" TargetMode="External"/><Relationship Id="rId4" Type="http://schemas.openxmlformats.org/officeDocument/2006/relationships/image" Target="../media/image3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hyperlink" Target="https://drive.google.com/file/d/1OBxQnu7ozPVMnyPT_OAk6CXTzhlEiPW4/view?usp=drive_link" TargetMode="External"/><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s://wordwall.net/resource/63596102" TargetMode="External"/><Relationship Id="rId4" Type="http://schemas.openxmlformats.org/officeDocument/2006/relationships/image" Target="../media/image46.png"/><Relationship Id="rId5"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hyperlink" Target="https://docs.google.com/document/d/1aMMChcTA8UtGwqY8cNXBTzV-ZLZ5KFOxTJXVFcSCl5w/edit?usp=sharing" TargetMode="Externa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drive.google.com/file/d/1dGQHSmsFBWwojtlgilj4e_jCZJQrB0LT/view?usp=drive_link" TargetMode="External"/><Relationship Id="rId4" Type="http://schemas.openxmlformats.org/officeDocument/2006/relationships/hyperlink" Target="https://drive.google.com/file/d/1tbU1UhrsV7dTOLNrrU_AdwZQrsvZrH9I/view?usp=drive_link" TargetMode="External"/><Relationship Id="rId5" Type="http://schemas.openxmlformats.org/officeDocument/2006/relationships/hyperlink" Target="https://drive.google.com/drive/folders/1XqWG7F2rTW-bxEysL8eKzml0kL_ppdzu?usp=drive_link" TargetMode="External"/><Relationship Id="rId6"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www.youtube.com/watch?v=GAqVwCa_x5o" TargetMode="External"/><Relationship Id="rId4" Type="http://schemas.openxmlformats.org/officeDocument/2006/relationships/image" Target="../media/image4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docs.google.com/document/d/1OEQLvQlrGi94eUrNziCAH-fCdEOQoWhz/edit?usp=drive_link&amp;ouid=102105358224413698384&amp;rtpof=true&amp;sd=true" TargetMode="External"/><Relationship Id="rId4" Type="http://schemas.openxmlformats.org/officeDocument/2006/relationships/hyperlink" Target="https://dsl.ac.uk/" TargetMode="External"/><Relationship Id="rId5" Type="http://schemas.openxmlformats.org/officeDocument/2006/relationships/hyperlink" Target="https://education.gov.scot/resources/100-key-scots-word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4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0.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5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51.png"/><Relationship Id="rId4" Type="http://schemas.openxmlformats.org/officeDocument/2006/relationships/hyperlink" Target="https://docs.google.com/document/d/1pd9ERYZ6MVGSEK4ApSMpUedR-qEgjwG1TqKF6eiR6Xg/edit" TargetMode="External"/><Relationship Id="rId5"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5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5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hyperlink" Target="http://www.youtube.com/watch?v=GAqVwCa_x5o" TargetMode="External"/><Relationship Id="rId4" Type="http://schemas.openxmlformats.org/officeDocument/2006/relationships/image" Target="../media/image4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5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hyperlink" Target="https://docs.google.com/document/d/1AZOftY6QaO25Re4MTLzJanGWuiNLLxhEs0t0Wcv3eJM/edit?usp=drive_link" TargetMode="External"/><Relationship Id="rId4" Type="http://schemas.openxmlformats.org/officeDocument/2006/relationships/image" Target="../media/image3.png"/><Relationship Id="rId5" Type="http://schemas.openxmlformats.org/officeDocument/2006/relationships/image" Target="../media/image5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5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60.png"/><Relationship Id="rId4" Type="http://schemas.openxmlformats.org/officeDocument/2006/relationships/image" Target="../media/image3.png"/><Relationship Id="rId5" Type="http://schemas.openxmlformats.org/officeDocument/2006/relationships/hyperlink" Target="https://docs.google.com/document/d/1jZ0v9JQv5YeblZd3eiGQgYI_BSGyjsrEiAjATMuhG5I/edit?usp=drive_link"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4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5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4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hyperlink" Target="https://docs.google.com/document/d/18l-xIcmRxFbW6iE3P8j-pkgNJlTw0h2gMJshDCQRMMo/edit?usp=sharing" TargetMode="External"/><Relationship Id="rId4" Type="http://schemas.openxmlformats.org/officeDocument/2006/relationships/image" Target="../media/image62.png"/><Relationship Id="rId5" Type="http://schemas.openxmlformats.org/officeDocument/2006/relationships/image" Target="../media/image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61.png"/><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drive.google.com/file/d/1ujaPpkKmR2JUnPmuP8qOV1IrF2E2g3X1/view?usp=drive_link" TargetMode="External"/><Relationship Id="rId4" Type="http://schemas.openxmlformats.org/officeDocument/2006/relationships/hyperlink" Target="https://drive.google.com/file/d/1hDV7A_ejbqR0bixYjgergb84-zoZ0Bwd/view?usp=drive_link" TargetMode="External"/><Relationship Id="rId5" Type="http://schemas.openxmlformats.org/officeDocument/2006/relationships/hyperlink" Target="https://www.robbieburns.com/about/timeline/" TargetMode="External"/><Relationship Id="rId6"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6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6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4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6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49.png"/><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74.png"/><Relationship Id="rId4" Type="http://schemas.openxmlformats.org/officeDocument/2006/relationships/image" Target="../media/image3.png"/><Relationship Id="rId5" Type="http://schemas.openxmlformats.org/officeDocument/2006/relationships/hyperlink" Target="https://docs.google.com/document/d/1_Zu0iKQU3yjYpaLgeESdlGwlcB12K6s1_CT_Tlpuafw/edit?usp=sharing" TargetMode="External"/><Relationship Id="rId6" Type="http://schemas.openxmlformats.org/officeDocument/2006/relationships/hyperlink" Target="http://drive.google.com/file/d/1YE4TkACMtiBo91uGwdGRRlzP9oYkXqPL/view" TargetMode="External"/><Relationship Id="rId7" Type="http://schemas.openxmlformats.org/officeDocument/2006/relationships/image" Target="../media/image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hyperlink" Target="https://www.scotslanguage.com/learning?activity=5367" TargetMode="External"/><Relationship Id="rId4" Type="http://schemas.openxmlformats.org/officeDocument/2006/relationships/image" Target="../media/image67.png"/><Relationship Id="rId5" Type="http://schemas.openxmlformats.org/officeDocument/2006/relationships/image" Target="../media/image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537275" y="293400"/>
            <a:ext cx="8520600" cy="964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GB"/>
              <a:t>Robert Burns</a:t>
            </a:r>
            <a:endParaRPr/>
          </a:p>
        </p:txBody>
      </p:sp>
      <p:pic>
        <p:nvPicPr>
          <p:cNvPr id="55" name="Google Shape;55;p13"/>
          <p:cNvPicPr preferRelativeResize="0"/>
          <p:nvPr/>
        </p:nvPicPr>
        <p:blipFill>
          <a:blip r:embed="rId3">
            <a:alphaModFix/>
          </a:blip>
          <a:stretch>
            <a:fillRect/>
          </a:stretch>
        </p:blipFill>
        <p:spPr>
          <a:xfrm>
            <a:off x="3039975" y="1366857"/>
            <a:ext cx="2919300" cy="3711475"/>
          </a:xfrm>
          <a:prstGeom prst="rect">
            <a:avLst/>
          </a:prstGeom>
          <a:noFill/>
          <a:ln>
            <a:noFill/>
          </a:ln>
        </p:spPr>
      </p:pic>
      <p:sp>
        <p:nvSpPr>
          <p:cNvPr id="56" name="Google Shape;56;p13"/>
          <p:cNvSpPr txBox="1"/>
          <p:nvPr/>
        </p:nvSpPr>
        <p:spPr>
          <a:xfrm>
            <a:off x="318600" y="1112375"/>
            <a:ext cx="8520600" cy="7926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GB" sz="2800">
                <a:solidFill>
                  <a:srgbClr val="595959"/>
                </a:solidFill>
              </a:rPr>
              <a:t>L3 Scots language</a:t>
            </a:r>
            <a:endParaRPr sz="2800">
              <a:solidFill>
                <a:srgbClr val="595959"/>
              </a:solidFill>
            </a:endParaRPr>
          </a:p>
        </p:txBody>
      </p:sp>
      <p:pic>
        <p:nvPicPr>
          <p:cNvPr id="57" name="Google Shape;57;p13"/>
          <p:cNvPicPr preferRelativeResize="0"/>
          <p:nvPr/>
        </p:nvPicPr>
        <p:blipFill rotWithShape="1">
          <a:blip r:embed="rId4">
            <a:alphaModFix/>
          </a:blip>
          <a:srcRect b="0" l="0" r="0" t="0"/>
          <a:stretch/>
        </p:blipFill>
        <p:spPr>
          <a:xfrm>
            <a:off x="7667778" y="3987739"/>
            <a:ext cx="1001350" cy="1001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ctrTitle"/>
          </p:nvPr>
        </p:nvSpPr>
        <p:spPr>
          <a:xfrm>
            <a:off x="311700" y="744575"/>
            <a:ext cx="8520600" cy="3621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GB"/>
              <a:t>’ poetry</a:t>
            </a:r>
            <a:endParaRPr/>
          </a:p>
        </p:txBody>
      </p:sp>
      <p:pic>
        <p:nvPicPr>
          <p:cNvPr id="118" name="Google Shape;118;p22"/>
          <p:cNvPicPr preferRelativeResize="0"/>
          <p:nvPr/>
        </p:nvPicPr>
        <p:blipFill rotWithShape="1">
          <a:blip r:embed="rId3">
            <a:alphaModFix/>
          </a:blip>
          <a:srcRect b="2922" l="2122" r="1853" t="0"/>
          <a:stretch/>
        </p:blipFill>
        <p:spPr>
          <a:xfrm>
            <a:off x="1531350" y="830725"/>
            <a:ext cx="5538700" cy="25067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1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9: The Witch! </a:t>
            </a:r>
            <a:r>
              <a:rPr lang="en-GB" sz="2244"/>
              <a:t>(</a:t>
            </a:r>
            <a:r>
              <a:rPr lang="en-GB" sz="2244" u="sng">
                <a:solidFill>
                  <a:schemeClr val="hlink"/>
                </a:solidFill>
                <a:hlinkClick r:id="rId3"/>
              </a:rPr>
              <a:t>worksheet</a:t>
            </a:r>
            <a:r>
              <a:rPr lang="en-GB" sz="2244"/>
              <a:t>)</a:t>
            </a:r>
            <a:endParaRPr sz="2244"/>
          </a:p>
        </p:txBody>
      </p:sp>
      <p:sp>
        <p:nvSpPr>
          <p:cNvPr id="935" name="Google Shape;935;p11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333333"/>
                </a:solidFill>
              </a:rPr>
              <a:t>The witch in Tam o’ Shanter’s real name isn’t Cutty Sark. </a:t>
            </a:r>
            <a:endParaRPr sz="2000">
              <a:solidFill>
                <a:srgbClr val="333333"/>
              </a:solidFill>
            </a:endParaRPr>
          </a:p>
          <a:p>
            <a:pPr indent="0" lvl="0" marL="0" rtl="0" algn="l">
              <a:spcBef>
                <a:spcPts val="1500"/>
              </a:spcBef>
              <a:spcAft>
                <a:spcPts val="0"/>
              </a:spcAft>
              <a:buNone/>
            </a:pPr>
            <a:r>
              <a:rPr lang="en-GB" sz="2000">
                <a:solidFill>
                  <a:srgbClr val="333333"/>
                </a:solidFill>
              </a:rPr>
              <a:t>A “cutty-sark” was a term for a short, revealing dress or an undergarment, so Tam was being rather rude by calling her that! Robert Burns gave her the name ‘Nannie’ or ‘Nannie Dee’ instead.</a:t>
            </a:r>
            <a:endParaRPr sz="2000">
              <a:solidFill>
                <a:srgbClr val="333333"/>
              </a:solidFill>
            </a:endParaRPr>
          </a:p>
          <a:p>
            <a:pPr indent="0" lvl="0" marL="0" rtl="0" algn="l">
              <a:spcBef>
                <a:spcPts val="1500"/>
              </a:spcBef>
              <a:spcAft>
                <a:spcPts val="1500"/>
              </a:spcAft>
              <a:buClr>
                <a:schemeClr val="dk1"/>
              </a:buClr>
              <a:buSzPts val="1100"/>
              <a:buFont typeface="Arial"/>
              <a:buNone/>
            </a:pPr>
            <a:r>
              <a:rPr lang="en-GB" sz="2000">
                <a:solidFill>
                  <a:srgbClr val="141414"/>
                </a:solidFill>
                <a:highlight>
                  <a:srgbClr val="FFFFFF"/>
                </a:highlight>
              </a:rPr>
              <a:t>She is not one of the old witches. She catches Tam’s eye.</a:t>
            </a:r>
            <a:endParaRPr sz="2000">
              <a:solidFill>
                <a:srgbClr val="333333"/>
              </a:solidFill>
            </a:endParaRPr>
          </a:p>
        </p:txBody>
      </p:sp>
      <p:pic>
        <p:nvPicPr>
          <p:cNvPr id="936" name="Google Shape;936;p112"/>
          <p:cNvPicPr preferRelativeResize="0"/>
          <p:nvPr/>
        </p:nvPicPr>
        <p:blipFill>
          <a:blip r:embed="rId4">
            <a:alphaModFix/>
          </a:blip>
          <a:stretch>
            <a:fillRect/>
          </a:stretch>
        </p:blipFill>
        <p:spPr>
          <a:xfrm>
            <a:off x="8133775" y="205575"/>
            <a:ext cx="742725" cy="742725"/>
          </a:xfrm>
          <a:prstGeom prst="rect">
            <a:avLst/>
          </a:prstGeom>
          <a:noFill/>
          <a:ln>
            <a:noFill/>
          </a:ln>
        </p:spPr>
      </p:pic>
      <p:pic>
        <p:nvPicPr>
          <p:cNvPr id="937" name="Google Shape;937;p112"/>
          <p:cNvPicPr preferRelativeResize="0"/>
          <p:nvPr/>
        </p:nvPicPr>
        <p:blipFill>
          <a:blip r:embed="rId5">
            <a:alphaModFix/>
          </a:blip>
          <a:stretch>
            <a:fillRect/>
          </a:stretch>
        </p:blipFill>
        <p:spPr>
          <a:xfrm>
            <a:off x="6726523" y="3545775"/>
            <a:ext cx="1894025" cy="14722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1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Compare how Tam describes most of the witch </a:t>
            </a:r>
            <a:endParaRPr/>
          </a:p>
          <a:p>
            <a:pPr indent="0" lvl="0" marL="0" rtl="0" algn="l">
              <a:spcBef>
                <a:spcPts val="0"/>
              </a:spcBef>
              <a:spcAft>
                <a:spcPts val="0"/>
              </a:spcAft>
              <a:buNone/>
            </a:pPr>
            <a:r>
              <a:rPr lang="en-GB"/>
              <a:t>against how he describes Nannie. </a:t>
            </a:r>
            <a:r>
              <a:rPr lang="en-GB" sz="2355"/>
              <a:t>(</a:t>
            </a:r>
            <a:r>
              <a:rPr lang="en-GB" sz="2355" u="sng">
                <a:solidFill>
                  <a:schemeClr val="hlink"/>
                </a:solidFill>
                <a:hlinkClick r:id="rId3"/>
              </a:rPr>
              <a:t>Jamboard</a:t>
            </a:r>
            <a:r>
              <a:rPr lang="en-GB" sz="2355"/>
              <a:t>)</a:t>
            </a:r>
            <a:endParaRPr sz="2355"/>
          </a:p>
        </p:txBody>
      </p:sp>
      <p:pic>
        <p:nvPicPr>
          <p:cNvPr id="943" name="Google Shape;943;p113"/>
          <p:cNvPicPr preferRelativeResize="0"/>
          <p:nvPr/>
        </p:nvPicPr>
        <p:blipFill>
          <a:blip r:embed="rId4">
            <a:alphaModFix/>
          </a:blip>
          <a:stretch>
            <a:fillRect/>
          </a:stretch>
        </p:blipFill>
        <p:spPr>
          <a:xfrm>
            <a:off x="596075" y="1416625"/>
            <a:ext cx="7741078" cy="3820975"/>
          </a:xfrm>
          <a:prstGeom prst="rect">
            <a:avLst/>
          </a:prstGeom>
          <a:noFill/>
          <a:ln>
            <a:noFill/>
          </a:ln>
        </p:spPr>
      </p:pic>
      <p:pic>
        <p:nvPicPr>
          <p:cNvPr id="944" name="Google Shape;944;p113"/>
          <p:cNvPicPr preferRelativeResize="0"/>
          <p:nvPr/>
        </p:nvPicPr>
        <p:blipFill>
          <a:blip r:embed="rId5">
            <a:alphaModFix/>
          </a:blip>
          <a:stretch>
            <a:fillRect/>
          </a:stretch>
        </p:blipFill>
        <p:spPr>
          <a:xfrm>
            <a:off x="7464195" y="119382"/>
            <a:ext cx="1223975" cy="122397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50" name="Google Shape;950;p1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51" name="Google Shape;951;p114"/>
          <p:cNvPicPr preferRelativeResize="0"/>
          <p:nvPr/>
        </p:nvPicPr>
        <p:blipFill>
          <a:blip r:embed="rId3">
            <a:alphaModFix/>
          </a:blip>
          <a:stretch>
            <a:fillRect/>
          </a:stretch>
        </p:blipFill>
        <p:spPr>
          <a:xfrm>
            <a:off x="0" y="72838"/>
            <a:ext cx="9143999" cy="4997823"/>
          </a:xfrm>
          <a:prstGeom prst="rect">
            <a:avLst/>
          </a:prstGeom>
          <a:noFill/>
          <a:ln>
            <a:noFill/>
          </a:ln>
        </p:spPr>
      </p:pic>
      <p:pic>
        <p:nvPicPr>
          <p:cNvPr id="952" name="Google Shape;952;p114"/>
          <p:cNvPicPr preferRelativeResize="0"/>
          <p:nvPr/>
        </p:nvPicPr>
        <p:blipFill rotWithShape="1">
          <a:blip r:embed="rId4">
            <a:alphaModFix/>
          </a:blip>
          <a:srcRect b="0" l="0" r="50529" t="0"/>
          <a:stretch/>
        </p:blipFill>
        <p:spPr>
          <a:xfrm>
            <a:off x="3227675" y="3341875"/>
            <a:ext cx="1268125" cy="1227000"/>
          </a:xfrm>
          <a:prstGeom prst="rect">
            <a:avLst/>
          </a:prstGeom>
          <a:noFill/>
          <a:ln>
            <a:noFill/>
          </a:ln>
        </p:spPr>
      </p:pic>
      <p:pic>
        <p:nvPicPr>
          <p:cNvPr id="953" name="Google Shape;953;p114"/>
          <p:cNvPicPr preferRelativeResize="0"/>
          <p:nvPr/>
        </p:nvPicPr>
        <p:blipFill rotWithShape="1">
          <a:blip r:embed="rId4">
            <a:alphaModFix/>
          </a:blip>
          <a:srcRect b="0" l="46726" r="8400" t="0"/>
          <a:stretch/>
        </p:blipFill>
        <p:spPr>
          <a:xfrm>
            <a:off x="6890875" y="546775"/>
            <a:ext cx="1150300" cy="1227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id="958" name="Google Shape;958;p115"/>
          <p:cNvPicPr preferRelativeResize="0"/>
          <p:nvPr/>
        </p:nvPicPr>
        <p:blipFill>
          <a:blip r:embed="rId3">
            <a:alphaModFix/>
          </a:blip>
          <a:stretch>
            <a:fillRect/>
          </a:stretch>
        </p:blipFill>
        <p:spPr>
          <a:xfrm>
            <a:off x="152400" y="152400"/>
            <a:ext cx="8536398" cy="4838701"/>
          </a:xfrm>
          <a:prstGeom prst="rect">
            <a:avLst/>
          </a:prstGeom>
          <a:noFill/>
          <a:ln>
            <a:noFill/>
          </a:ln>
        </p:spPr>
      </p:pic>
      <p:pic>
        <p:nvPicPr>
          <p:cNvPr id="959" name="Google Shape;959;p115"/>
          <p:cNvPicPr preferRelativeResize="0"/>
          <p:nvPr/>
        </p:nvPicPr>
        <p:blipFill>
          <a:blip r:embed="rId4">
            <a:alphaModFix/>
          </a:blip>
          <a:stretch>
            <a:fillRect/>
          </a:stretch>
        </p:blipFill>
        <p:spPr>
          <a:xfrm>
            <a:off x="3133700" y="3157000"/>
            <a:ext cx="2412750" cy="11548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65" name="Google Shape;965;p1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66" name="Google Shape;966;p116"/>
          <p:cNvPicPr preferRelativeResize="0"/>
          <p:nvPr/>
        </p:nvPicPr>
        <p:blipFill>
          <a:blip r:embed="rId3">
            <a:alphaModFix/>
          </a:blip>
          <a:stretch>
            <a:fillRect/>
          </a:stretch>
        </p:blipFill>
        <p:spPr>
          <a:xfrm>
            <a:off x="0" y="16698"/>
            <a:ext cx="9143999" cy="5110103"/>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72" name="Google Shape;972;p1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73" name="Google Shape;973;p117"/>
          <p:cNvPicPr preferRelativeResize="0"/>
          <p:nvPr/>
        </p:nvPicPr>
        <p:blipFill>
          <a:blip r:embed="rId3">
            <a:alphaModFix/>
          </a:blip>
          <a:stretch>
            <a:fillRect/>
          </a:stretch>
        </p:blipFill>
        <p:spPr>
          <a:xfrm>
            <a:off x="70515" y="0"/>
            <a:ext cx="9002969" cy="514349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solidFill>
                  <a:srgbClr val="141414"/>
                </a:solidFill>
                <a:highlight>
                  <a:srgbClr val="FFFFFF"/>
                </a:highlight>
              </a:rPr>
              <a:t>Nannie is a new recruit so we are given a list of her future crimes, supplied by the speaker. What are they?</a:t>
            </a:r>
            <a:endParaRPr sz="2500"/>
          </a:p>
        </p:txBody>
      </p:sp>
      <p:sp>
        <p:nvSpPr>
          <p:cNvPr id="979" name="Google Shape;979;p118"/>
          <p:cNvSpPr txBox="1"/>
          <p:nvPr/>
        </p:nvSpPr>
        <p:spPr>
          <a:xfrm>
            <a:off x="449175" y="2475900"/>
            <a:ext cx="4847700" cy="1889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sz="2150">
                <a:solidFill>
                  <a:schemeClr val="dk1"/>
                </a:solidFill>
              </a:rPr>
              <a:t>For mony a beast to dead she shot,</a:t>
            </a:r>
            <a:endParaRPr sz="215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GB" sz="2150">
                <a:solidFill>
                  <a:schemeClr val="dk1"/>
                </a:solidFill>
              </a:rPr>
              <a:t>And perish'd mony a bonie boat,</a:t>
            </a:r>
            <a:endParaRPr sz="215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GB" sz="2150">
                <a:solidFill>
                  <a:schemeClr val="dk1"/>
                </a:solidFill>
              </a:rPr>
              <a:t>And shook baith meikle corn and bear,</a:t>
            </a:r>
            <a:endParaRPr sz="2150">
              <a:solidFill>
                <a:schemeClr val="dk1"/>
              </a:solidFill>
            </a:endParaRPr>
          </a:p>
          <a:p>
            <a:pPr indent="0" lvl="0" marL="0" rtl="0" algn="ctr">
              <a:lnSpc>
                <a:spcPct val="115000"/>
              </a:lnSpc>
              <a:spcBef>
                <a:spcPts val="0"/>
              </a:spcBef>
              <a:spcAft>
                <a:spcPts val="0"/>
              </a:spcAft>
              <a:buNone/>
            </a:pPr>
            <a:r>
              <a:rPr lang="en-GB" sz="2150">
                <a:solidFill>
                  <a:schemeClr val="dk1"/>
                </a:solidFill>
              </a:rPr>
              <a:t>And kept the country-side in fear</a:t>
            </a:r>
            <a:endParaRPr sz="2900">
              <a:solidFill>
                <a:schemeClr val="dk2"/>
              </a:solidFill>
            </a:endParaRPr>
          </a:p>
        </p:txBody>
      </p:sp>
      <p:pic>
        <p:nvPicPr>
          <p:cNvPr id="980" name="Google Shape;980;p118"/>
          <p:cNvPicPr preferRelativeResize="0"/>
          <p:nvPr/>
        </p:nvPicPr>
        <p:blipFill>
          <a:blip r:embed="rId3">
            <a:alphaModFix/>
          </a:blip>
          <a:stretch>
            <a:fillRect/>
          </a:stretch>
        </p:blipFill>
        <p:spPr>
          <a:xfrm>
            <a:off x="5746000" y="1522775"/>
            <a:ext cx="2626525" cy="34495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Describe what Nannie is wearing.</a:t>
            </a:r>
            <a:endParaRPr/>
          </a:p>
        </p:txBody>
      </p:sp>
      <p:pic>
        <p:nvPicPr>
          <p:cNvPr id="986" name="Google Shape;986;p119"/>
          <p:cNvPicPr preferRelativeResize="0"/>
          <p:nvPr/>
        </p:nvPicPr>
        <p:blipFill>
          <a:blip r:embed="rId3">
            <a:alphaModFix/>
          </a:blip>
          <a:stretch>
            <a:fillRect/>
          </a:stretch>
        </p:blipFill>
        <p:spPr>
          <a:xfrm>
            <a:off x="4754601" y="1672425"/>
            <a:ext cx="3570625" cy="2775400"/>
          </a:xfrm>
          <a:prstGeom prst="rect">
            <a:avLst/>
          </a:prstGeom>
          <a:noFill/>
          <a:ln>
            <a:noFill/>
          </a:ln>
        </p:spPr>
      </p:pic>
      <p:sp>
        <p:nvSpPr>
          <p:cNvPr id="987" name="Google Shape;987;p119"/>
          <p:cNvSpPr txBox="1"/>
          <p:nvPr/>
        </p:nvSpPr>
        <p:spPr>
          <a:xfrm>
            <a:off x="235550" y="1736400"/>
            <a:ext cx="4075500" cy="28593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lang="en-GB" sz="1650">
                <a:solidFill>
                  <a:schemeClr val="dk1"/>
                </a:solidFill>
              </a:rPr>
              <a:t>Her cutty-sark, o' Paisley harn</a:t>
            </a:r>
            <a:endParaRPr sz="1650">
              <a:solidFill>
                <a:schemeClr val="dk1"/>
              </a:solidFill>
            </a:endParaRPr>
          </a:p>
          <a:p>
            <a:pPr indent="0" lvl="0" marL="0" rtl="0" algn="ctr">
              <a:lnSpc>
                <a:spcPct val="150000"/>
              </a:lnSpc>
              <a:spcBef>
                <a:spcPts val="0"/>
              </a:spcBef>
              <a:spcAft>
                <a:spcPts val="0"/>
              </a:spcAft>
              <a:buClr>
                <a:schemeClr val="dk1"/>
              </a:buClr>
              <a:buSzPts val="1100"/>
              <a:buFont typeface="Arial"/>
              <a:buNone/>
            </a:pPr>
            <a:r>
              <a:rPr lang="en-GB" sz="1650">
                <a:solidFill>
                  <a:schemeClr val="dk1"/>
                </a:solidFill>
              </a:rPr>
              <a:t>That while a lassie she had worn,</a:t>
            </a:r>
            <a:endParaRPr sz="1650">
              <a:solidFill>
                <a:schemeClr val="dk1"/>
              </a:solidFill>
            </a:endParaRPr>
          </a:p>
          <a:p>
            <a:pPr indent="0" lvl="0" marL="0" rtl="0" algn="ctr">
              <a:lnSpc>
                <a:spcPct val="150000"/>
              </a:lnSpc>
              <a:spcBef>
                <a:spcPts val="0"/>
              </a:spcBef>
              <a:spcAft>
                <a:spcPts val="0"/>
              </a:spcAft>
              <a:buClr>
                <a:schemeClr val="dk1"/>
              </a:buClr>
              <a:buSzPts val="1100"/>
              <a:buFont typeface="Arial"/>
              <a:buNone/>
            </a:pPr>
            <a:r>
              <a:rPr lang="en-GB" sz="1650">
                <a:solidFill>
                  <a:schemeClr val="dk1"/>
                </a:solidFill>
              </a:rPr>
              <a:t>In longitude tho' sorely scanty,</a:t>
            </a:r>
            <a:endParaRPr sz="1650">
              <a:solidFill>
                <a:schemeClr val="dk1"/>
              </a:solidFill>
            </a:endParaRPr>
          </a:p>
          <a:p>
            <a:pPr indent="0" lvl="0" marL="0" rtl="0" algn="ctr">
              <a:lnSpc>
                <a:spcPct val="150000"/>
              </a:lnSpc>
              <a:spcBef>
                <a:spcPts val="0"/>
              </a:spcBef>
              <a:spcAft>
                <a:spcPts val="0"/>
              </a:spcAft>
              <a:buClr>
                <a:schemeClr val="dk1"/>
              </a:buClr>
              <a:buSzPts val="1100"/>
              <a:buFont typeface="Arial"/>
              <a:buNone/>
            </a:pPr>
            <a:r>
              <a:rPr lang="en-GB" sz="1650">
                <a:solidFill>
                  <a:schemeClr val="dk1"/>
                </a:solidFill>
              </a:rPr>
              <a:t>It was her best, and she was vauntie,-</a:t>
            </a:r>
            <a:endParaRPr sz="1650">
              <a:solidFill>
                <a:schemeClr val="dk1"/>
              </a:solidFill>
            </a:endParaRPr>
          </a:p>
          <a:p>
            <a:pPr indent="0" lvl="0" marL="0" rtl="0" algn="ctr">
              <a:lnSpc>
                <a:spcPct val="150000"/>
              </a:lnSpc>
              <a:spcBef>
                <a:spcPts val="0"/>
              </a:spcBef>
              <a:spcAft>
                <a:spcPts val="0"/>
              </a:spcAft>
              <a:buClr>
                <a:schemeClr val="dk1"/>
              </a:buClr>
              <a:buSzPts val="1100"/>
              <a:buFont typeface="Arial"/>
              <a:buNone/>
            </a:pPr>
            <a:r>
              <a:rPr lang="en-GB" sz="1650">
                <a:solidFill>
                  <a:schemeClr val="dk1"/>
                </a:solidFill>
              </a:rPr>
              <a:t>Ah! little ken'd thy reverend grannie,</a:t>
            </a:r>
            <a:endParaRPr sz="1650">
              <a:solidFill>
                <a:schemeClr val="dk1"/>
              </a:solidFill>
            </a:endParaRPr>
          </a:p>
          <a:p>
            <a:pPr indent="0" lvl="0" marL="0" rtl="0" algn="ctr">
              <a:lnSpc>
                <a:spcPct val="150000"/>
              </a:lnSpc>
              <a:spcBef>
                <a:spcPts val="0"/>
              </a:spcBef>
              <a:spcAft>
                <a:spcPts val="0"/>
              </a:spcAft>
              <a:buClr>
                <a:schemeClr val="dk1"/>
              </a:buClr>
              <a:buSzPts val="1100"/>
              <a:buFont typeface="Arial"/>
              <a:buNone/>
            </a:pPr>
            <a:r>
              <a:rPr lang="en-GB" sz="1650">
                <a:solidFill>
                  <a:schemeClr val="dk1"/>
                </a:solidFill>
              </a:rPr>
              <a:t>That sark she coft for her wee Nannie,</a:t>
            </a:r>
            <a:endParaRPr sz="1650">
              <a:solidFill>
                <a:schemeClr val="dk1"/>
              </a:solidFill>
            </a:endParaRPr>
          </a:p>
          <a:p>
            <a:pPr indent="0" lvl="0" marL="0" rtl="0" algn="ctr">
              <a:lnSpc>
                <a:spcPct val="150000"/>
              </a:lnSpc>
              <a:spcBef>
                <a:spcPts val="0"/>
              </a:spcBef>
              <a:spcAft>
                <a:spcPts val="0"/>
              </a:spcAft>
              <a:buNone/>
            </a:pPr>
            <a:r>
              <a:rPr lang="en-GB" sz="1650">
                <a:solidFill>
                  <a:schemeClr val="dk1"/>
                </a:solidFill>
              </a:rPr>
              <a:t>Wi' twa pund Scots, ('twas a' her riches),</a:t>
            </a:r>
            <a:endParaRPr sz="2400">
              <a:solidFill>
                <a:schemeClr val="dk2"/>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Nannie’s dancing had what effect on Tam and the Devil?</a:t>
            </a:r>
            <a:endParaRPr/>
          </a:p>
        </p:txBody>
      </p:sp>
      <p:pic>
        <p:nvPicPr>
          <p:cNvPr id="993" name="Google Shape;993;p120"/>
          <p:cNvPicPr preferRelativeResize="0"/>
          <p:nvPr/>
        </p:nvPicPr>
        <p:blipFill rotWithShape="1">
          <a:blip r:embed="rId3">
            <a:alphaModFix/>
          </a:blip>
          <a:srcRect b="0" l="0" r="1719" t="0"/>
          <a:stretch/>
        </p:blipFill>
        <p:spPr>
          <a:xfrm>
            <a:off x="2321550" y="1531650"/>
            <a:ext cx="4109662" cy="3086100"/>
          </a:xfrm>
          <a:prstGeom prst="rect">
            <a:avLst/>
          </a:prstGeom>
          <a:noFill/>
          <a:ln>
            <a:noFill/>
          </a:ln>
        </p:spPr>
      </p:pic>
      <p:sp>
        <p:nvSpPr>
          <p:cNvPr id="994" name="Google Shape;994;p120"/>
          <p:cNvSpPr txBox="1"/>
          <p:nvPr/>
        </p:nvSpPr>
        <p:spPr>
          <a:xfrm>
            <a:off x="71200" y="2508750"/>
            <a:ext cx="1906200" cy="673800"/>
          </a:xfrm>
          <a:prstGeom prst="rect">
            <a:avLst/>
          </a:prstGeom>
          <a:solidFill>
            <a:srgbClr val="EAD1D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50">
                <a:solidFill>
                  <a:schemeClr val="dk1"/>
                </a:solidFill>
              </a:rPr>
              <a:t>Satan glowr'd</a:t>
            </a:r>
            <a:endParaRPr sz="2700">
              <a:solidFill>
                <a:schemeClr val="dk2"/>
              </a:solidFill>
            </a:endParaRPr>
          </a:p>
        </p:txBody>
      </p:sp>
      <p:sp>
        <p:nvSpPr>
          <p:cNvPr id="995" name="Google Shape;995;p120"/>
          <p:cNvSpPr txBox="1"/>
          <p:nvPr/>
        </p:nvSpPr>
        <p:spPr>
          <a:xfrm>
            <a:off x="6808700" y="2360850"/>
            <a:ext cx="2023500" cy="821700"/>
          </a:xfrm>
          <a:prstGeom prst="rect">
            <a:avLst/>
          </a:prstGeom>
          <a:solidFill>
            <a:srgbClr val="EAD1D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50">
                <a:solidFill>
                  <a:schemeClr val="dk1"/>
                </a:solidFill>
              </a:rPr>
              <a:t>Tam stood, like ane bewitch'd</a:t>
            </a:r>
            <a:endParaRPr sz="1950">
              <a:solidFill>
                <a:schemeClr val="dk2"/>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pic>
        <p:nvPicPr>
          <p:cNvPr id="1000" name="Google Shape;1000;p121"/>
          <p:cNvPicPr preferRelativeResize="0"/>
          <p:nvPr/>
        </p:nvPicPr>
        <p:blipFill>
          <a:blip r:embed="rId3">
            <a:alphaModFix/>
          </a:blip>
          <a:stretch>
            <a:fillRect/>
          </a:stretch>
        </p:blipFill>
        <p:spPr>
          <a:xfrm>
            <a:off x="827100" y="793025"/>
            <a:ext cx="6598775" cy="4169700"/>
          </a:xfrm>
          <a:prstGeom prst="rect">
            <a:avLst/>
          </a:prstGeom>
          <a:noFill/>
          <a:ln>
            <a:noFill/>
          </a:ln>
        </p:spPr>
      </p:pic>
      <p:sp>
        <p:nvSpPr>
          <p:cNvPr id="1001" name="Google Shape;1001;p121"/>
          <p:cNvSpPr txBox="1"/>
          <p:nvPr/>
        </p:nvSpPr>
        <p:spPr>
          <a:xfrm>
            <a:off x="235550" y="175275"/>
            <a:ext cx="8118000" cy="52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500">
                <a:solidFill>
                  <a:schemeClr val="dk1"/>
                </a:solidFill>
              </a:rPr>
              <a:t>Tam tint his reason a' thegither, And roars out, …</a:t>
            </a:r>
            <a:endParaRPr sz="25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Burn’s Poetry</a:t>
            </a:r>
            <a:endParaRPr/>
          </a:p>
        </p:txBody>
      </p:sp>
      <p:sp>
        <p:nvSpPr>
          <p:cNvPr id="124" name="Google Shape;124;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383838"/>
                </a:solidFill>
                <a:latin typeface="Roboto"/>
                <a:ea typeface="Roboto"/>
                <a:cs typeface="Roboto"/>
                <a:sym typeface="Roboto"/>
              </a:rPr>
              <a:t>Burns is famous for writing in Scots dialect - that means the poems are written on the page exactly as they sound when spoken in a Scottish accent, and contain some words that were just used in Scotland 250 years ago!</a:t>
            </a:r>
            <a:endParaRPr sz="2000">
              <a:solidFill>
                <a:srgbClr val="383838"/>
              </a:solidFill>
              <a:latin typeface="Roboto"/>
              <a:ea typeface="Roboto"/>
              <a:cs typeface="Roboto"/>
              <a:sym typeface="Roboto"/>
            </a:endParaRPr>
          </a:p>
          <a:p>
            <a:pPr indent="0" lvl="0" marL="0" rtl="0" algn="l">
              <a:spcBef>
                <a:spcPts val="1200"/>
              </a:spcBef>
              <a:spcAft>
                <a:spcPts val="0"/>
              </a:spcAft>
              <a:buNone/>
            </a:pPr>
            <a:r>
              <a:t/>
            </a:r>
            <a:endParaRPr sz="2000">
              <a:solidFill>
                <a:srgbClr val="383838"/>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lang="en-GB" sz="2000">
                <a:solidFill>
                  <a:srgbClr val="383838"/>
                </a:solidFill>
                <a:latin typeface="Roboto"/>
                <a:ea typeface="Roboto"/>
                <a:cs typeface="Roboto"/>
                <a:sym typeface="Roboto"/>
              </a:rPr>
              <a:t>Have a go at saying the extracts from Robert Burns’ poem “</a:t>
            </a:r>
            <a:r>
              <a:rPr lang="en-GB" sz="2000" u="sng">
                <a:solidFill>
                  <a:schemeClr val="hlink"/>
                </a:solidFill>
                <a:latin typeface="Roboto"/>
                <a:ea typeface="Roboto"/>
                <a:cs typeface="Roboto"/>
                <a:sym typeface="Roboto"/>
                <a:hlinkClick action="ppaction://hlinksldjump" r:id="rId3"/>
              </a:rPr>
              <a:t>to a </a:t>
            </a:r>
            <a:r>
              <a:rPr lang="en-GB" sz="2000" u="sng">
                <a:solidFill>
                  <a:schemeClr val="hlink"/>
                </a:solidFill>
                <a:latin typeface="Roboto"/>
                <a:ea typeface="Roboto"/>
                <a:cs typeface="Roboto"/>
                <a:sym typeface="Roboto"/>
                <a:hlinkClick action="ppaction://hlinksldjump" r:id="rId4"/>
              </a:rPr>
              <a:t>Loose</a:t>
            </a:r>
            <a:r>
              <a:rPr lang="en-GB" sz="2000">
                <a:solidFill>
                  <a:srgbClr val="383838"/>
                </a:solidFill>
                <a:latin typeface="Roboto"/>
                <a:ea typeface="Roboto"/>
                <a:cs typeface="Roboto"/>
                <a:sym typeface="Roboto"/>
              </a:rPr>
              <a:t>”</a:t>
            </a:r>
            <a:r>
              <a:rPr lang="en-GB" sz="2000">
                <a:solidFill>
                  <a:srgbClr val="383838"/>
                </a:solidFill>
                <a:latin typeface="Roboto"/>
                <a:ea typeface="Roboto"/>
                <a:cs typeface="Roboto"/>
                <a:sym typeface="Roboto"/>
              </a:rPr>
              <a:t>.</a:t>
            </a:r>
            <a:endParaRPr sz="2000">
              <a:solidFill>
                <a:srgbClr val="383838"/>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lang="en-GB" sz="2000">
                <a:solidFill>
                  <a:srgbClr val="383838"/>
                </a:solidFill>
                <a:latin typeface="Roboto"/>
                <a:ea typeface="Roboto"/>
                <a:cs typeface="Roboto"/>
                <a:sym typeface="Roboto"/>
              </a:rPr>
              <a:t>If you don’t know some of the Scots dialect words, don’t worry - have a guess! We’ve given some clues in brackets to help.</a:t>
            </a:r>
            <a:endParaRPr sz="2000">
              <a:solidFill>
                <a:srgbClr val="383838"/>
              </a:solidFill>
              <a:latin typeface="Roboto"/>
              <a:ea typeface="Roboto"/>
              <a:cs typeface="Roboto"/>
              <a:sym typeface="Roboto"/>
            </a:endParaRPr>
          </a:p>
          <a:p>
            <a:pPr indent="0" lvl="0" marL="0" rtl="0" algn="l">
              <a:spcBef>
                <a:spcPts val="1200"/>
              </a:spcBef>
              <a:spcAft>
                <a:spcPts val="1200"/>
              </a:spcAft>
              <a:buNone/>
            </a:pPr>
            <a:r>
              <a:t/>
            </a:r>
            <a:endParaRPr sz="2000">
              <a:solidFill>
                <a:srgbClr val="383838"/>
              </a:solidFill>
              <a:latin typeface="Roboto"/>
              <a:ea typeface="Roboto"/>
              <a:cs typeface="Roboto"/>
              <a:sym typeface="Roboto"/>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05" name="Shape 1005"/>
        <p:cNvGrpSpPr/>
        <p:nvPr/>
      </p:nvGrpSpPr>
      <p:grpSpPr>
        <a:xfrm>
          <a:off x="0" y="0"/>
          <a:ext cx="0" cy="0"/>
          <a:chOff x="0" y="0"/>
          <a:chExt cx="0" cy="0"/>
        </a:xfrm>
      </p:grpSpPr>
      <p:pic>
        <p:nvPicPr>
          <p:cNvPr id="1006" name="Google Shape;1006;p122"/>
          <p:cNvPicPr preferRelativeResize="0"/>
          <p:nvPr/>
        </p:nvPicPr>
        <p:blipFill>
          <a:blip r:embed="rId3">
            <a:alphaModFix/>
          </a:blip>
          <a:stretch>
            <a:fillRect/>
          </a:stretch>
        </p:blipFill>
        <p:spPr>
          <a:xfrm>
            <a:off x="152400" y="156113"/>
            <a:ext cx="4419599" cy="2415637"/>
          </a:xfrm>
          <a:prstGeom prst="rect">
            <a:avLst/>
          </a:prstGeom>
          <a:noFill/>
          <a:ln>
            <a:noFill/>
          </a:ln>
        </p:spPr>
      </p:pic>
      <p:pic>
        <p:nvPicPr>
          <p:cNvPr id="1007" name="Google Shape;1007;p122"/>
          <p:cNvPicPr preferRelativeResize="0"/>
          <p:nvPr/>
        </p:nvPicPr>
        <p:blipFill>
          <a:blip r:embed="rId4">
            <a:alphaModFix/>
          </a:blip>
          <a:stretch>
            <a:fillRect/>
          </a:stretch>
        </p:blipFill>
        <p:spPr>
          <a:xfrm>
            <a:off x="4888724" y="1384850"/>
            <a:ext cx="3686175" cy="34385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pic>
        <p:nvPicPr>
          <p:cNvPr id="1012" name="Google Shape;1012;p123"/>
          <p:cNvPicPr preferRelativeResize="0"/>
          <p:nvPr/>
        </p:nvPicPr>
        <p:blipFill>
          <a:blip r:embed="rId3">
            <a:alphaModFix/>
          </a:blip>
          <a:stretch>
            <a:fillRect/>
          </a:stretch>
        </p:blipFill>
        <p:spPr>
          <a:xfrm>
            <a:off x="60175" y="11"/>
            <a:ext cx="9144000" cy="1412127"/>
          </a:xfrm>
          <a:prstGeom prst="rect">
            <a:avLst/>
          </a:prstGeom>
          <a:noFill/>
          <a:ln>
            <a:noFill/>
          </a:ln>
        </p:spPr>
      </p:pic>
      <p:sp>
        <p:nvSpPr>
          <p:cNvPr id="1013" name="Google Shape;1013;p123"/>
          <p:cNvSpPr txBox="1"/>
          <p:nvPr/>
        </p:nvSpPr>
        <p:spPr>
          <a:xfrm>
            <a:off x="175350" y="1478875"/>
            <a:ext cx="8793300" cy="243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141414"/>
                </a:solidFill>
                <a:highlight>
                  <a:srgbClr val="FFFFFF"/>
                </a:highlight>
              </a:rPr>
              <a:t>The dance is over and the chase is on. This moment of contrast between comic stupidity and horror is one of the poem’s most dramatic moments.</a:t>
            </a:r>
            <a:endParaRPr sz="2000">
              <a:solidFill>
                <a:srgbClr val="141414"/>
              </a:solidFill>
              <a:highlight>
                <a:srgbClr val="FFFFFF"/>
              </a:highlight>
            </a:endParaRPr>
          </a:p>
          <a:p>
            <a:pPr indent="0" lvl="0" marL="0" rtl="0" algn="l">
              <a:spcBef>
                <a:spcPts val="0"/>
              </a:spcBef>
              <a:spcAft>
                <a:spcPts val="0"/>
              </a:spcAft>
              <a:buNone/>
            </a:pPr>
            <a:r>
              <a:t/>
            </a:r>
            <a:endParaRPr sz="2000">
              <a:solidFill>
                <a:srgbClr val="141414"/>
              </a:solidFill>
              <a:highlight>
                <a:srgbClr val="FFFFFF"/>
              </a:highlight>
            </a:endParaRPr>
          </a:p>
          <a:p>
            <a:pPr indent="0" lvl="0" marL="0" rtl="0" algn="l">
              <a:spcBef>
                <a:spcPts val="0"/>
              </a:spcBef>
              <a:spcAft>
                <a:spcPts val="0"/>
              </a:spcAft>
              <a:buNone/>
            </a:pPr>
            <a:r>
              <a:rPr lang="en-GB" sz="2000">
                <a:solidFill>
                  <a:srgbClr val="141414"/>
                </a:solidFill>
                <a:highlight>
                  <a:srgbClr val="FFFFFF"/>
                </a:highlight>
              </a:rPr>
              <a:t>The poem goes into the present tense to increase the sense of urgency as Tam flees for his life and soul: “So Maggie runs, the witches follow”.</a:t>
            </a:r>
            <a:endParaRPr sz="2000">
              <a:solidFill>
                <a:srgbClr val="141414"/>
              </a:solidFill>
              <a:highlight>
                <a:srgbClr val="FFFFFF"/>
              </a:highlight>
            </a:endParaRPr>
          </a:p>
        </p:txBody>
      </p:sp>
      <p:pic>
        <p:nvPicPr>
          <p:cNvPr id="1014" name="Google Shape;1014;p123"/>
          <p:cNvPicPr preferRelativeResize="0"/>
          <p:nvPr/>
        </p:nvPicPr>
        <p:blipFill>
          <a:blip r:embed="rId4">
            <a:alphaModFix/>
          </a:blip>
          <a:stretch>
            <a:fillRect/>
          </a:stretch>
        </p:blipFill>
        <p:spPr>
          <a:xfrm>
            <a:off x="2721875" y="3204824"/>
            <a:ext cx="3127425" cy="177997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1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10: The chase! </a:t>
            </a:r>
            <a:r>
              <a:rPr lang="en-GB" sz="1688"/>
              <a:t>(worksheet)</a:t>
            </a:r>
            <a:r>
              <a:rPr lang="en-GB"/>
              <a:t> </a:t>
            </a:r>
            <a:endParaRPr/>
          </a:p>
        </p:txBody>
      </p:sp>
      <p:pic>
        <p:nvPicPr>
          <p:cNvPr id="1020" name="Google Shape;1020;p124"/>
          <p:cNvPicPr preferRelativeResize="0"/>
          <p:nvPr/>
        </p:nvPicPr>
        <p:blipFill>
          <a:blip r:embed="rId3">
            <a:alphaModFix/>
          </a:blip>
          <a:stretch>
            <a:fillRect/>
          </a:stretch>
        </p:blipFill>
        <p:spPr>
          <a:xfrm>
            <a:off x="8133775" y="205575"/>
            <a:ext cx="742725" cy="742725"/>
          </a:xfrm>
          <a:prstGeom prst="rect">
            <a:avLst/>
          </a:prstGeom>
          <a:noFill/>
          <a:ln>
            <a:noFill/>
          </a:ln>
        </p:spPr>
      </p:pic>
      <p:pic>
        <p:nvPicPr>
          <p:cNvPr id="1021" name="Google Shape;1021;p124"/>
          <p:cNvPicPr preferRelativeResize="0"/>
          <p:nvPr/>
        </p:nvPicPr>
        <p:blipFill>
          <a:blip r:embed="rId4">
            <a:alphaModFix/>
          </a:blip>
          <a:stretch>
            <a:fillRect/>
          </a:stretch>
        </p:blipFill>
        <p:spPr>
          <a:xfrm flipH="1">
            <a:off x="311700" y="1707725"/>
            <a:ext cx="3810000" cy="2952750"/>
          </a:xfrm>
          <a:prstGeom prst="rect">
            <a:avLst/>
          </a:prstGeom>
          <a:noFill/>
          <a:ln>
            <a:noFill/>
          </a:ln>
        </p:spPr>
      </p:pic>
      <p:pic>
        <p:nvPicPr>
          <p:cNvPr id="1022" name="Google Shape;1022;p124"/>
          <p:cNvPicPr preferRelativeResize="0"/>
          <p:nvPr/>
        </p:nvPicPr>
        <p:blipFill>
          <a:blip r:embed="rId5">
            <a:alphaModFix/>
          </a:blip>
          <a:stretch>
            <a:fillRect/>
          </a:stretch>
        </p:blipFill>
        <p:spPr>
          <a:xfrm>
            <a:off x="4477500" y="1213725"/>
            <a:ext cx="4057650" cy="1095375"/>
          </a:xfrm>
          <a:prstGeom prst="rect">
            <a:avLst/>
          </a:prstGeom>
          <a:noFill/>
          <a:ln>
            <a:noFill/>
          </a:ln>
        </p:spPr>
      </p:pic>
      <p:pic>
        <p:nvPicPr>
          <p:cNvPr id="1023" name="Google Shape;1023;p124"/>
          <p:cNvPicPr preferRelativeResize="0"/>
          <p:nvPr/>
        </p:nvPicPr>
        <p:blipFill>
          <a:blip r:embed="rId6">
            <a:alphaModFix/>
          </a:blip>
          <a:stretch>
            <a:fillRect/>
          </a:stretch>
        </p:blipFill>
        <p:spPr>
          <a:xfrm>
            <a:off x="4274100" y="2381725"/>
            <a:ext cx="4667250" cy="240982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Complete the translation.</a:t>
            </a:r>
            <a:endParaRPr/>
          </a:p>
        </p:txBody>
      </p:sp>
      <p:sp>
        <p:nvSpPr>
          <p:cNvPr id="1029" name="Google Shape;1029;p125"/>
          <p:cNvSpPr txBox="1"/>
          <p:nvPr>
            <p:ph idx="1" type="body"/>
          </p:nvPr>
        </p:nvSpPr>
        <p:spPr>
          <a:xfrm>
            <a:off x="311700" y="1017725"/>
            <a:ext cx="5313900" cy="4005300"/>
          </a:xfrm>
          <a:prstGeom prst="rect">
            <a:avLst/>
          </a:prstGeom>
        </p:spPr>
        <p:txBody>
          <a:bodyPr anchorCtr="0" anchor="t" bIns="91425" lIns="91425" spcFirstLastPara="1" rIns="91425" wrap="square" tIns="91425">
            <a:noAutofit/>
          </a:bodyPr>
          <a:lstStyle/>
          <a:p>
            <a:pPr indent="0" lvl="0" marL="0" rtl="0" algn="l">
              <a:spcBef>
                <a:spcPts val="1100"/>
              </a:spcBef>
              <a:spcAft>
                <a:spcPts val="0"/>
              </a:spcAft>
              <a:buClr>
                <a:schemeClr val="dk1"/>
              </a:buClr>
              <a:buSzPts val="1100"/>
              <a:buFont typeface="Arial"/>
              <a:buNone/>
            </a:pPr>
            <a:r>
              <a:rPr lang="en-GB" sz="1950">
                <a:solidFill>
                  <a:schemeClr val="dk1"/>
                </a:solidFill>
              </a:rPr>
              <a:t>And __________  had he Maggie rallied,</a:t>
            </a:r>
            <a:br>
              <a:rPr lang="en-GB" sz="1950">
                <a:solidFill>
                  <a:schemeClr val="dk1"/>
                </a:solidFill>
              </a:rPr>
            </a:br>
            <a:r>
              <a:rPr lang="en-GB" sz="1950">
                <a:solidFill>
                  <a:schemeClr val="dk1"/>
                </a:solidFill>
              </a:rPr>
              <a:t>When out the __________  legion sallied.</a:t>
            </a:r>
            <a:endParaRPr sz="1950">
              <a:solidFill>
                <a:schemeClr val="dk1"/>
              </a:solidFill>
            </a:endParaRPr>
          </a:p>
          <a:p>
            <a:pPr indent="0" lvl="0" marL="0" rtl="0" algn="l">
              <a:spcBef>
                <a:spcPts val="1100"/>
              </a:spcBef>
              <a:spcAft>
                <a:spcPts val="1100"/>
              </a:spcAft>
              <a:buNone/>
            </a:pPr>
            <a:r>
              <a:rPr lang="en-GB" sz="1950">
                <a:solidFill>
                  <a:schemeClr val="dk1"/>
                </a:solidFill>
              </a:rPr>
              <a:t>As bees buzz out with angry ______,</a:t>
            </a:r>
            <a:br>
              <a:rPr lang="en-GB" sz="1950">
                <a:solidFill>
                  <a:schemeClr val="dk1"/>
                </a:solidFill>
              </a:rPr>
            </a:br>
            <a:r>
              <a:rPr lang="en-GB" sz="1950">
                <a:solidFill>
                  <a:schemeClr val="dk1"/>
                </a:solidFill>
              </a:rPr>
              <a:t>When __________ herds assail their hive;</a:t>
            </a:r>
            <a:br>
              <a:rPr lang="en-GB" sz="1950">
                <a:solidFill>
                  <a:schemeClr val="dk1"/>
                </a:solidFill>
              </a:rPr>
            </a:br>
            <a:r>
              <a:rPr lang="en-GB" sz="1950">
                <a:solidFill>
                  <a:schemeClr val="dk1"/>
                </a:solidFill>
              </a:rPr>
              <a:t>As a wild hare’s ______ foes,</a:t>
            </a:r>
            <a:br>
              <a:rPr lang="en-GB" sz="1950">
                <a:solidFill>
                  <a:schemeClr val="dk1"/>
                </a:solidFill>
              </a:rPr>
            </a:br>
            <a:r>
              <a:rPr lang="en-GB" sz="1950">
                <a:solidFill>
                  <a:schemeClr val="dk1"/>
                </a:solidFill>
              </a:rPr>
              <a:t>When, pop! she starts _______   before their nose;</a:t>
            </a:r>
            <a:br>
              <a:rPr lang="en-GB" sz="1950">
                <a:solidFill>
                  <a:schemeClr val="dk1"/>
                </a:solidFill>
              </a:rPr>
            </a:br>
            <a:r>
              <a:rPr lang="en-GB" sz="1950">
                <a:solidFill>
                  <a:schemeClr val="dk1"/>
                </a:solidFill>
              </a:rPr>
              <a:t>As _______ runs the market-crowd,</a:t>
            </a:r>
            <a:br>
              <a:rPr lang="en-GB" sz="1950">
                <a:solidFill>
                  <a:schemeClr val="dk1"/>
                </a:solidFill>
              </a:rPr>
            </a:br>
            <a:r>
              <a:rPr lang="en-GB" sz="1950">
                <a:solidFill>
                  <a:schemeClr val="dk1"/>
                </a:solidFill>
              </a:rPr>
              <a:t>When ‘ Catch the thief! ’ __________ aloud:</a:t>
            </a:r>
            <a:br>
              <a:rPr lang="en-GB" sz="1950">
                <a:solidFill>
                  <a:schemeClr val="dk1"/>
                </a:solidFill>
              </a:rPr>
            </a:br>
            <a:r>
              <a:rPr lang="en-GB" sz="1950">
                <a:solidFill>
                  <a:schemeClr val="dk1"/>
                </a:solidFill>
              </a:rPr>
              <a:t>So Maggie runs, the _______  follow,</a:t>
            </a:r>
            <a:br>
              <a:rPr lang="en-GB" sz="1950">
                <a:solidFill>
                  <a:schemeClr val="dk1"/>
                </a:solidFill>
              </a:rPr>
            </a:br>
            <a:r>
              <a:rPr lang="en-GB" sz="1950">
                <a:solidFill>
                  <a:schemeClr val="dk1"/>
                </a:solidFill>
              </a:rPr>
              <a:t>With many an unearthly _______ and______.</a:t>
            </a:r>
            <a:endParaRPr sz="2700"/>
          </a:p>
        </p:txBody>
      </p:sp>
      <p:sp>
        <p:nvSpPr>
          <p:cNvPr id="1030" name="Google Shape;1030;p125"/>
          <p:cNvSpPr txBox="1"/>
          <p:nvPr/>
        </p:nvSpPr>
        <p:spPr>
          <a:xfrm>
            <a:off x="7286475" y="4213600"/>
            <a:ext cx="1189200" cy="4539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750">
                <a:solidFill>
                  <a:schemeClr val="dk1"/>
                </a:solidFill>
              </a:rPr>
              <a:t>scarcely</a:t>
            </a:r>
            <a:endParaRPr sz="1200"/>
          </a:p>
        </p:txBody>
      </p:sp>
      <p:sp>
        <p:nvSpPr>
          <p:cNvPr id="1031" name="Google Shape;1031;p125"/>
          <p:cNvSpPr txBox="1"/>
          <p:nvPr/>
        </p:nvSpPr>
        <p:spPr>
          <a:xfrm>
            <a:off x="5955938" y="3799350"/>
            <a:ext cx="1000200" cy="4539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750">
                <a:solidFill>
                  <a:schemeClr val="dk1"/>
                </a:solidFill>
              </a:rPr>
              <a:t>hellish</a:t>
            </a:r>
            <a:endParaRPr sz="1200"/>
          </a:p>
        </p:txBody>
      </p:sp>
      <p:sp>
        <p:nvSpPr>
          <p:cNvPr id="1032" name="Google Shape;1032;p125"/>
          <p:cNvSpPr txBox="1"/>
          <p:nvPr/>
        </p:nvSpPr>
        <p:spPr>
          <a:xfrm>
            <a:off x="8063075" y="3504575"/>
            <a:ext cx="884100" cy="4539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750">
                <a:solidFill>
                  <a:schemeClr val="dk1"/>
                </a:solidFill>
              </a:rPr>
              <a:t>wrath</a:t>
            </a:r>
            <a:endParaRPr sz="1200"/>
          </a:p>
        </p:txBody>
      </p:sp>
      <p:sp>
        <p:nvSpPr>
          <p:cNvPr id="1033" name="Google Shape;1033;p125"/>
          <p:cNvSpPr txBox="1"/>
          <p:nvPr/>
        </p:nvSpPr>
        <p:spPr>
          <a:xfrm>
            <a:off x="6548400" y="1878975"/>
            <a:ext cx="1399800" cy="4539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750">
                <a:solidFill>
                  <a:schemeClr val="dk1"/>
                </a:solidFill>
              </a:rPr>
              <a:t>plundering</a:t>
            </a:r>
            <a:endParaRPr sz="1200"/>
          </a:p>
        </p:txBody>
      </p:sp>
      <p:pic>
        <p:nvPicPr>
          <p:cNvPr id="1034" name="Google Shape;1034;p125"/>
          <p:cNvPicPr preferRelativeResize="0"/>
          <p:nvPr/>
        </p:nvPicPr>
        <p:blipFill>
          <a:blip r:embed="rId3">
            <a:alphaModFix/>
          </a:blip>
          <a:stretch>
            <a:fillRect/>
          </a:stretch>
        </p:blipFill>
        <p:spPr>
          <a:xfrm>
            <a:off x="8133775" y="205575"/>
            <a:ext cx="742725" cy="742725"/>
          </a:xfrm>
          <a:prstGeom prst="rect">
            <a:avLst/>
          </a:prstGeom>
          <a:noFill/>
          <a:ln>
            <a:noFill/>
          </a:ln>
        </p:spPr>
      </p:pic>
      <p:sp>
        <p:nvSpPr>
          <p:cNvPr id="1035" name="Google Shape;1035;p125"/>
          <p:cNvSpPr txBox="1"/>
          <p:nvPr/>
        </p:nvSpPr>
        <p:spPr>
          <a:xfrm>
            <a:off x="5932975" y="4538225"/>
            <a:ext cx="884100" cy="4539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750">
                <a:solidFill>
                  <a:schemeClr val="dk1"/>
                </a:solidFill>
              </a:rPr>
              <a:t>mortal</a:t>
            </a:r>
            <a:endParaRPr sz="1200"/>
          </a:p>
        </p:txBody>
      </p:sp>
      <p:sp>
        <p:nvSpPr>
          <p:cNvPr id="1036" name="Google Shape;1036;p125"/>
          <p:cNvSpPr txBox="1"/>
          <p:nvPr/>
        </p:nvSpPr>
        <p:spPr>
          <a:xfrm>
            <a:off x="5205200" y="1874875"/>
            <a:ext cx="1083600" cy="4539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750">
                <a:solidFill>
                  <a:schemeClr val="dk1"/>
                </a:solidFill>
              </a:rPr>
              <a:t>running </a:t>
            </a:r>
            <a:endParaRPr sz="1200"/>
          </a:p>
        </p:txBody>
      </p:sp>
      <p:sp>
        <p:nvSpPr>
          <p:cNvPr id="1037" name="Google Shape;1037;p125"/>
          <p:cNvSpPr txBox="1"/>
          <p:nvPr/>
        </p:nvSpPr>
        <p:spPr>
          <a:xfrm>
            <a:off x="6174500" y="1205950"/>
            <a:ext cx="884100" cy="4539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750">
                <a:solidFill>
                  <a:schemeClr val="dk1"/>
                </a:solidFill>
              </a:rPr>
              <a:t>eager</a:t>
            </a:r>
            <a:endParaRPr sz="1200"/>
          </a:p>
        </p:txBody>
      </p:sp>
      <p:sp>
        <p:nvSpPr>
          <p:cNvPr id="1038" name="Google Shape;1038;p125"/>
          <p:cNvSpPr txBox="1"/>
          <p:nvPr/>
        </p:nvSpPr>
        <p:spPr>
          <a:xfrm>
            <a:off x="7607500" y="1294925"/>
            <a:ext cx="1269000" cy="4539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750">
                <a:solidFill>
                  <a:schemeClr val="dk1"/>
                </a:solidFill>
              </a:rPr>
              <a:t>resounds</a:t>
            </a:r>
            <a:endParaRPr sz="1200"/>
          </a:p>
        </p:txBody>
      </p:sp>
      <p:sp>
        <p:nvSpPr>
          <p:cNvPr id="1039" name="Google Shape;1039;p125"/>
          <p:cNvSpPr txBox="1"/>
          <p:nvPr/>
        </p:nvSpPr>
        <p:spPr>
          <a:xfrm>
            <a:off x="7700200" y="2563100"/>
            <a:ext cx="1083600" cy="4539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750">
                <a:solidFill>
                  <a:schemeClr val="dk1"/>
                </a:solidFill>
              </a:rPr>
              <a:t>witches</a:t>
            </a:r>
            <a:endParaRPr sz="1200"/>
          </a:p>
        </p:txBody>
      </p:sp>
      <p:sp>
        <p:nvSpPr>
          <p:cNvPr id="1040" name="Google Shape;1040;p125"/>
          <p:cNvSpPr txBox="1"/>
          <p:nvPr/>
        </p:nvSpPr>
        <p:spPr>
          <a:xfrm>
            <a:off x="5727350" y="2543788"/>
            <a:ext cx="1000200" cy="4539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750">
                <a:solidFill>
                  <a:schemeClr val="dk1"/>
                </a:solidFill>
              </a:rPr>
              <a:t>scream</a:t>
            </a:r>
            <a:endParaRPr sz="1200"/>
          </a:p>
        </p:txBody>
      </p:sp>
      <p:sp>
        <p:nvSpPr>
          <p:cNvPr id="1041" name="Google Shape;1041;p125"/>
          <p:cNvSpPr txBox="1"/>
          <p:nvPr/>
        </p:nvSpPr>
        <p:spPr>
          <a:xfrm>
            <a:off x="6607300" y="3208600"/>
            <a:ext cx="1000200" cy="4539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750">
                <a:solidFill>
                  <a:schemeClr val="dk1"/>
                </a:solidFill>
              </a:rPr>
              <a:t>holler</a:t>
            </a:r>
            <a:endParaRPr sz="1200"/>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Complete the translation.</a:t>
            </a:r>
            <a:endParaRPr/>
          </a:p>
        </p:txBody>
      </p:sp>
      <p:sp>
        <p:nvSpPr>
          <p:cNvPr id="1047" name="Google Shape;1047;p126"/>
          <p:cNvSpPr txBox="1"/>
          <p:nvPr>
            <p:ph idx="1" type="body"/>
          </p:nvPr>
        </p:nvSpPr>
        <p:spPr>
          <a:xfrm>
            <a:off x="311700" y="1017725"/>
            <a:ext cx="5313900" cy="4005300"/>
          </a:xfrm>
          <a:prstGeom prst="rect">
            <a:avLst/>
          </a:prstGeom>
        </p:spPr>
        <p:txBody>
          <a:bodyPr anchorCtr="0" anchor="t" bIns="91425" lIns="91425" spcFirstLastPara="1" rIns="91425" wrap="square" tIns="91425">
            <a:noAutofit/>
          </a:bodyPr>
          <a:lstStyle/>
          <a:p>
            <a:pPr indent="0" lvl="0" marL="0" rtl="0" algn="l">
              <a:spcBef>
                <a:spcPts val="1100"/>
              </a:spcBef>
              <a:spcAft>
                <a:spcPts val="0"/>
              </a:spcAft>
              <a:buClr>
                <a:schemeClr val="dk1"/>
              </a:buClr>
              <a:buSzPts val="1100"/>
              <a:buFont typeface="Arial"/>
              <a:buNone/>
            </a:pPr>
            <a:r>
              <a:rPr lang="en-GB" sz="1950">
                <a:solidFill>
                  <a:schemeClr val="dk1"/>
                </a:solidFill>
              </a:rPr>
              <a:t>And __________  had he Maggie rallied,</a:t>
            </a:r>
            <a:br>
              <a:rPr lang="en-GB" sz="1950">
                <a:solidFill>
                  <a:schemeClr val="dk1"/>
                </a:solidFill>
              </a:rPr>
            </a:br>
            <a:r>
              <a:rPr lang="en-GB" sz="1950">
                <a:solidFill>
                  <a:schemeClr val="dk1"/>
                </a:solidFill>
              </a:rPr>
              <a:t>When out the __________  legion sallied.</a:t>
            </a:r>
            <a:endParaRPr sz="1950">
              <a:solidFill>
                <a:schemeClr val="dk1"/>
              </a:solidFill>
            </a:endParaRPr>
          </a:p>
          <a:p>
            <a:pPr indent="0" lvl="0" marL="0" rtl="0" algn="l">
              <a:spcBef>
                <a:spcPts val="1100"/>
              </a:spcBef>
              <a:spcAft>
                <a:spcPts val="1100"/>
              </a:spcAft>
              <a:buNone/>
            </a:pPr>
            <a:r>
              <a:rPr lang="en-GB" sz="1950">
                <a:solidFill>
                  <a:schemeClr val="dk1"/>
                </a:solidFill>
              </a:rPr>
              <a:t>As bees buzz out with angry ______,</a:t>
            </a:r>
            <a:br>
              <a:rPr lang="en-GB" sz="1950">
                <a:solidFill>
                  <a:schemeClr val="dk1"/>
                </a:solidFill>
              </a:rPr>
            </a:br>
            <a:r>
              <a:rPr lang="en-GB" sz="1950">
                <a:solidFill>
                  <a:schemeClr val="dk1"/>
                </a:solidFill>
              </a:rPr>
              <a:t>When __________ herds assail their hive;</a:t>
            </a:r>
            <a:br>
              <a:rPr lang="en-GB" sz="1950">
                <a:solidFill>
                  <a:schemeClr val="dk1"/>
                </a:solidFill>
              </a:rPr>
            </a:br>
            <a:r>
              <a:rPr lang="en-GB" sz="1950">
                <a:solidFill>
                  <a:schemeClr val="dk1"/>
                </a:solidFill>
              </a:rPr>
              <a:t>As a wild hare’s ______ foes,</a:t>
            </a:r>
            <a:br>
              <a:rPr lang="en-GB" sz="1950">
                <a:solidFill>
                  <a:schemeClr val="dk1"/>
                </a:solidFill>
              </a:rPr>
            </a:br>
            <a:r>
              <a:rPr lang="en-GB" sz="1950">
                <a:solidFill>
                  <a:schemeClr val="dk1"/>
                </a:solidFill>
              </a:rPr>
              <a:t>When, pop! she starts _______   before their nose;</a:t>
            </a:r>
            <a:br>
              <a:rPr lang="en-GB" sz="1950">
                <a:solidFill>
                  <a:schemeClr val="dk1"/>
                </a:solidFill>
              </a:rPr>
            </a:br>
            <a:r>
              <a:rPr lang="en-GB" sz="1950">
                <a:solidFill>
                  <a:schemeClr val="dk1"/>
                </a:solidFill>
              </a:rPr>
              <a:t>As _______ runs the market-crowd,</a:t>
            </a:r>
            <a:br>
              <a:rPr lang="en-GB" sz="1950">
                <a:solidFill>
                  <a:schemeClr val="dk1"/>
                </a:solidFill>
              </a:rPr>
            </a:br>
            <a:r>
              <a:rPr lang="en-GB" sz="1950">
                <a:solidFill>
                  <a:schemeClr val="dk1"/>
                </a:solidFill>
              </a:rPr>
              <a:t>When ‘ Catch the thief! ’ __________ aloud:</a:t>
            </a:r>
            <a:br>
              <a:rPr lang="en-GB" sz="1950">
                <a:solidFill>
                  <a:schemeClr val="dk1"/>
                </a:solidFill>
              </a:rPr>
            </a:br>
            <a:r>
              <a:rPr lang="en-GB" sz="1950">
                <a:solidFill>
                  <a:schemeClr val="dk1"/>
                </a:solidFill>
              </a:rPr>
              <a:t>So Maggie runs, the _______  follow,</a:t>
            </a:r>
            <a:br>
              <a:rPr lang="en-GB" sz="1950">
                <a:solidFill>
                  <a:schemeClr val="dk1"/>
                </a:solidFill>
              </a:rPr>
            </a:br>
            <a:r>
              <a:rPr lang="en-GB" sz="1950">
                <a:solidFill>
                  <a:schemeClr val="dk1"/>
                </a:solidFill>
              </a:rPr>
              <a:t>With many an unearthly _______ and______.</a:t>
            </a:r>
            <a:endParaRPr sz="2700"/>
          </a:p>
        </p:txBody>
      </p:sp>
      <p:sp>
        <p:nvSpPr>
          <p:cNvPr id="1048" name="Google Shape;1048;p126"/>
          <p:cNvSpPr txBox="1"/>
          <p:nvPr/>
        </p:nvSpPr>
        <p:spPr>
          <a:xfrm>
            <a:off x="995125" y="893425"/>
            <a:ext cx="1189200" cy="484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950">
                <a:solidFill>
                  <a:schemeClr val="dk1"/>
                </a:solidFill>
              </a:rPr>
              <a:t>scarcely</a:t>
            </a:r>
            <a:endParaRPr/>
          </a:p>
        </p:txBody>
      </p:sp>
      <p:sp>
        <p:nvSpPr>
          <p:cNvPr id="1049" name="Google Shape;1049;p126"/>
          <p:cNvSpPr txBox="1"/>
          <p:nvPr/>
        </p:nvSpPr>
        <p:spPr>
          <a:xfrm>
            <a:off x="2184325" y="1460075"/>
            <a:ext cx="1000200" cy="484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950">
                <a:solidFill>
                  <a:schemeClr val="dk1"/>
                </a:solidFill>
              </a:rPr>
              <a:t>hellish</a:t>
            </a:r>
            <a:endParaRPr/>
          </a:p>
        </p:txBody>
      </p:sp>
      <p:sp>
        <p:nvSpPr>
          <p:cNvPr id="1050" name="Google Shape;1050;p126"/>
          <p:cNvSpPr txBox="1"/>
          <p:nvPr/>
        </p:nvSpPr>
        <p:spPr>
          <a:xfrm>
            <a:off x="3581400" y="1779725"/>
            <a:ext cx="884100" cy="484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950">
                <a:solidFill>
                  <a:schemeClr val="dk1"/>
                </a:solidFill>
              </a:rPr>
              <a:t>wrath</a:t>
            </a:r>
            <a:endParaRPr/>
          </a:p>
        </p:txBody>
      </p:sp>
      <p:sp>
        <p:nvSpPr>
          <p:cNvPr id="1051" name="Google Shape;1051;p126"/>
          <p:cNvSpPr txBox="1"/>
          <p:nvPr/>
        </p:nvSpPr>
        <p:spPr>
          <a:xfrm>
            <a:off x="1133325" y="2179450"/>
            <a:ext cx="1399800" cy="484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950">
                <a:solidFill>
                  <a:schemeClr val="dk1"/>
                </a:solidFill>
              </a:rPr>
              <a:t>plundering</a:t>
            </a:r>
            <a:endParaRPr/>
          </a:p>
        </p:txBody>
      </p:sp>
      <p:pic>
        <p:nvPicPr>
          <p:cNvPr id="1052" name="Google Shape;1052;p126"/>
          <p:cNvPicPr preferRelativeResize="0"/>
          <p:nvPr/>
        </p:nvPicPr>
        <p:blipFill>
          <a:blip r:embed="rId3">
            <a:alphaModFix/>
          </a:blip>
          <a:stretch>
            <a:fillRect/>
          </a:stretch>
        </p:blipFill>
        <p:spPr>
          <a:xfrm>
            <a:off x="8133775" y="205575"/>
            <a:ext cx="742725" cy="742725"/>
          </a:xfrm>
          <a:prstGeom prst="rect">
            <a:avLst/>
          </a:prstGeom>
          <a:noFill/>
          <a:ln>
            <a:noFill/>
          </a:ln>
        </p:spPr>
      </p:pic>
      <p:sp>
        <p:nvSpPr>
          <p:cNvPr id="1053" name="Google Shape;1053;p126"/>
          <p:cNvSpPr txBox="1"/>
          <p:nvPr/>
        </p:nvSpPr>
        <p:spPr>
          <a:xfrm>
            <a:off x="2184325" y="2571750"/>
            <a:ext cx="884100" cy="484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950">
                <a:solidFill>
                  <a:schemeClr val="dk1"/>
                </a:solidFill>
              </a:rPr>
              <a:t>mortal</a:t>
            </a:r>
            <a:endParaRPr/>
          </a:p>
        </p:txBody>
      </p:sp>
      <p:sp>
        <p:nvSpPr>
          <p:cNvPr id="1054" name="Google Shape;1054;p126"/>
          <p:cNvSpPr txBox="1"/>
          <p:nvPr/>
        </p:nvSpPr>
        <p:spPr>
          <a:xfrm>
            <a:off x="2894975" y="2891400"/>
            <a:ext cx="1083600" cy="484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950">
                <a:solidFill>
                  <a:schemeClr val="dk1"/>
                </a:solidFill>
              </a:rPr>
              <a:t>running </a:t>
            </a:r>
            <a:endParaRPr/>
          </a:p>
        </p:txBody>
      </p:sp>
      <p:sp>
        <p:nvSpPr>
          <p:cNvPr id="1055" name="Google Shape;1055;p126"/>
          <p:cNvSpPr txBox="1"/>
          <p:nvPr/>
        </p:nvSpPr>
        <p:spPr>
          <a:xfrm>
            <a:off x="770075" y="3545250"/>
            <a:ext cx="884100" cy="484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950">
                <a:solidFill>
                  <a:schemeClr val="dk1"/>
                </a:solidFill>
              </a:rPr>
              <a:t>eager</a:t>
            </a:r>
            <a:endParaRPr/>
          </a:p>
        </p:txBody>
      </p:sp>
      <p:sp>
        <p:nvSpPr>
          <p:cNvPr id="1056" name="Google Shape;1056;p126"/>
          <p:cNvSpPr txBox="1"/>
          <p:nvPr/>
        </p:nvSpPr>
        <p:spPr>
          <a:xfrm>
            <a:off x="3068425" y="3937525"/>
            <a:ext cx="1269000" cy="484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950">
                <a:solidFill>
                  <a:schemeClr val="dk1"/>
                </a:solidFill>
              </a:rPr>
              <a:t>resounds</a:t>
            </a:r>
            <a:endParaRPr/>
          </a:p>
        </p:txBody>
      </p:sp>
      <p:sp>
        <p:nvSpPr>
          <p:cNvPr id="1057" name="Google Shape;1057;p126"/>
          <p:cNvSpPr txBox="1"/>
          <p:nvPr/>
        </p:nvSpPr>
        <p:spPr>
          <a:xfrm>
            <a:off x="2687975" y="4213600"/>
            <a:ext cx="1083600" cy="484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950">
                <a:solidFill>
                  <a:schemeClr val="dk1"/>
                </a:solidFill>
              </a:rPr>
              <a:t>witches</a:t>
            </a:r>
            <a:endParaRPr/>
          </a:p>
        </p:txBody>
      </p:sp>
      <p:sp>
        <p:nvSpPr>
          <p:cNvPr id="1058" name="Google Shape;1058;p126"/>
          <p:cNvSpPr txBox="1"/>
          <p:nvPr/>
        </p:nvSpPr>
        <p:spPr>
          <a:xfrm>
            <a:off x="3068425" y="4698400"/>
            <a:ext cx="1000200" cy="484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950">
                <a:solidFill>
                  <a:schemeClr val="dk1"/>
                </a:solidFill>
              </a:rPr>
              <a:t>scream</a:t>
            </a:r>
            <a:endParaRPr/>
          </a:p>
        </p:txBody>
      </p:sp>
      <p:sp>
        <p:nvSpPr>
          <p:cNvPr id="1059" name="Google Shape;1059;p126"/>
          <p:cNvSpPr txBox="1"/>
          <p:nvPr/>
        </p:nvSpPr>
        <p:spPr>
          <a:xfrm>
            <a:off x="4572000" y="4658700"/>
            <a:ext cx="1000200" cy="484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lang="en-GB" sz="1950">
                <a:solidFill>
                  <a:schemeClr val="dk1"/>
                </a:solidFill>
              </a:rPr>
              <a:t>holler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What fate does the author predict for Tam?</a:t>
            </a:r>
            <a:endParaRPr/>
          </a:p>
        </p:txBody>
      </p:sp>
      <p:pic>
        <p:nvPicPr>
          <p:cNvPr id="1065" name="Google Shape;1065;p127"/>
          <p:cNvPicPr preferRelativeResize="0"/>
          <p:nvPr/>
        </p:nvPicPr>
        <p:blipFill>
          <a:blip r:embed="rId3">
            <a:alphaModFix/>
          </a:blip>
          <a:stretch>
            <a:fillRect/>
          </a:stretch>
        </p:blipFill>
        <p:spPr>
          <a:xfrm>
            <a:off x="152400" y="1170125"/>
            <a:ext cx="8694760" cy="382097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128"/>
          <p:cNvSpPr txBox="1"/>
          <p:nvPr>
            <p:ph type="title"/>
          </p:nvPr>
        </p:nvSpPr>
        <p:spPr>
          <a:xfrm>
            <a:off x="311700" y="165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What advice does he give Meg, the horse?</a:t>
            </a:r>
            <a:endParaRPr/>
          </a:p>
        </p:txBody>
      </p:sp>
      <p:pic>
        <p:nvPicPr>
          <p:cNvPr id="1071" name="Google Shape;1071;p128"/>
          <p:cNvPicPr preferRelativeResize="0"/>
          <p:nvPr/>
        </p:nvPicPr>
        <p:blipFill>
          <a:blip r:embed="rId3">
            <a:alphaModFix/>
          </a:blip>
          <a:stretch>
            <a:fillRect/>
          </a:stretch>
        </p:blipFill>
        <p:spPr>
          <a:xfrm>
            <a:off x="1169475" y="702625"/>
            <a:ext cx="7088225" cy="4303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However Nannie is catching up…</a:t>
            </a:r>
            <a:endParaRPr sz="2000"/>
          </a:p>
        </p:txBody>
      </p:sp>
      <p:pic>
        <p:nvPicPr>
          <p:cNvPr id="1077" name="Google Shape;1077;p129"/>
          <p:cNvPicPr preferRelativeResize="0"/>
          <p:nvPr/>
        </p:nvPicPr>
        <p:blipFill>
          <a:blip r:embed="rId3">
            <a:alphaModFix/>
          </a:blip>
          <a:stretch>
            <a:fillRect/>
          </a:stretch>
        </p:blipFill>
        <p:spPr>
          <a:xfrm>
            <a:off x="152400" y="1518850"/>
            <a:ext cx="8839202" cy="2922117"/>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pic>
        <p:nvPicPr>
          <p:cNvPr id="1082" name="Google Shape;1082;p130"/>
          <p:cNvPicPr preferRelativeResize="0"/>
          <p:nvPr/>
        </p:nvPicPr>
        <p:blipFill>
          <a:blip r:embed="rId3">
            <a:alphaModFix/>
          </a:blip>
          <a:stretch>
            <a:fillRect/>
          </a:stretch>
        </p:blipFill>
        <p:spPr>
          <a:xfrm>
            <a:off x="407500" y="678825"/>
            <a:ext cx="7793926" cy="4258699"/>
          </a:xfrm>
          <a:prstGeom prst="rect">
            <a:avLst/>
          </a:prstGeom>
          <a:noFill/>
          <a:ln>
            <a:noFill/>
          </a:ln>
        </p:spPr>
      </p:pic>
      <p:sp>
        <p:nvSpPr>
          <p:cNvPr id="1083" name="Google Shape;1083;p130"/>
          <p:cNvSpPr txBox="1"/>
          <p:nvPr/>
        </p:nvSpPr>
        <p:spPr>
          <a:xfrm>
            <a:off x="258425" y="39750"/>
            <a:ext cx="8349000" cy="6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chemeClr val="dk2"/>
                </a:solidFill>
              </a:rPr>
              <a:t>What happens to Meg once Nannie caught up with her?</a:t>
            </a:r>
            <a:endParaRPr sz="2000">
              <a:solidFill>
                <a:schemeClr val="dk2"/>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What do you think the morale of this poem is?</a:t>
            </a:r>
            <a:endParaRPr/>
          </a:p>
        </p:txBody>
      </p:sp>
      <p:pic>
        <p:nvPicPr>
          <p:cNvPr id="1089" name="Google Shape;1089;p131"/>
          <p:cNvPicPr preferRelativeResize="0"/>
          <p:nvPr/>
        </p:nvPicPr>
        <p:blipFill>
          <a:blip r:embed="rId3">
            <a:alphaModFix/>
          </a:blip>
          <a:stretch>
            <a:fillRect/>
          </a:stretch>
        </p:blipFill>
        <p:spPr>
          <a:xfrm>
            <a:off x="2999975" y="1322525"/>
            <a:ext cx="5330019" cy="3820975"/>
          </a:xfrm>
          <a:prstGeom prst="rect">
            <a:avLst/>
          </a:prstGeom>
          <a:noFill/>
          <a:ln>
            <a:noFill/>
          </a:ln>
        </p:spPr>
      </p:pic>
      <p:pic>
        <p:nvPicPr>
          <p:cNvPr id="1090" name="Google Shape;1090;p131"/>
          <p:cNvPicPr preferRelativeResize="0"/>
          <p:nvPr/>
        </p:nvPicPr>
        <p:blipFill rotWithShape="1">
          <a:blip r:embed="rId4">
            <a:alphaModFix/>
          </a:blip>
          <a:srcRect b="8413" l="1719" r="2741" t="3759"/>
          <a:stretch/>
        </p:blipFill>
        <p:spPr>
          <a:xfrm>
            <a:off x="392600" y="1017725"/>
            <a:ext cx="4487525" cy="1780150"/>
          </a:xfrm>
          <a:prstGeom prst="rect">
            <a:avLst/>
          </a:prstGeom>
          <a:noFill/>
          <a:ln>
            <a:noFill/>
          </a:ln>
        </p:spPr>
      </p:pic>
      <p:sp>
        <p:nvSpPr>
          <p:cNvPr id="1091" name="Google Shape;1091;p131"/>
          <p:cNvSpPr txBox="1"/>
          <p:nvPr/>
        </p:nvSpPr>
        <p:spPr>
          <a:xfrm>
            <a:off x="154050" y="3573125"/>
            <a:ext cx="2489700" cy="12822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2"/>
                </a:solidFill>
              </a:rPr>
              <a:t>n</a:t>
            </a:r>
            <a:r>
              <a:rPr lang="en-GB" sz="1500">
                <a:solidFill>
                  <a:schemeClr val="dk2"/>
                </a:solidFill>
              </a:rPr>
              <a:t>o = now</a:t>
            </a:r>
            <a:endParaRPr sz="1500">
              <a:solidFill>
                <a:schemeClr val="dk2"/>
              </a:solidFill>
            </a:endParaRPr>
          </a:p>
          <a:p>
            <a:pPr indent="0" lvl="0" marL="0" rtl="0" algn="l">
              <a:spcBef>
                <a:spcPts val="0"/>
              </a:spcBef>
              <a:spcAft>
                <a:spcPts val="0"/>
              </a:spcAft>
              <a:buNone/>
            </a:pPr>
            <a:r>
              <a:rPr lang="en-GB" sz="1500">
                <a:solidFill>
                  <a:schemeClr val="dk2"/>
                </a:solidFill>
              </a:rPr>
              <a:t>i</a:t>
            </a:r>
            <a:r>
              <a:rPr lang="en-GB" sz="1500">
                <a:solidFill>
                  <a:schemeClr val="dk2"/>
                </a:solidFill>
              </a:rPr>
              <a:t>lk = each</a:t>
            </a:r>
            <a:endParaRPr sz="1500">
              <a:solidFill>
                <a:schemeClr val="dk2"/>
              </a:solidFill>
            </a:endParaRPr>
          </a:p>
          <a:p>
            <a:pPr indent="0" lvl="0" marL="0" rtl="0" algn="l">
              <a:spcBef>
                <a:spcPts val="0"/>
              </a:spcBef>
              <a:spcAft>
                <a:spcPts val="0"/>
              </a:spcAft>
              <a:buNone/>
            </a:pPr>
            <a:r>
              <a:rPr lang="en-GB" sz="1500">
                <a:solidFill>
                  <a:schemeClr val="dk2"/>
                </a:solidFill>
              </a:rPr>
              <a:t>cutty-sarks = short skirts</a:t>
            </a:r>
            <a:endParaRPr sz="1500">
              <a:solidFill>
                <a:schemeClr val="dk2"/>
              </a:solidFill>
            </a:endParaRPr>
          </a:p>
          <a:p>
            <a:pPr indent="0" lvl="0" marL="0" rtl="0" algn="l">
              <a:spcBef>
                <a:spcPts val="0"/>
              </a:spcBef>
              <a:spcAft>
                <a:spcPts val="0"/>
              </a:spcAft>
              <a:buNone/>
            </a:pPr>
            <a:r>
              <a:rPr lang="en-GB" sz="1500">
                <a:solidFill>
                  <a:schemeClr val="dk2"/>
                </a:solidFill>
              </a:rPr>
              <a:t>r</a:t>
            </a:r>
            <a:r>
              <a:rPr lang="en-GB" sz="1500">
                <a:solidFill>
                  <a:schemeClr val="dk2"/>
                </a:solidFill>
              </a:rPr>
              <a:t>in = run</a:t>
            </a:r>
            <a:endParaRPr sz="1500">
              <a:solidFill>
                <a:schemeClr val="dk2"/>
              </a:solidFill>
            </a:endParaRPr>
          </a:p>
          <a:p>
            <a:pPr indent="0" lvl="0" marL="0" rtl="0" algn="l">
              <a:spcBef>
                <a:spcPts val="0"/>
              </a:spcBef>
              <a:spcAft>
                <a:spcPts val="0"/>
              </a:spcAft>
              <a:buNone/>
            </a:pPr>
            <a:r>
              <a:rPr lang="en-GB" sz="1500">
                <a:solidFill>
                  <a:schemeClr val="dk2"/>
                </a:solidFill>
              </a:rPr>
              <a:t>o</a:t>
            </a:r>
            <a:r>
              <a:rPr lang="en-GB" sz="1500">
                <a:solidFill>
                  <a:schemeClr val="dk2"/>
                </a:solidFill>
              </a:rPr>
              <a:t>’er = over</a:t>
            </a:r>
            <a:endParaRPr sz="1500">
              <a:solidFill>
                <a:schemeClr val="dk2"/>
              </a:solidFill>
            </a:endParaRPr>
          </a:p>
          <a:p>
            <a:pPr indent="0" lvl="0" marL="0" rtl="0" algn="l">
              <a:spcBef>
                <a:spcPts val="0"/>
              </a:spcBef>
              <a:spcAft>
                <a:spcPts val="0"/>
              </a:spcAft>
              <a:buNone/>
            </a:pPr>
            <a:r>
              <a:t/>
            </a:r>
            <a:endParaRPr sz="15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To a Louse *(extract)</a:t>
            </a:r>
            <a:endParaRPr/>
          </a:p>
        </p:txBody>
      </p:sp>
      <p:sp>
        <p:nvSpPr>
          <p:cNvPr id="130" name="Google Shape;130;p24"/>
          <p:cNvSpPr txBox="1"/>
          <p:nvPr>
            <p:ph idx="1" type="body"/>
          </p:nvPr>
        </p:nvSpPr>
        <p:spPr>
          <a:xfrm>
            <a:off x="311700" y="1152475"/>
            <a:ext cx="3621300" cy="38706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i="1" lang="en-GB" sz="1700">
                <a:solidFill>
                  <a:srgbClr val="383838"/>
                </a:solidFill>
                <a:latin typeface="Roboto"/>
                <a:ea typeface="Roboto"/>
                <a:cs typeface="Roboto"/>
                <a:sym typeface="Roboto"/>
              </a:rPr>
              <a:t>Ha! whare ye gaun</a:t>
            </a:r>
            <a:r>
              <a:rPr lang="en-GB" sz="1700">
                <a:solidFill>
                  <a:srgbClr val="383838"/>
                </a:solidFill>
                <a:latin typeface="Roboto"/>
                <a:ea typeface="Roboto"/>
                <a:cs typeface="Roboto"/>
                <a:sym typeface="Roboto"/>
              </a:rPr>
              <a:t> (going),</a:t>
            </a:r>
            <a:r>
              <a:rPr i="1" lang="en-GB" sz="1700">
                <a:solidFill>
                  <a:srgbClr val="383838"/>
                </a:solidFill>
                <a:latin typeface="Roboto"/>
                <a:ea typeface="Roboto"/>
                <a:cs typeface="Roboto"/>
                <a:sym typeface="Roboto"/>
              </a:rPr>
              <a:t> ye crowlan ferlie!</a:t>
            </a:r>
            <a:endParaRPr i="1" sz="1700">
              <a:solidFill>
                <a:srgbClr val="383838"/>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i="1" lang="en-GB" sz="1700">
                <a:solidFill>
                  <a:srgbClr val="383838"/>
                </a:solidFill>
                <a:latin typeface="Roboto"/>
                <a:ea typeface="Roboto"/>
                <a:cs typeface="Roboto"/>
                <a:sym typeface="Roboto"/>
              </a:rPr>
              <a:t>Your impudence protects you sairly</a:t>
            </a:r>
            <a:r>
              <a:rPr lang="en-GB" sz="1700">
                <a:solidFill>
                  <a:srgbClr val="383838"/>
                </a:solidFill>
                <a:latin typeface="Roboto"/>
                <a:ea typeface="Roboto"/>
                <a:cs typeface="Roboto"/>
                <a:sym typeface="Roboto"/>
              </a:rPr>
              <a:t> (barely)</a:t>
            </a:r>
            <a:r>
              <a:rPr i="1" lang="en-GB" sz="1700">
                <a:solidFill>
                  <a:srgbClr val="383838"/>
                </a:solidFill>
                <a:latin typeface="Roboto"/>
                <a:ea typeface="Roboto"/>
                <a:cs typeface="Roboto"/>
                <a:sym typeface="Roboto"/>
              </a:rPr>
              <a:t>:</a:t>
            </a:r>
            <a:endParaRPr i="1" sz="1700">
              <a:solidFill>
                <a:srgbClr val="383838"/>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i="1" lang="en-GB" sz="1700">
                <a:solidFill>
                  <a:srgbClr val="383838"/>
                </a:solidFill>
                <a:latin typeface="Roboto"/>
                <a:ea typeface="Roboto"/>
                <a:cs typeface="Roboto"/>
                <a:sym typeface="Roboto"/>
              </a:rPr>
              <a:t>I canna say but ye strunt rarely,</a:t>
            </a:r>
            <a:endParaRPr i="1" sz="1700">
              <a:solidFill>
                <a:srgbClr val="383838"/>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i="1" lang="en-GB" sz="1700">
                <a:solidFill>
                  <a:srgbClr val="383838"/>
                </a:solidFill>
                <a:latin typeface="Roboto"/>
                <a:ea typeface="Roboto"/>
                <a:cs typeface="Roboto"/>
                <a:sym typeface="Roboto"/>
              </a:rPr>
              <a:t>Owre</a:t>
            </a:r>
            <a:r>
              <a:rPr lang="en-GB" sz="1700">
                <a:solidFill>
                  <a:srgbClr val="383838"/>
                </a:solidFill>
                <a:latin typeface="Roboto"/>
                <a:ea typeface="Roboto"/>
                <a:cs typeface="Roboto"/>
                <a:sym typeface="Roboto"/>
              </a:rPr>
              <a:t> (over) </a:t>
            </a:r>
            <a:r>
              <a:rPr i="1" lang="en-GB" sz="1700">
                <a:solidFill>
                  <a:srgbClr val="383838"/>
                </a:solidFill>
                <a:latin typeface="Roboto"/>
                <a:ea typeface="Roboto"/>
                <a:cs typeface="Roboto"/>
                <a:sym typeface="Roboto"/>
              </a:rPr>
              <a:t>gawze and lace;</a:t>
            </a:r>
            <a:endParaRPr i="1" sz="1700">
              <a:solidFill>
                <a:srgbClr val="383838"/>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i="1" lang="en-GB" sz="1700">
                <a:solidFill>
                  <a:srgbClr val="383838"/>
                </a:solidFill>
                <a:latin typeface="Roboto"/>
                <a:ea typeface="Roboto"/>
                <a:cs typeface="Roboto"/>
                <a:sym typeface="Roboto"/>
              </a:rPr>
              <a:t>Tho’ faith, I fear ye dine but sparely,</a:t>
            </a:r>
            <a:endParaRPr i="1" sz="1700">
              <a:solidFill>
                <a:srgbClr val="383838"/>
              </a:solidFill>
              <a:latin typeface="Roboto"/>
              <a:ea typeface="Roboto"/>
              <a:cs typeface="Roboto"/>
              <a:sym typeface="Roboto"/>
            </a:endParaRPr>
          </a:p>
          <a:p>
            <a:pPr indent="0" lvl="0" marL="0" rtl="0" algn="l">
              <a:spcBef>
                <a:spcPts val="1200"/>
              </a:spcBef>
              <a:spcAft>
                <a:spcPts val="1200"/>
              </a:spcAft>
              <a:buNone/>
            </a:pPr>
            <a:r>
              <a:rPr i="1" lang="en-GB" sz="1700">
                <a:solidFill>
                  <a:srgbClr val="383838"/>
                </a:solidFill>
                <a:latin typeface="Roboto"/>
                <a:ea typeface="Roboto"/>
                <a:cs typeface="Roboto"/>
                <a:sym typeface="Roboto"/>
              </a:rPr>
              <a:t>On sic</a:t>
            </a:r>
            <a:r>
              <a:rPr lang="en-GB" sz="1700">
                <a:solidFill>
                  <a:srgbClr val="383838"/>
                </a:solidFill>
                <a:latin typeface="Roboto"/>
                <a:ea typeface="Roboto"/>
                <a:cs typeface="Roboto"/>
                <a:sym typeface="Roboto"/>
              </a:rPr>
              <a:t> (such) </a:t>
            </a:r>
            <a:r>
              <a:rPr i="1" lang="en-GB" sz="1700">
                <a:solidFill>
                  <a:srgbClr val="383838"/>
                </a:solidFill>
                <a:latin typeface="Roboto"/>
                <a:ea typeface="Roboto"/>
                <a:cs typeface="Roboto"/>
                <a:sym typeface="Roboto"/>
              </a:rPr>
              <a:t>a place.</a:t>
            </a:r>
            <a:endParaRPr sz="2300"/>
          </a:p>
        </p:txBody>
      </p:sp>
      <p:sp>
        <p:nvSpPr>
          <p:cNvPr id="131" name="Google Shape;131;p24"/>
          <p:cNvSpPr txBox="1"/>
          <p:nvPr>
            <p:ph idx="1" type="body"/>
          </p:nvPr>
        </p:nvSpPr>
        <p:spPr>
          <a:xfrm>
            <a:off x="4818825" y="1076275"/>
            <a:ext cx="3621300" cy="38706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i="1" lang="en-GB" sz="1700">
                <a:solidFill>
                  <a:srgbClr val="383838"/>
                </a:solidFill>
                <a:latin typeface="Roboto"/>
                <a:ea typeface="Roboto"/>
                <a:cs typeface="Roboto"/>
                <a:sym typeface="Roboto"/>
              </a:rPr>
              <a:t>Ye ugly, creepan, blastet wonner</a:t>
            </a:r>
            <a:r>
              <a:rPr lang="en-GB" sz="1700">
                <a:solidFill>
                  <a:srgbClr val="383838"/>
                </a:solidFill>
                <a:latin typeface="Roboto"/>
                <a:ea typeface="Roboto"/>
                <a:cs typeface="Roboto"/>
                <a:sym typeface="Roboto"/>
              </a:rPr>
              <a:t> (wonder)</a:t>
            </a:r>
            <a:r>
              <a:rPr i="1" lang="en-GB" sz="1700">
                <a:solidFill>
                  <a:srgbClr val="383838"/>
                </a:solidFill>
                <a:latin typeface="Roboto"/>
                <a:ea typeface="Roboto"/>
                <a:cs typeface="Roboto"/>
                <a:sym typeface="Roboto"/>
              </a:rPr>
              <a:t>,</a:t>
            </a:r>
            <a:endParaRPr i="1" sz="1700">
              <a:solidFill>
                <a:srgbClr val="383838"/>
              </a:solidFill>
              <a:latin typeface="Roboto"/>
              <a:ea typeface="Roboto"/>
              <a:cs typeface="Roboto"/>
              <a:sym typeface="Roboto"/>
            </a:endParaRPr>
          </a:p>
          <a:p>
            <a:pPr indent="0" lvl="0" marL="0" rtl="0" algn="l">
              <a:spcBef>
                <a:spcPts val="1200"/>
              </a:spcBef>
              <a:spcAft>
                <a:spcPts val="0"/>
              </a:spcAft>
              <a:buNone/>
            </a:pPr>
            <a:r>
              <a:rPr i="1" lang="en-GB" sz="1700">
                <a:solidFill>
                  <a:srgbClr val="383838"/>
                </a:solidFill>
                <a:latin typeface="Roboto"/>
                <a:ea typeface="Roboto"/>
                <a:cs typeface="Roboto"/>
                <a:sym typeface="Roboto"/>
              </a:rPr>
              <a:t>Detested, shunn’d, by saunt</a:t>
            </a:r>
            <a:r>
              <a:rPr lang="en-GB" sz="1700">
                <a:solidFill>
                  <a:srgbClr val="383838"/>
                </a:solidFill>
                <a:latin typeface="Roboto"/>
                <a:ea typeface="Roboto"/>
                <a:cs typeface="Roboto"/>
                <a:sym typeface="Roboto"/>
              </a:rPr>
              <a:t> (saint)</a:t>
            </a:r>
            <a:r>
              <a:rPr i="1" lang="en-GB" sz="1700">
                <a:solidFill>
                  <a:srgbClr val="383838"/>
                </a:solidFill>
                <a:latin typeface="Roboto"/>
                <a:ea typeface="Roboto"/>
                <a:cs typeface="Roboto"/>
                <a:sym typeface="Roboto"/>
              </a:rPr>
              <a:t> an’ sinner,</a:t>
            </a:r>
            <a:endParaRPr i="1" sz="1700">
              <a:solidFill>
                <a:srgbClr val="383838"/>
              </a:solidFill>
              <a:latin typeface="Roboto"/>
              <a:ea typeface="Roboto"/>
              <a:cs typeface="Roboto"/>
              <a:sym typeface="Roboto"/>
            </a:endParaRPr>
          </a:p>
          <a:p>
            <a:pPr indent="0" lvl="0" marL="0" rtl="0" algn="l">
              <a:spcBef>
                <a:spcPts val="1200"/>
              </a:spcBef>
              <a:spcAft>
                <a:spcPts val="0"/>
              </a:spcAft>
              <a:buNone/>
            </a:pPr>
            <a:r>
              <a:rPr i="1" lang="en-GB" sz="1700">
                <a:solidFill>
                  <a:srgbClr val="383838"/>
                </a:solidFill>
                <a:latin typeface="Roboto"/>
                <a:ea typeface="Roboto"/>
                <a:cs typeface="Roboto"/>
                <a:sym typeface="Roboto"/>
              </a:rPr>
              <a:t>How daur</a:t>
            </a:r>
            <a:r>
              <a:rPr lang="en-GB" sz="1700">
                <a:solidFill>
                  <a:srgbClr val="383838"/>
                </a:solidFill>
                <a:latin typeface="Roboto"/>
                <a:ea typeface="Roboto"/>
                <a:cs typeface="Roboto"/>
                <a:sym typeface="Roboto"/>
              </a:rPr>
              <a:t> (dare)</a:t>
            </a:r>
            <a:r>
              <a:rPr i="1" lang="en-GB" sz="1700">
                <a:solidFill>
                  <a:srgbClr val="383838"/>
                </a:solidFill>
                <a:latin typeface="Roboto"/>
                <a:ea typeface="Roboto"/>
                <a:cs typeface="Roboto"/>
                <a:sym typeface="Roboto"/>
              </a:rPr>
              <a:t> ye set your fit upon her,</a:t>
            </a:r>
            <a:endParaRPr i="1" sz="1700">
              <a:solidFill>
                <a:srgbClr val="383838"/>
              </a:solidFill>
              <a:latin typeface="Roboto"/>
              <a:ea typeface="Roboto"/>
              <a:cs typeface="Roboto"/>
              <a:sym typeface="Roboto"/>
            </a:endParaRPr>
          </a:p>
          <a:p>
            <a:pPr indent="0" lvl="0" marL="0" rtl="0" algn="l">
              <a:spcBef>
                <a:spcPts val="1200"/>
              </a:spcBef>
              <a:spcAft>
                <a:spcPts val="0"/>
              </a:spcAft>
              <a:buNone/>
            </a:pPr>
            <a:r>
              <a:rPr i="1" lang="en-GB" sz="1700">
                <a:solidFill>
                  <a:srgbClr val="383838"/>
                </a:solidFill>
                <a:latin typeface="Roboto"/>
                <a:ea typeface="Roboto"/>
                <a:cs typeface="Roboto"/>
                <a:sym typeface="Roboto"/>
              </a:rPr>
              <a:t>Sae fine a Lady!</a:t>
            </a:r>
            <a:endParaRPr i="1" sz="1700">
              <a:solidFill>
                <a:srgbClr val="383838"/>
              </a:solidFill>
              <a:latin typeface="Roboto"/>
              <a:ea typeface="Roboto"/>
              <a:cs typeface="Roboto"/>
              <a:sym typeface="Roboto"/>
            </a:endParaRPr>
          </a:p>
          <a:p>
            <a:pPr indent="0" lvl="0" marL="0" rtl="0" algn="l">
              <a:spcBef>
                <a:spcPts val="1200"/>
              </a:spcBef>
              <a:spcAft>
                <a:spcPts val="0"/>
              </a:spcAft>
              <a:buNone/>
            </a:pPr>
            <a:r>
              <a:rPr i="1" lang="en-GB" sz="1700">
                <a:solidFill>
                  <a:srgbClr val="383838"/>
                </a:solidFill>
                <a:latin typeface="Roboto"/>
                <a:ea typeface="Roboto"/>
                <a:cs typeface="Roboto"/>
                <a:sym typeface="Roboto"/>
              </a:rPr>
              <a:t>Gae somewhere else and seek your dinner,</a:t>
            </a:r>
            <a:endParaRPr i="1" sz="1700">
              <a:solidFill>
                <a:srgbClr val="383838"/>
              </a:solidFill>
              <a:latin typeface="Roboto"/>
              <a:ea typeface="Roboto"/>
              <a:cs typeface="Roboto"/>
              <a:sym typeface="Roboto"/>
            </a:endParaRPr>
          </a:p>
          <a:p>
            <a:pPr indent="0" lvl="0" marL="0" rtl="0" algn="l">
              <a:spcBef>
                <a:spcPts val="1200"/>
              </a:spcBef>
              <a:spcAft>
                <a:spcPts val="1200"/>
              </a:spcAft>
              <a:buNone/>
            </a:pPr>
            <a:r>
              <a:rPr i="1" lang="en-GB" sz="1700">
                <a:solidFill>
                  <a:srgbClr val="383838"/>
                </a:solidFill>
                <a:latin typeface="Roboto"/>
                <a:ea typeface="Roboto"/>
                <a:cs typeface="Roboto"/>
                <a:sym typeface="Roboto"/>
              </a:rPr>
              <a:t>On some poor body.</a:t>
            </a:r>
            <a:endParaRPr sz="2300"/>
          </a:p>
        </p:txBody>
      </p:sp>
      <p:pic>
        <p:nvPicPr>
          <p:cNvPr id="132" name="Google Shape;132;p24" title="To_a_louse_-_Jasmine_Tucker.mp3">
            <a:hlinkClick r:id="rId3"/>
          </p:cNvPr>
          <p:cNvPicPr preferRelativeResize="0"/>
          <p:nvPr/>
        </p:nvPicPr>
        <p:blipFill>
          <a:blip r:embed="rId4">
            <a:alphaModFix/>
          </a:blip>
          <a:stretch>
            <a:fillRect/>
          </a:stretch>
        </p:blipFill>
        <p:spPr>
          <a:xfrm>
            <a:off x="6332150" y="173725"/>
            <a:ext cx="844000" cy="8440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32"/>
          <p:cNvSpPr txBox="1"/>
          <p:nvPr/>
        </p:nvSpPr>
        <p:spPr>
          <a:xfrm>
            <a:off x="258425" y="263375"/>
            <a:ext cx="8691900" cy="8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chemeClr val="dk2"/>
                </a:solidFill>
              </a:rPr>
              <a:t>Final thoughts, who is the real hero of the story?</a:t>
            </a:r>
            <a:endParaRPr sz="2000">
              <a:solidFill>
                <a:schemeClr val="dk2"/>
              </a:solidFill>
            </a:endParaRPr>
          </a:p>
        </p:txBody>
      </p:sp>
      <p:pic>
        <p:nvPicPr>
          <p:cNvPr id="1097" name="Google Shape;1097;p132"/>
          <p:cNvPicPr preferRelativeResize="0"/>
          <p:nvPr/>
        </p:nvPicPr>
        <p:blipFill>
          <a:blip r:embed="rId3">
            <a:alphaModFix/>
          </a:blip>
          <a:stretch>
            <a:fillRect/>
          </a:stretch>
        </p:blipFill>
        <p:spPr>
          <a:xfrm>
            <a:off x="540025" y="1757650"/>
            <a:ext cx="7439025" cy="26098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11: Create a storyboard depicting the events of the poem.</a:t>
            </a:r>
            <a:endParaRPr/>
          </a:p>
        </p:txBody>
      </p:sp>
      <p:sp>
        <p:nvSpPr>
          <p:cNvPr id="1103" name="Google Shape;1103;p1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marR="241300" rtl="0" algn="l">
              <a:lnSpc>
                <a:spcPct val="140000"/>
              </a:lnSpc>
              <a:spcBef>
                <a:spcPts val="500"/>
              </a:spcBef>
              <a:spcAft>
                <a:spcPts val="0"/>
              </a:spcAft>
              <a:buClr>
                <a:schemeClr val="dk1"/>
              </a:buClr>
              <a:buSzPts val="1100"/>
              <a:buFont typeface="Arial"/>
              <a:buNone/>
            </a:pPr>
            <a:r>
              <a:t/>
            </a:r>
            <a:endParaRPr sz="1300">
              <a:solidFill>
                <a:schemeClr val="dk1"/>
              </a:solidFill>
              <a:highlight>
                <a:srgbClr val="FFFFFF"/>
              </a:highlight>
            </a:endParaRPr>
          </a:p>
          <a:p>
            <a:pPr indent="0" lvl="0" marL="0" marR="241300" rtl="0" algn="l">
              <a:lnSpc>
                <a:spcPct val="140000"/>
              </a:lnSpc>
              <a:spcBef>
                <a:spcPts val="1100"/>
              </a:spcBef>
              <a:spcAft>
                <a:spcPts val="0"/>
              </a:spcAft>
              <a:buClr>
                <a:schemeClr val="dk1"/>
              </a:buClr>
              <a:buSzPts val="1100"/>
              <a:buFont typeface="Arial"/>
              <a:buNone/>
            </a:pPr>
            <a:r>
              <a:t/>
            </a:r>
            <a:endParaRPr sz="2000">
              <a:solidFill>
                <a:schemeClr val="dk1"/>
              </a:solidFill>
              <a:highlight>
                <a:srgbClr val="FFFFFF"/>
              </a:highlight>
            </a:endParaRPr>
          </a:p>
          <a:p>
            <a:pPr indent="0" lvl="0" marL="0" marR="241300" rtl="0" algn="l">
              <a:lnSpc>
                <a:spcPct val="140000"/>
              </a:lnSpc>
              <a:spcBef>
                <a:spcPts val="1100"/>
              </a:spcBef>
              <a:spcAft>
                <a:spcPts val="0"/>
              </a:spcAft>
              <a:buClr>
                <a:schemeClr val="dk1"/>
              </a:buClr>
              <a:buSzPts val="1100"/>
              <a:buFont typeface="Arial"/>
              <a:buNone/>
            </a:pPr>
            <a:r>
              <a:rPr lang="en-GB" sz="2000">
                <a:solidFill>
                  <a:schemeClr val="dk1"/>
                </a:solidFill>
                <a:highlight>
                  <a:srgbClr val="FFFFFF"/>
                </a:highlight>
              </a:rPr>
              <a:t>Template </a:t>
            </a:r>
            <a:r>
              <a:rPr lang="en-GB" sz="2000" u="sng">
                <a:solidFill>
                  <a:schemeClr val="hlink"/>
                </a:solidFill>
                <a:highlight>
                  <a:srgbClr val="FFFFFF"/>
                </a:highlight>
                <a:hlinkClick r:id="rId3"/>
              </a:rPr>
              <a:t>here</a:t>
            </a:r>
            <a:r>
              <a:rPr lang="en-GB" sz="2000">
                <a:solidFill>
                  <a:schemeClr val="dk1"/>
                </a:solidFill>
                <a:highlight>
                  <a:srgbClr val="FFFFFF"/>
                </a:highlight>
              </a:rPr>
              <a:t>.</a:t>
            </a:r>
            <a:endParaRPr sz="2000">
              <a:solidFill>
                <a:schemeClr val="dk1"/>
              </a:solidFill>
              <a:highlight>
                <a:srgbClr val="FFFFFF"/>
              </a:highlight>
            </a:endParaRPr>
          </a:p>
          <a:p>
            <a:pPr indent="0" lvl="0" marL="241300" marR="241300" rtl="0" algn="l">
              <a:lnSpc>
                <a:spcPct val="140000"/>
              </a:lnSpc>
              <a:spcBef>
                <a:spcPts val="1100"/>
              </a:spcBef>
              <a:spcAft>
                <a:spcPts val="0"/>
              </a:spcAft>
              <a:buClr>
                <a:schemeClr val="dk1"/>
              </a:buClr>
              <a:buSzPts val="1100"/>
              <a:buFont typeface="Arial"/>
              <a:buNone/>
            </a:pPr>
            <a:r>
              <a:rPr lang="en-GB" sz="1300">
                <a:solidFill>
                  <a:schemeClr val="dk1"/>
                </a:solidFill>
                <a:highlight>
                  <a:srgbClr val="FFFFFF"/>
                </a:highlight>
              </a:rPr>
              <a:t>.</a:t>
            </a:r>
            <a:endParaRPr sz="1300">
              <a:solidFill>
                <a:schemeClr val="dk1"/>
              </a:solidFill>
              <a:highlight>
                <a:srgbClr val="FFFFFF"/>
              </a:highlight>
            </a:endParaRPr>
          </a:p>
          <a:p>
            <a:pPr indent="0" lvl="0" marL="241300" marR="241300" rtl="0" algn="l">
              <a:lnSpc>
                <a:spcPct val="140000"/>
              </a:lnSpc>
              <a:spcBef>
                <a:spcPts val="1100"/>
              </a:spcBef>
              <a:spcAft>
                <a:spcPts val="0"/>
              </a:spcAft>
              <a:buClr>
                <a:schemeClr val="dk1"/>
              </a:buClr>
              <a:buSzPts val="1100"/>
              <a:buFont typeface="Arial"/>
              <a:buNone/>
            </a:pPr>
            <a:r>
              <a:t/>
            </a:r>
            <a:endParaRPr sz="1300">
              <a:solidFill>
                <a:schemeClr val="dk1"/>
              </a:solidFill>
              <a:highlight>
                <a:srgbClr val="FFFFFF"/>
              </a:highlight>
            </a:endParaRPr>
          </a:p>
          <a:p>
            <a:pPr indent="0" lvl="0" marL="0" rtl="0" algn="l">
              <a:spcBef>
                <a:spcPts val="1100"/>
              </a:spcBef>
              <a:spcAft>
                <a:spcPts val="1200"/>
              </a:spcAft>
              <a:buNone/>
            </a:pPr>
            <a:r>
              <a:t/>
            </a:r>
            <a:endParaRPr/>
          </a:p>
        </p:txBody>
      </p:sp>
      <p:sp>
        <p:nvSpPr>
          <p:cNvPr id="1104" name="Google Shape;1104;p133"/>
          <p:cNvSpPr txBox="1"/>
          <p:nvPr/>
        </p:nvSpPr>
        <p:spPr>
          <a:xfrm>
            <a:off x="6132450" y="4058700"/>
            <a:ext cx="2445300" cy="8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Scots words for creative writing.</a:t>
            </a:r>
            <a:r>
              <a:rPr lang="en-GB"/>
              <a:t>worksheet.</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pic>
        <p:nvPicPr>
          <p:cNvPr descr="A short animated adaptation of the Robert Burns Poem Tam o’ Shanter. The intention is to incite and inspire the public of Robert Burns poetry.&#10;&#10;The visual design is based on Shadow play or silhouette animation taking inspiration from Lottie Reiniger, a pioneer of Shadow animation, German Expressionism like Cabinet of Dr Caligari and the game limbo, which takes inspiration from Lottie's work.&#10;&#10;rjrigby.com" id="1109" name="Google Shape;1109;p134" title="The Story of Tam O' Shanter">
            <a:hlinkClick r:id="rId3"/>
          </p:cNvPr>
          <p:cNvPicPr preferRelativeResize="0"/>
          <p:nvPr/>
        </p:nvPicPr>
        <p:blipFill>
          <a:blip r:embed="rId4">
            <a:alphaModFix/>
          </a:blip>
          <a:stretch>
            <a:fillRect/>
          </a:stretch>
        </p:blipFill>
        <p:spPr>
          <a:xfrm>
            <a:off x="152400" y="244338"/>
            <a:ext cx="8275250" cy="4654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1000"/>
                                        <p:tgtEl>
                                          <p:spTgt spid="1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pic>
        <p:nvPicPr>
          <p:cNvPr descr="The classic tale-poem by Robert Burns, here recited by storyteller Ian Boyd. &#10;&#10;Ian is a Scottish Storyteller and available for all functions. For enquiries please email contact@rgmusicom.co.uk&#10;&#10;Filmed on location at (and with kind permission from) The Hillend Tavern in Dalgety Bay and in Alloway, Ayrshire.&#10;&#10;Image of Tam O’Shanter sourced at https://commons.m.wikimedia.org/wiki/File:Tam_O%27Shanter.JPG" id="1114" name="Google Shape;1114;p135" title="Tam O’Shanter">
            <a:hlinkClick r:id="rId3"/>
          </p:cNvPr>
          <p:cNvPicPr preferRelativeResize="0"/>
          <p:nvPr/>
        </p:nvPicPr>
        <p:blipFill>
          <a:blip r:embed="rId4">
            <a:alphaModFix/>
          </a:blip>
          <a:stretch>
            <a:fillRect/>
          </a:stretch>
        </p:blipFill>
        <p:spPr>
          <a:xfrm>
            <a:off x="152400" y="152400"/>
            <a:ext cx="8598675" cy="4836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4"/>
                                        </p:tgtEl>
                                        <p:attrNameLst>
                                          <p:attrName>style.visibility</p:attrName>
                                        </p:attrNameLst>
                                      </p:cBhvr>
                                      <p:to>
                                        <p:strVal val="visible"/>
                                      </p:to>
                                    </p:set>
                                    <p:animEffect filter="fade" transition="in">
                                      <p:cBhvr>
                                        <p:cTn dur="1000"/>
                                        <p:tgtEl>
                                          <p:spTgt spid="1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8: Burn’s Poems</a:t>
            </a:r>
            <a:endParaRPr/>
          </a:p>
        </p:txBody>
      </p:sp>
      <p:sp>
        <p:nvSpPr>
          <p:cNvPr id="1120" name="Google Shape;1120;p1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Choose one of Robert Burns’ poem to recite (list </a:t>
            </a:r>
            <a:r>
              <a:rPr lang="en-GB" u="sng">
                <a:solidFill>
                  <a:schemeClr val="hlink"/>
                </a:solidFill>
                <a:hlinkClick r:id="rId3"/>
              </a:rPr>
              <a:t>here</a:t>
            </a:r>
            <a:r>
              <a:rPr lang="en-GB"/>
              <a:t>).</a:t>
            </a:r>
            <a:endParaRPr/>
          </a:p>
          <a:p>
            <a:pPr indent="0" lvl="0" marL="0" rtl="0" algn="l">
              <a:spcBef>
                <a:spcPts val="1200"/>
              </a:spcBef>
              <a:spcAft>
                <a:spcPts val="0"/>
              </a:spcAft>
              <a:buNone/>
            </a:pPr>
            <a:r>
              <a:rPr lang="en-GB"/>
              <a:t>Use this </a:t>
            </a:r>
            <a:r>
              <a:rPr lang="en-GB" u="sng">
                <a:solidFill>
                  <a:schemeClr val="hlink"/>
                </a:solidFill>
                <a:hlinkClick r:id="rId4"/>
              </a:rPr>
              <a:t>resource </a:t>
            </a:r>
            <a:r>
              <a:rPr lang="en-GB"/>
              <a:t>to look at Burns’ stanza (activity 4).</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GB"/>
              <a:t>You could read a verse each for longer poems.</a:t>
            </a:r>
            <a:endParaRPr/>
          </a:p>
          <a:p>
            <a:pPr indent="0" lvl="0" marL="0" rtl="0" algn="l">
              <a:spcBef>
                <a:spcPts val="1200"/>
              </a:spcBef>
              <a:spcAft>
                <a:spcPts val="1200"/>
              </a:spcAft>
              <a:buNone/>
            </a:pPr>
            <a:r>
              <a:t/>
            </a:r>
            <a:endParaRPr/>
          </a:p>
        </p:txBody>
      </p:sp>
      <p:pic>
        <p:nvPicPr>
          <p:cNvPr id="1121" name="Google Shape;1121;p136"/>
          <p:cNvPicPr preferRelativeResize="0"/>
          <p:nvPr/>
        </p:nvPicPr>
        <p:blipFill>
          <a:blip r:embed="rId5">
            <a:alphaModFix/>
          </a:blip>
          <a:stretch>
            <a:fillRect/>
          </a:stretch>
        </p:blipFill>
        <p:spPr>
          <a:xfrm>
            <a:off x="5948502" y="2571752"/>
            <a:ext cx="2437625" cy="24376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37"/>
          <p:cNvSpPr txBox="1"/>
          <p:nvPr>
            <p:ph type="ctrTitle"/>
          </p:nvPr>
        </p:nvSpPr>
        <p:spPr>
          <a:xfrm>
            <a:off x="311700" y="744575"/>
            <a:ext cx="8520600" cy="3621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GB"/>
              <a:t>’ songs</a:t>
            </a:r>
            <a:endParaRPr/>
          </a:p>
        </p:txBody>
      </p:sp>
      <p:pic>
        <p:nvPicPr>
          <p:cNvPr id="1127" name="Google Shape;1127;p137"/>
          <p:cNvPicPr preferRelativeResize="0"/>
          <p:nvPr/>
        </p:nvPicPr>
        <p:blipFill rotWithShape="1">
          <a:blip r:embed="rId3">
            <a:alphaModFix/>
          </a:blip>
          <a:srcRect b="2922" l="2122" r="1853" t="0"/>
          <a:stretch/>
        </p:blipFill>
        <p:spPr>
          <a:xfrm>
            <a:off x="1531350" y="830725"/>
            <a:ext cx="5538700" cy="25067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38"/>
          <p:cNvSpPr txBox="1"/>
          <p:nvPr>
            <p:ph idx="1" type="body"/>
          </p:nvPr>
        </p:nvSpPr>
        <p:spPr>
          <a:xfrm>
            <a:off x="311700" y="4666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00">
                <a:solidFill>
                  <a:schemeClr val="dk1"/>
                </a:solidFill>
                <a:highlight>
                  <a:srgbClr val="FFFFFF"/>
                </a:highlight>
              </a:rPr>
              <a:t>Burns is primarily regarded as Scotland's national poet, but there is strong evidence that he considered himself as much a songwriter as anything else.</a:t>
            </a:r>
            <a:endParaRPr sz="2400">
              <a:solidFill>
                <a:schemeClr val="dk1"/>
              </a:solidFill>
              <a:highlight>
                <a:srgbClr val="FFFFFF"/>
              </a:highlight>
            </a:endParaRPr>
          </a:p>
          <a:p>
            <a:pPr indent="0" lvl="0" marL="0" rtl="0" algn="l">
              <a:spcBef>
                <a:spcPts val="1200"/>
              </a:spcBef>
              <a:spcAft>
                <a:spcPts val="1200"/>
              </a:spcAft>
              <a:buNone/>
            </a:pPr>
            <a:r>
              <a:t/>
            </a:r>
            <a:endParaRPr sz="2400"/>
          </a:p>
        </p:txBody>
      </p:sp>
      <p:pic>
        <p:nvPicPr>
          <p:cNvPr id="1133" name="Google Shape;1133;p138"/>
          <p:cNvPicPr preferRelativeResize="0"/>
          <p:nvPr/>
        </p:nvPicPr>
        <p:blipFill>
          <a:blip r:embed="rId3">
            <a:alphaModFix/>
          </a:blip>
          <a:stretch>
            <a:fillRect/>
          </a:stretch>
        </p:blipFill>
        <p:spPr>
          <a:xfrm>
            <a:off x="2872075" y="2571750"/>
            <a:ext cx="2914650" cy="26670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pic>
        <p:nvPicPr>
          <p:cNvPr descr="The Fire performs &quot;The Robert Burns Medley&quot; from their 2021 album Marigold. This virtual performance was commissioned by The Alaskan Scottish Club in celebration of their 2022 Robert Burns Dinner.&#10;&#10;&quot;The Robert Burns Medley&quot; comprises four traditional tunes that were used by Robert Burns as melodies for his songs: There Was a Lad / The Bairns Gat Out / Wee Willie Grey / Stumpie&#10;&#10;THE FIRE:&#10;Rebecca Lomnicky - Scottish fiddle&#10;David Brewer - bagpipes, whistle, bodhran&#10;Adam Hendey - guitar, vocals&#10;&#10;Booking inquiries: thefirescottishband@gmail.com&#10;&#10;For more information about The Fire:&#10;Web - https://www.thefirescottishband.com &#10;Bandcamp - https://thefirescottishband.bandcamp.com&#10;Patreon - https://www.patreon.com/thefirescottishband&#10;Facebook - https://www.facebook.com/thefirescottishband&#10;Instagram - @thefirescottishband &#10;&#10;© ℗ 2022 The Fire &#10;All rights reserved. &#10;All arrangements ASCAP. &#10;Unauthorized duplication is a violation of applicable laws." id="1138" name="Google Shape;1138;p139" title="&quot;The Robert Burns Medley&quot; performed by The Fire Scottish Band">
            <a:hlinkClick r:id="rId3"/>
          </p:cNvPr>
          <p:cNvPicPr preferRelativeResize="0"/>
          <p:nvPr/>
        </p:nvPicPr>
        <p:blipFill>
          <a:blip r:embed="rId4">
            <a:alphaModFix/>
          </a:blip>
          <a:stretch>
            <a:fillRect/>
          </a:stretch>
        </p:blipFill>
        <p:spPr>
          <a:xfrm>
            <a:off x="1020900" y="857250"/>
            <a:ext cx="6973575" cy="392262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1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Three of Robert Burns’ songs</a:t>
            </a:r>
            <a:endParaRPr/>
          </a:p>
        </p:txBody>
      </p:sp>
      <p:sp>
        <p:nvSpPr>
          <p:cNvPr id="1144" name="Google Shape;1144;p140"/>
          <p:cNvSpPr txBox="1"/>
          <p:nvPr/>
        </p:nvSpPr>
        <p:spPr>
          <a:xfrm>
            <a:off x="368625" y="1603775"/>
            <a:ext cx="2491200" cy="25890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2500" u="sng">
                <a:solidFill>
                  <a:srgbClr val="FF0000"/>
                </a:solidFill>
                <a:hlinkClick action="ppaction://hlinkshowjump?jump=nextslide">
                  <a:extLst>
                    <a:ext uri="{A12FA001-AC4F-418D-AE19-62706E023703}">
                      <ahyp:hlinkClr val="tx"/>
                    </a:ext>
                  </a:extLst>
                </a:hlinkClick>
              </a:rPr>
              <a:t>A</a:t>
            </a:r>
            <a:r>
              <a:rPr b="1" lang="en-GB" sz="2500" u="sng">
                <a:solidFill>
                  <a:srgbClr val="FF0000"/>
                </a:solidFill>
                <a:hlinkClick action="ppaction://hlinkshowjump?jump=nextslide">
                  <a:extLst>
                    <a:ext uri="{A12FA001-AC4F-418D-AE19-62706E023703}">
                      <ahyp:hlinkClr val="tx"/>
                    </a:ext>
                  </a:extLst>
                </a:hlinkClick>
              </a:rPr>
              <a:t> red, red rose</a:t>
            </a:r>
            <a:endParaRPr b="1" sz="2500">
              <a:solidFill>
                <a:srgbClr val="FF0000"/>
              </a:solidFill>
            </a:endParaRPr>
          </a:p>
        </p:txBody>
      </p:sp>
      <p:pic>
        <p:nvPicPr>
          <p:cNvPr id="1145" name="Google Shape;1145;p140"/>
          <p:cNvPicPr preferRelativeResize="0"/>
          <p:nvPr/>
        </p:nvPicPr>
        <p:blipFill>
          <a:blip r:embed="rId3">
            <a:alphaModFix/>
          </a:blip>
          <a:stretch>
            <a:fillRect/>
          </a:stretch>
        </p:blipFill>
        <p:spPr>
          <a:xfrm>
            <a:off x="751813" y="2312075"/>
            <a:ext cx="1724825" cy="2367400"/>
          </a:xfrm>
          <a:prstGeom prst="rect">
            <a:avLst/>
          </a:prstGeom>
          <a:noFill/>
          <a:ln>
            <a:noFill/>
          </a:ln>
        </p:spPr>
      </p:pic>
      <p:sp>
        <p:nvSpPr>
          <p:cNvPr id="1146" name="Google Shape;1146;p140"/>
          <p:cNvSpPr txBox="1"/>
          <p:nvPr/>
        </p:nvSpPr>
        <p:spPr>
          <a:xfrm>
            <a:off x="3354100" y="1017725"/>
            <a:ext cx="2491200" cy="25890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2500" u="sng">
                <a:solidFill>
                  <a:schemeClr val="accent1"/>
                </a:solidFill>
                <a:hlinkClick action="ppaction://hlinksldjump" r:id="rId4">
                  <a:extLst>
                    <a:ext uri="{A12FA001-AC4F-418D-AE19-62706E023703}">
                      <ahyp:hlinkClr val="tx"/>
                    </a:ext>
                  </a:extLst>
                </a:hlinkClick>
              </a:rPr>
              <a:t>My hoggie</a:t>
            </a:r>
            <a:endParaRPr b="1" sz="2500">
              <a:solidFill>
                <a:schemeClr val="accent1"/>
              </a:solidFill>
            </a:endParaRPr>
          </a:p>
        </p:txBody>
      </p:sp>
      <p:pic>
        <p:nvPicPr>
          <p:cNvPr id="1147" name="Google Shape;1147;p140"/>
          <p:cNvPicPr preferRelativeResize="0"/>
          <p:nvPr/>
        </p:nvPicPr>
        <p:blipFill>
          <a:blip r:embed="rId5">
            <a:alphaModFix/>
          </a:blip>
          <a:stretch>
            <a:fillRect/>
          </a:stretch>
        </p:blipFill>
        <p:spPr>
          <a:xfrm>
            <a:off x="3737288" y="2312068"/>
            <a:ext cx="1724825" cy="1858532"/>
          </a:xfrm>
          <a:prstGeom prst="rect">
            <a:avLst/>
          </a:prstGeom>
          <a:noFill/>
          <a:ln>
            <a:noFill/>
          </a:ln>
        </p:spPr>
      </p:pic>
      <p:sp>
        <p:nvSpPr>
          <p:cNvPr id="1148" name="Google Shape;1148;p140"/>
          <p:cNvSpPr txBox="1"/>
          <p:nvPr/>
        </p:nvSpPr>
        <p:spPr>
          <a:xfrm>
            <a:off x="6218950" y="1603775"/>
            <a:ext cx="2491200" cy="2589000"/>
          </a:xfrm>
          <a:prstGeom prst="rect">
            <a:avLst/>
          </a:prstGeom>
          <a:noFill/>
          <a:ln cap="flat" cmpd="sng" w="9525">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2500" u="sng">
                <a:solidFill>
                  <a:srgbClr val="990000"/>
                </a:solidFill>
                <a:hlinkClick action="ppaction://hlinksldjump" r:id="rId6">
                  <a:extLst>
                    <a:ext uri="{A12FA001-AC4F-418D-AE19-62706E023703}">
                      <ahyp:hlinkClr val="tx"/>
                    </a:ext>
                  </a:extLst>
                </a:hlinkClick>
              </a:rPr>
              <a:t>Auld Lang Syne</a:t>
            </a:r>
            <a:endParaRPr b="1" sz="2500">
              <a:solidFill>
                <a:srgbClr val="990000"/>
              </a:solidFill>
            </a:endParaRPr>
          </a:p>
        </p:txBody>
      </p:sp>
      <p:pic>
        <p:nvPicPr>
          <p:cNvPr id="1149" name="Google Shape;1149;p140"/>
          <p:cNvPicPr preferRelativeResize="0"/>
          <p:nvPr/>
        </p:nvPicPr>
        <p:blipFill>
          <a:blip r:embed="rId7">
            <a:alphaModFix/>
          </a:blip>
          <a:stretch>
            <a:fillRect/>
          </a:stretch>
        </p:blipFill>
        <p:spPr>
          <a:xfrm flipH="1">
            <a:off x="6722738" y="2312063"/>
            <a:ext cx="1876425" cy="265747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1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a:t>
            </a:r>
            <a:r>
              <a:rPr lang="en-GB"/>
              <a:t> Red, Red rose</a:t>
            </a:r>
            <a:endParaRPr/>
          </a:p>
        </p:txBody>
      </p:sp>
      <p:sp>
        <p:nvSpPr>
          <p:cNvPr id="1155" name="Google Shape;1155;p1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777777"/>
                </a:solidFill>
                <a:highlight>
                  <a:schemeClr val="lt1"/>
                </a:highlight>
              </a:rPr>
              <a:t>“A Red, Red Rose” is a 1794 song. </a:t>
            </a:r>
            <a:r>
              <a:rPr lang="en-GB">
                <a:solidFill>
                  <a:schemeClr val="dk1"/>
                </a:solidFill>
              </a:rPr>
              <a:t>Lasting love requires unwavering commitment, transcending time and distance.</a:t>
            </a:r>
            <a:endParaRPr>
              <a:solidFill>
                <a:schemeClr val="dk1"/>
              </a:solidFill>
            </a:endParaRPr>
          </a:p>
          <a:p>
            <a:pPr indent="0" lvl="0" marL="0" rtl="0" algn="l">
              <a:lnSpc>
                <a:spcPct val="190909"/>
              </a:lnSpc>
              <a:spcBef>
                <a:spcPts val="1200"/>
              </a:spcBef>
              <a:spcAft>
                <a:spcPts val="0"/>
              </a:spcAft>
              <a:buNone/>
            </a:pPr>
            <a:r>
              <a:rPr i="1" lang="en-GB">
                <a:solidFill>
                  <a:schemeClr val="dk1"/>
                </a:solidFill>
              </a:rPr>
              <a:t>‘A Red, Red Rose’ </a:t>
            </a:r>
            <a:r>
              <a:rPr lang="en-GB">
                <a:solidFill>
                  <a:schemeClr val="dk1"/>
                </a:solidFill>
              </a:rPr>
              <a:t>by Robert Burns is a poem in the </a:t>
            </a:r>
            <a:r>
              <a:rPr lang="en-GB">
                <a:solidFill>
                  <a:schemeClr val="dk1"/>
                </a:solidFill>
                <a:uFill>
                  <a:noFill/>
                </a:uFill>
                <a:hlinkClick r:id="rId3">
                  <a:extLst>
                    <a:ext uri="{A12FA001-AC4F-418D-AE19-62706E023703}">
                      <ahyp:hlinkClr val="tx"/>
                    </a:ext>
                  </a:extLst>
                </a:hlinkClick>
              </a:rPr>
              <a:t>ballad</a:t>
            </a:r>
            <a:r>
              <a:rPr lang="en-GB">
                <a:solidFill>
                  <a:schemeClr val="dk1"/>
                </a:solidFill>
              </a:rPr>
              <a:t> formation of four-line </a:t>
            </a:r>
            <a:r>
              <a:rPr lang="en-GB">
                <a:solidFill>
                  <a:schemeClr val="dk1"/>
                </a:solidFill>
                <a:uFill>
                  <a:noFill/>
                </a:uFill>
                <a:hlinkClick r:id="rId4">
                  <a:extLst>
                    <a:ext uri="{A12FA001-AC4F-418D-AE19-62706E023703}">
                      <ahyp:hlinkClr val="tx"/>
                    </a:ext>
                  </a:extLst>
                </a:hlinkClick>
              </a:rPr>
              <a:t>stanzas</a:t>
            </a:r>
            <a:r>
              <a:rPr lang="en-GB">
                <a:solidFill>
                  <a:schemeClr val="dk1"/>
                </a:solidFill>
              </a:rPr>
              <a:t> containing a loose </a:t>
            </a:r>
            <a:r>
              <a:rPr lang="en-GB">
                <a:solidFill>
                  <a:schemeClr val="dk1"/>
                </a:solidFill>
                <a:uFill>
                  <a:noFill/>
                </a:uFill>
                <a:hlinkClick r:id="rId5">
                  <a:extLst>
                    <a:ext uri="{A12FA001-AC4F-418D-AE19-62706E023703}">
                      <ahyp:hlinkClr val="tx"/>
                    </a:ext>
                  </a:extLst>
                </a:hlinkClick>
              </a:rPr>
              <a:t>ABAB rhyme scheme</a:t>
            </a:r>
            <a:r>
              <a:rPr lang="en-GB">
                <a:solidFill>
                  <a:schemeClr val="dk1"/>
                </a:solidFill>
              </a:rPr>
              <a:t>, and that format automatically links the reader to concepts of love and emotion.</a:t>
            </a:r>
            <a:endParaRPr>
              <a:solidFill>
                <a:schemeClr val="dk1"/>
              </a:solidFill>
            </a:endParaRPr>
          </a:p>
          <a:p>
            <a:pPr indent="0" lvl="0" marL="0" rtl="0" algn="l">
              <a:lnSpc>
                <a:spcPct val="190909"/>
              </a:lnSpc>
              <a:spcBef>
                <a:spcPts val="1800"/>
              </a:spcBef>
              <a:spcAft>
                <a:spcPts val="0"/>
              </a:spcAft>
              <a:buNone/>
            </a:pPr>
            <a:r>
              <a:rPr lang="en-GB">
                <a:solidFill>
                  <a:schemeClr val="dk1"/>
                </a:solidFill>
              </a:rPr>
              <a:t>Lyrics </a:t>
            </a:r>
            <a:r>
              <a:rPr lang="en-GB" u="sng">
                <a:solidFill>
                  <a:schemeClr val="hlink"/>
                </a:solidFill>
                <a:hlinkClick r:id="rId6"/>
              </a:rPr>
              <a:t>here</a:t>
            </a:r>
            <a:r>
              <a:rPr lang="en-GB">
                <a:solidFill>
                  <a:schemeClr val="dk1"/>
                </a:solidFill>
              </a:rPr>
              <a:t>.</a:t>
            </a:r>
            <a:endParaRPr>
              <a:solidFill>
                <a:schemeClr val="dk1"/>
              </a:solidFill>
            </a:endParaRPr>
          </a:p>
          <a:p>
            <a:pPr indent="0" lvl="0" marL="0" rtl="0" algn="l">
              <a:spcBef>
                <a:spcPts val="18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1156" name="Google Shape;1156;p141"/>
          <p:cNvPicPr preferRelativeResize="0"/>
          <p:nvPr/>
        </p:nvPicPr>
        <p:blipFill>
          <a:blip r:embed="rId7">
            <a:alphaModFix/>
          </a:blip>
          <a:stretch>
            <a:fillRect/>
          </a:stretch>
        </p:blipFill>
        <p:spPr>
          <a:xfrm>
            <a:off x="6774200" y="2776100"/>
            <a:ext cx="1724825" cy="2367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Robert Burns’ poems</a:t>
            </a:r>
            <a:endParaRPr/>
          </a:p>
        </p:txBody>
      </p:sp>
      <p:sp>
        <p:nvSpPr>
          <p:cNvPr id="138" name="Google Shape;138;p25"/>
          <p:cNvSpPr txBox="1"/>
          <p:nvPr>
            <p:ph idx="1" type="body"/>
          </p:nvPr>
        </p:nvSpPr>
        <p:spPr>
          <a:xfrm>
            <a:off x="311700" y="1152475"/>
            <a:ext cx="3568500" cy="1667400"/>
          </a:xfrm>
          <a:prstGeom prst="rect">
            <a:avLst/>
          </a:prstGeom>
          <a:solidFill>
            <a:srgbClr val="FFE599"/>
          </a:solidFill>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GB" sz="2800"/>
              <a:t>“</a:t>
            </a:r>
            <a:r>
              <a:rPr lang="en-GB" sz="2800" u="sng">
                <a:solidFill>
                  <a:schemeClr val="hlink"/>
                </a:solidFill>
                <a:hlinkClick action="ppaction://hlinksldjump" r:id="rId3"/>
              </a:rPr>
              <a:t>To a moose</a:t>
            </a:r>
            <a:r>
              <a:rPr lang="en-GB" sz="2800"/>
              <a:t>”</a:t>
            </a:r>
            <a:r>
              <a:rPr lang="en-GB" sz="2800">
                <a:solidFill>
                  <a:schemeClr val="dk1"/>
                </a:solidFill>
              </a:rPr>
              <a:t> </a:t>
            </a:r>
            <a:endParaRPr sz="2800">
              <a:solidFill>
                <a:schemeClr val="dk1"/>
              </a:solidFill>
            </a:endParaRPr>
          </a:p>
          <a:p>
            <a:pPr indent="0" lvl="0" marL="0" rtl="0" algn="ctr">
              <a:lnSpc>
                <a:spcPct val="100000"/>
              </a:lnSpc>
              <a:spcBef>
                <a:spcPts val="0"/>
              </a:spcBef>
              <a:spcAft>
                <a:spcPts val="0"/>
              </a:spcAft>
              <a:buNone/>
            </a:pPr>
            <a:r>
              <a:t/>
            </a:r>
            <a:endParaRPr sz="2800">
              <a:solidFill>
                <a:schemeClr val="dk1"/>
              </a:solidFill>
            </a:endParaRPr>
          </a:p>
          <a:p>
            <a:pPr indent="0" lvl="0" marL="0" rtl="0" algn="ctr">
              <a:lnSpc>
                <a:spcPct val="100000"/>
              </a:lnSpc>
              <a:spcBef>
                <a:spcPts val="0"/>
              </a:spcBef>
              <a:spcAft>
                <a:spcPts val="0"/>
              </a:spcAft>
              <a:buClr>
                <a:schemeClr val="dk1"/>
              </a:buClr>
              <a:buSzPts val="1100"/>
              <a:buFont typeface="Arial"/>
              <a:buNone/>
            </a:pPr>
            <a:r>
              <a:rPr lang="en-GB" sz="2800">
                <a:solidFill>
                  <a:schemeClr val="dk1"/>
                </a:solidFill>
              </a:rPr>
              <a:t>(Level 1)</a:t>
            </a:r>
            <a:endParaRPr/>
          </a:p>
        </p:txBody>
      </p:sp>
      <p:sp>
        <p:nvSpPr>
          <p:cNvPr id="139" name="Google Shape;139;p25"/>
          <p:cNvSpPr txBox="1"/>
          <p:nvPr>
            <p:ph idx="1" type="body"/>
          </p:nvPr>
        </p:nvSpPr>
        <p:spPr>
          <a:xfrm>
            <a:off x="4863150" y="1152475"/>
            <a:ext cx="3771300" cy="1667400"/>
          </a:xfrm>
          <a:prstGeom prst="rect">
            <a:avLst/>
          </a:prstGeom>
          <a:solidFill>
            <a:srgbClr val="EA9999"/>
          </a:solidFill>
        </p:spPr>
        <p:txBody>
          <a:bodyPr anchorCtr="0" anchor="ctr" bIns="91425" lIns="91425" spcFirstLastPara="1" rIns="91425" wrap="square" tIns="91425">
            <a:normAutofit/>
          </a:bodyPr>
          <a:lstStyle/>
          <a:p>
            <a:pPr indent="0" lvl="0" marL="0" rtl="0" algn="ctr">
              <a:spcBef>
                <a:spcPts val="0"/>
              </a:spcBef>
              <a:spcAft>
                <a:spcPts val="0"/>
              </a:spcAft>
              <a:buNone/>
            </a:pPr>
            <a:r>
              <a:rPr lang="en-GB" sz="2800"/>
              <a:t>“</a:t>
            </a:r>
            <a:r>
              <a:rPr lang="en-GB" sz="2800" u="sng">
                <a:solidFill>
                  <a:schemeClr val="hlink"/>
                </a:solidFill>
                <a:hlinkClick action="ppaction://hlinksldjump" r:id="rId4"/>
              </a:rPr>
              <a:t>Address to a Haggis</a:t>
            </a:r>
            <a:r>
              <a:rPr lang="en-GB" sz="2800"/>
              <a:t>”</a:t>
            </a:r>
            <a:endParaRPr sz="2800"/>
          </a:p>
          <a:p>
            <a:pPr indent="0" lvl="0" marL="0" rtl="0" algn="ctr">
              <a:spcBef>
                <a:spcPts val="1200"/>
              </a:spcBef>
              <a:spcAft>
                <a:spcPts val="1200"/>
              </a:spcAft>
              <a:buNone/>
            </a:pPr>
            <a:r>
              <a:rPr lang="en-GB" sz="2800"/>
              <a:t>(Level 1)</a:t>
            </a:r>
            <a:endParaRPr sz="2800"/>
          </a:p>
        </p:txBody>
      </p:sp>
      <p:sp>
        <p:nvSpPr>
          <p:cNvPr id="140" name="Google Shape;140;p25"/>
          <p:cNvSpPr txBox="1"/>
          <p:nvPr>
            <p:ph idx="1" type="body"/>
          </p:nvPr>
        </p:nvSpPr>
        <p:spPr>
          <a:xfrm>
            <a:off x="4964550" y="3083500"/>
            <a:ext cx="3568500" cy="1831800"/>
          </a:xfrm>
          <a:prstGeom prst="rect">
            <a:avLst/>
          </a:prstGeom>
          <a:solidFill>
            <a:srgbClr val="A4C2F4"/>
          </a:solidFill>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GB" sz="2800"/>
              <a:t>“</a:t>
            </a:r>
            <a:r>
              <a:rPr lang="en-GB" sz="2800" u="sng">
                <a:solidFill>
                  <a:schemeClr val="hlink"/>
                </a:solidFill>
                <a:hlinkClick action="ppaction://hlinksldjump" r:id="rId5"/>
              </a:rPr>
              <a:t>Tam O’Shanter</a:t>
            </a:r>
            <a:r>
              <a:rPr lang="en-GB" sz="2800"/>
              <a:t>”</a:t>
            </a:r>
            <a:r>
              <a:rPr lang="en-GB" sz="2800">
                <a:solidFill>
                  <a:schemeClr val="dk1"/>
                </a:solidFill>
              </a:rPr>
              <a:t> </a:t>
            </a:r>
            <a:endParaRPr sz="2800">
              <a:solidFill>
                <a:schemeClr val="dk1"/>
              </a:solidFill>
            </a:endParaRPr>
          </a:p>
          <a:p>
            <a:pPr indent="0" lvl="0" marL="0" rtl="0" algn="ctr">
              <a:lnSpc>
                <a:spcPct val="100000"/>
              </a:lnSpc>
              <a:spcBef>
                <a:spcPts val="0"/>
              </a:spcBef>
              <a:spcAft>
                <a:spcPts val="0"/>
              </a:spcAft>
              <a:buNone/>
            </a:pPr>
            <a:r>
              <a:t/>
            </a:r>
            <a:endParaRPr sz="2800">
              <a:solidFill>
                <a:schemeClr val="dk1"/>
              </a:solidFill>
            </a:endParaRPr>
          </a:p>
          <a:p>
            <a:pPr indent="0" lvl="0" marL="0" rtl="0" algn="ctr">
              <a:lnSpc>
                <a:spcPct val="100000"/>
              </a:lnSpc>
              <a:spcBef>
                <a:spcPts val="0"/>
              </a:spcBef>
              <a:spcAft>
                <a:spcPts val="0"/>
              </a:spcAft>
              <a:buNone/>
            </a:pPr>
            <a:r>
              <a:rPr lang="en-GB" sz="2800">
                <a:solidFill>
                  <a:schemeClr val="dk1"/>
                </a:solidFill>
              </a:rPr>
              <a:t>(Level 2)</a:t>
            </a:r>
            <a:endParaRPr sz="2800">
              <a:solidFill>
                <a:schemeClr val="dk1"/>
              </a:solidFill>
            </a:endParaRPr>
          </a:p>
          <a:p>
            <a:pPr indent="0" lvl="0" marL="0" rtl="0" algn="ctr">
              <a:lnSpc>
                <a:spcPct val="100000"/>
              </a:lnSpc>
              <a:spcBef>
                <a:spcPts val="0"/>
              </a:spcBef>
              <a:spcAft>
                <a:spcPts val="0"/>
              </a:spcAft>
              <a:buNone/>
            </a:pPr>
            <a:r>
              <a:rPr lang="en-GB" sz="1891">
                <a:solidFill>
                  <a:schemeClr val="dk1"/>
                </a:solidFill>
              </a:rPr>
              <a:t>Reference to violence</a:t>
            </a:r>
            <a:endParaRPr sz="1891">
              <a:solidFill>
                <a:schemeClr val="dk1"/>
              </a:solidFill>
            </a:endParaRPr>
          </a:p>
        </p:txBody>
      </p:sp>
      <p:sp>
        <p:nvSpPr>
          <p:cNvPr id="141" name="Google Shape;141;p25"/>
          <p:cNvSpPr txBox="1"/>
          <p:nvPr>
            <p:ph idx="1" type="body"/>
          </p:nvPr>
        </p:nvSpPr>
        <p:spPr>
          <a:xfrm>
            <a:off x="373875" y="3165700"/>
            <a:ext cx="3568500" cy="1667400"/>
          </a:xfrm>
          <a:prstGeom prst="rect">
            <a:avLst/>
          </a:prstGeom>
          <a:solidFill>
            <a:srgbClr val="FFE599"/>
          </a:solidFill>
        </p:spPr>
        <p:txBody>
          <a:bodyPr anchorCtr="0" anchor="ctr" bIns="91425" lIns="91425" spcFirstLastPara="1" rIns="91425" wrap="square" tIns="91425">
            <a:normAutofit lnSpcReduction="20000"/>
          </a:bodyPr>
          <a:lstStyle/>
          <a:p>
            <a:pPr indent="0" lvl="0" marL="0" rtl="0" algn="ctr">
              <a:lnSpc>
                <a:spcPct val="100000"/>
              </a:lnSpc>
              <a:spcBef>
                <a:spcPts val="0"/>
              </a:spcBef>
              <a:spcAft>
                <a:spcPts val="0"/>
              </a:spcAft>
              <a:buNone/>
            </a:pPr>
            <a:r>
              <a:rPr lang="en-GB" sz="2800"/>
              <a:t>“</a:t>
            </a:r>
            <a:r>
              <a:rPr lang="en-GB" sz="2800" u="sng">
                <a:solidFill>
                  <a:schemeClr val="hlink"/>
                </a:solidFill>
                <a:hlinkClick action="ppaction://hlinksldjump" r:id="rId6"/>
              </a:rPr>
              <a:t>Up in the morning</a:t>
            </a:r>
            <a:r>
              <a:rPr lang="en-GB" sz="2800" u="sng">
                <a:solidFill>
                  <a:schemeClr val="hlink"/>
                </a:solidFill>
                <a:hlinkClick action="ppaction://hlinksldjump" r:id="rId7"/>
              </a:rPr>
              <a:t> early</a:t>
            </a:r>
            <a:r>
              <a:rPr lang="en-GB" sz="2800"/>
              <a:t>”</a:t>
            </a:r>
            <a:r>
              <a:rPr lang="en-GB" sz="2800">
                <a:solidFill>
                  <a:schemeClr val="dk1"/>
                </a:solidFill>
              </a:rPr>
              <a:t> </a:t>
            </a:r>
            <a:endParaRPr sz="2800">
              <a:solidFill>
                <a:schemeClr val="dk1"/>
              </a:solidFill>
            </a:endParaRPr>
          </a:p>
          <a:p>
            <a:pPr indent="0" lvl="0" marL="0" rtl="0" algn="ctr">
              <a:lnSpc>
                <a:spcPct val="100000"/>
              </a:lnSpc>
              <a:spcBef>
                <a:spcPts val="0"/>
              </a:spcBef>
              <a:spcAft>
                <a:spcPts val="0"/>
              </a:spcAft>
              <a:buNone/>
            </a:pPr>
            <a:r>
              <a:t/>
            </a:r>
            <a:endParaRPr sz="2800">
              <a:solidFill>
                <a:schemeClr val="dk1"/>
              </a:solidFill>
            </a:endParaRPr>
          </a:p>
          <a:p>
            <a:pPr indent="0" lvl="0" marL="0" rtl="0" algn="ctr">
              <a:lnSpc>
                <a:spcPct val="100000"/>
              </a:lnSpc>
              <a:spcBef>
                <a:spcPts val="0"/>
              </a:spcBef>
              <a:spcAft>
                <a:spcPts val="0"/>
              </a:spcAft>
              <a:buClr>
                <a:schemeClr val="dk1"/>
              </a:buClr>
              <a:buSzPts val="1100"/>
              <a:buFont typeface="Arial"/>
              <a:buNone/>
            </a:pPr>
            <a:r>
              <a:rPr lang="en-GB" sz="2800">
                <a:solidFill>
                  <a:schemeClr val="dk1"/>
                </a:solidFill>
              </a:rPr>
              <a:t>(Level 2)</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142"/>
          <p:cNvSpPr txBox="1"/>
          <p:nvPr>
            <p:ph type="title"/>
          </p:nvPr>
        </p:nvSpPr>
        <p:spPr>
          <a:xfrm>
            <a:off x="2873300" y="323050"/>
            <a:ext cx="4818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4020">
                <a:solidFill>
                  <a:srgbClr val="FF0000"/>
                </a:solidFill>
              </a:rPr>
              <a:t>A</a:t>
            </a:r>
            <a:r>
              <a:rPr lang="en-GB" sz="4020">
                <a:solidFill>
                  <a:srgbClr val="FF0000"/>
                </a:solidFill>
              </a:rPr>
              <a:t> red, red rose</a:t>
            </a:r>
            <a:endParaRPr sz="4020">
              <a:solidFill>
                <a:srgbClr val="FF0000"/>
              </a:solidFill>
            </a:endParaRPr>
          </a:p>
        </p:txBody>
      </p:sp>
      <p:pic>
        <p:nvPicPr>
          <p:cNvPr descr="An old romantic ballad written by Scotland's National Poet, Robert Burns. Sung and played by Josienne Clarke and Ben Walker." id="1162" name="Google Shape;1162;p142" title="♫ Scottish Music - My Love Is Like A Red Red Rose (LYRICS) ♫">
            <a:hlinkClick r:id="rId3"/>
          </p:cNvPr>
          <p:cNvPicPr preferRelativeResize="0"/>
          <p:nvPr/>
        </p:nvPicPr>
        <p:blipFill>
          <a:blip r:embed="rId4">
            <a:alphaModFix/>
          </a:blip>
          <a:stretch>
            <a:fillRect/>
          </a:stretch>
        </p:blipFill>
        <p:spPr>
          <a:xfrm>
            <a:off x="1800963" y="1047300"/>
            <a:ext cx="6639875" cy="3734925"/>
          </a:xfrm>
          <a:prstGeom prst="rect">
            <a:avLst/>
          </a:prstGeom>
          <a:noFill/>
          <a:ln>
            <a:noFill/>
          </a:ln>
        </p:spPr>
      </p:pic>
      <p:pic>
        <p:nvPicPr>
          <p:cNvPr id="1163" name="Google Shape;1163;p142"/>
          <p:cNvPicPr preferRelativeResize="0"/>
          <p:nvPr/>
        </p:nvPicPr>
        <p:blipFill>
          <a:blip r:embed="rId5">
            <a:alphaModFix/>
          </a:blip>
          <a:stretch>
            <a:fillRect/>
          </a:stretch>
        </p:blipFill>
        <p:spPr>
          <a:xfrm>
            <a:off x="0" y="2571750"/>
            <a:ext cx="1724825" cy="236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1000"/>
                                        <p:tgtEl>
                                          <p:spTgt spid="1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14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500"/>
              </a:spcAft>
              <a:buNone/>
            </a:pPr>
            <a:r>
              <a:rPr lang="en-GB" sz="2500">
                <a:solidFill>
                  <a:srgbClr val="3F3F3F"/>
                </a:solidFill>
                <a:highlight>
                  <a:srgbClr val="FFFFFF"/>
                </a:highlight>
                <a:latin typeface="Verdana"/>
                <a:ea typeface="Verdana"/>
                <a:cs typeface="Verdana"/>
                <a:sym typeface="Verdana"/>
              </a:rPr>
              <a:t>A Red, red rose</a:t>
            </a:r>
            <a:endParaRPr sz="2500">
              <a:latin typeface="Verdana"/>
              <a:ea typeface="Verdana"/>
              <a:cs typeface="Verdana"/>
              <a:sym typeface="Verdana"/>
            </a:endParaRPr>
          </a:p>
        </p:txBody>
      </p:sp>
      <p:sp>
        <p:nvSpPr>
          <p:cNvPr id="1169" name="Google Shape;1169;p143"/>
          <p:cNvSpPr txBox="1"/>
          <p:nvPr>
            <p:ph idx="1" type="body"/>
          </p:nvPr>
        </p:nvSpPr>
        <p:spPr>
          <a:xfrm>
            <a:off x="311700" y="1152475"/>
            <a:ext cx="8520600" cy="34962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523"/>
              <a:buNone/>
            </a:pPr>
            <a:r>
              <a:rPr lang="en-GB" sz="2150"/>
              <a:t>Why has Burns decided to compare </a:t>
            </a:r>
            <a:r>
              <a:rPr lang="en-GB" sz="2150">
                <a:solidFill>
                  <a:srgbClr val="161616"/>
                </a:solidFill>
              </a:rPr>
              <a:t>his “Luve” is that she is “like </a:t>
            </a:r>
            <a:r>
              <a:rPr i="1" lang="en-GB" sz="2150">
                <a:solidFill>
                  <a:srgbClr val="161616"/>
                </a:solidFill>
              </a:rPr>
              <a:t>a red, red rose</a:t>
            </a:r>
            <a:r>
              <a:rPr lang="en-GB" sz="2150">
                <a:solidFill>
                  <a:srgbClr val="161616"/>
                </a:solidFill>
              </a:rPr>
              <a:t>” ?</a:t>
            </a:r>
            <a:endParaRPr sz="2150"/>
          </a:p>
          <a:p>
            <a:pPr indent="0" lvl="0" marL="0" rtl="0" algn="l">
              <a:lnSpc>
                <a:spcPct val="105000"/>
              </a:lnSpc>
              <a:spcBef>
                <a:spcPts val="1200"/>
              </a:spcBef>
              <a:spcAft>
                <a:spcPts val="0"/>
              </a:spcAft>
              <a:buSzPts val="523"/>
              <a:buNone/>
            </a:pPr>
            <a:r>
              <a:t/>
            </a:r>
            <a:endParaRPr sz="2150"/>
          </a:p>
          <a:p>
            <a:pPr indent="0" lvl="0" marL="0" rtl="0" algn="l">
              <a:lnSpc>
                <a:spcPct val="105000"/>
              </a:lnSpc>
              <a:spcBef>
                <a:spcPts val="1200"/>
              </a:spcBef>
              <a:spcAft>
                <a:spcPts val="1200"/>
              </a:spcAft>
              <a:buSzPts val="523"/>
              <a:buNone/>
            </a:pPr>
            <a:r>
              <a:t/>
            </a:r>
            <a:endParaRPr sz="2150"/>
          </a:p>
        </p:txBody>
      </p:sp>
      <p:sp>
        <p:nvSpPr>
          <p:cNvPr id="1170" name="Google Shape;1170;p143"/>
          <p:cNvSpPr txBox="1"/>
          <p:nvPr/>
        </p:nvSpPr>
        <p:spPr>
          <a:xfrm>
            <a:off x="393050" y="2188875"/>
            <a:ext cx="8050800" cy="27243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lnSpc>
                <a:spcPct val="190909"/>
              </a:lnSpc>
              <a:spcBef>
                <a:spcPts val="1200"/>
              </a:spcBef>
              <a:spcAft>
                <a:spcPts val="1800"/>
              </a:spcAft>
              <a:buNone/>
            </a:pPr>
            <a:r>
              <a:rPr lang="en-GB" sz="2250">
                <a:solidFill>
                  <a:schemeClr val="lt1"/>
                </a:solidFill>
                <a:latin typeface="Verdana"/>
                <a:ea typeface="Verdana"/>
                <a:cs typeface="Verdana"/>
                <a:sym typeface="Verdana"/>
              </a:rPr>
              <a:t>As a “rose” is the flower most connected to romance. In addition, “red” is seen as a colour of passion, so to attribute that colour twice in a row deposits a hefty amount of passion to the romance.</a:t>
            </a:r>
            <a:endParaRPr sz="2250">
              <a:solidFill>
                <a:schemeClr val="lt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4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500"/>
              </a:spcAft>
              <a:buNone/>
            </a:pPr>
            <a:r>
              <a:rPr lang="en-GB" sz="2500">
                <a:solidFill>
                  <a:srgbClr val="3F3F3F"/>
                </a:solidFill>
                <a:highlight>
                  <a:srgbClr val="FFFFFF"/>
                </a:highlight>
                <a:latin typeface="Verdana"/>
                <a:ea typeface="Verdana"/>
                <a:cs typeface="Verdana"/>
                <a:sym typeface="Verdana"/>
              </a:rPr>
              <a:t>First Stanza</a:t>
            </a:r>
            <a:endParaRPr sz="2500">
              <a:latin typeface="Verdana"/>
              <a:ea typeface="Verdana"/>
              <a:cs typeface="Verdana"/>
              <a:sym typeface="Verdana"/>
            </a:endParaRPr>
          </a:p>
        </p:txBody>
      </p:sp>
      <p:sp>
        <p:nvSpPr>
          <p:cNvPr id="1176" name="Google Shape;1176;p144"/>
          <p:cNvSpPr txBox="1"/>
          <p:nvPr>
            <p:ph idx="1" type="body"/>
          </p:nvPr>
        </p:nvSpPr>
        <p:spPr>
          <a:xfrm>
            <a:off x="311700" y="1152475"/>
            <a:ext cx="8520600" cy="34962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523"/>
              <a:buNone/>
            </a:pPr>
            <a:r>
              <a:rPr lang="en-GB" sz="2155"/>
              <a:t>The first stanza has two similes. Can you spot them?</a:t>
            </a:r>
            <a:endParaRPr sz="2155"/>
          </a:p>
          <a:p>
            <a:pPr indent="0" lvl="0" marL="0" rtl="0" algn="l">
              <a:lnSpc>
                <a:spcPct val="105000"/>
              </a:lnSpc>
              <a:spcBef>
                <a:spcPts val="1200"/>
              </a:spcBef>
              <a:spcAft>
                <a:spcPts val="0"/>
              </a:spcAft>
              <a:buSzPts val="523"/>
              <a:buNone/>
            </a:pPr>
            <a:r>
              <a:t/>
            </a:r>
            <a:endParaRPr sz="2155"/>
          </a:p>
          <a:p>
            <a:pPr indent="0" lvl="0" marL="0" rtl="0" algn="l">
              <a:lnSpc>
                <a:spcPct val="105000"/>
              </a:lnSpc>
              <a:spcBef>
                <a:spcPts val="1200"/>
              </a:spcBef>
              <a:spcAft>
                <a:spcPts val="1200"/>
              </a:spcAft>
              <a:buSzPts val="523"/>
              <a:buNone/>
            </a:pPr>
            <a:r>
              <a:t/>
            </a:r>
            <a:endParaRPr sz="2155"/>
          </a:p>
        </p:txBody>
      </p:sp>
      <p:sp>
        <p:nvSpPr>
          <p:cNvPr id="1177" name="Google Shape;1177;p144"/>
          <p:cNvSpPr txBox="1"/>
          <p:nvPr/>
        </p:nvSpPr>
        <p:spPr>
          <a:xfrm>
            <a:off x="393050" y="2188875"/>
            <a:ext cx="8050800" cy="2073600"/>
          </a:xfrm>
          <a:prstGeom prst="rect">
            <a:avLst/>
          </a:prstGeom>
          <a:solidFill>
            <a:srgbClr val="EAD1D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50">
                <a:solidFill>
                  <a:schemeClr val="dk1"/>
                </a:solidFill>
                <a:latin typeface="Verdana"/>
                <a:ea typeface="Verdana"/>
                <a:cs typeface="Verdana"/>
                <a:sym typeface="Verdana"/>
              </a:rPr>
              <a:t>Burns compares his love with a springtime blooming rose and then with a sweet melody. These are popular poetic images and this is the stanza most commonly quoted from the poem.</a:t>
            </a:r>
            <a:endParaRPr sz="30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14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500"/>
              </a:spcAft>
              <a:buNone/>
            </a:pPr>
            <a:r>
              <a:rPr lang="en-GB" sz="2500">
                <a:solidFill>
                  <a:srgbClr val="3F3F3F"/>
                </a:solidFill>
                <a:highlight>
                  <a:srgbClr val="FFFFFF"/>
                </a:highlight>
                <a:latin typeface="Verdana"/>
                <a:ea typeface="Verdana"/>
                <a:cs typeface="Verdana"/>
                <a:sym typeface="Verdana"/>
              </a:rPr>
              <a:t>First Stanza</a:t>
            </a:r>
            <a:endParaRPr sz="2500">
              <a:latin typeface="Verdana"/>
              <a:ea typeface="Verdana"/>
              <a:cs typeface="Verdana"/>
              <a:sym typeface="Verdana"/>
            </a:endParaRPr>
          </a:p>
        </p:txBody>
      </p:sp>
      <p:sp>
        <p:nvSpPr>
          <p:cNvPr id="1183" name="Google Shape;1183;p145"/>
          <p:cNvSpPr txBox="1"/>
          <p:nvPr>
            <p:ph idx="1" type="body"/>
          </p:nvPr>
        </p:nvSpPr>
        <p:spPr>
          <a:xfrm>
            <a:off x="311700" y="1152475"/>
            <a:ext cx="8520600" cy="34962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523"/>
              <a:buNone/>
            </a:pPr>
            <a:r>
              <a:rPr lang="en-GB" sz="2155"/>
              <a:t>Why do you think the term of endearment “Luve” is capitalised?</a:t>
            </a:r>
            <a:endParaRPr sz="2155"/>
          </a:p>
          <a:p>
            <a:pPr indent="0" lvl="0" marL="0" rtl="0" algn="l">
              <a:lnSpc>
                <a:spcPct val="105000"/>
              </a:lnSpc>
              <a:spcBef>
                <a:spcPts val="1200"/>
              </a:spcBef>
              <a:spcAft>
                <a:spcPts val="1200"/>
              </a:spcAft>
              <a:buSzPts val="523"/>
              <a:buNone/>
            </a:pPr>
            <a:r>
              <a:t/>
            </a:r>
            <a:endParaRPr sz="2155"/>
          </a:p>
        </p:txBody>
      </p:sp>
      <p:sp>
        <p:nvSpPr>
          <p:cNvPr id="1184" name="Google Shape;1184;p145"/>
          <p:cNvSpPr txBox="1"/>
          <p:nvPr/>
        </p:nvSpPr>
        <p:spPr>
          <a:xfrm>
            <a:off x="393050" y="2188875"/>
            <a:ext cx="8050800" cy="2459700"/>
          </a:xfrm>
          <a:prstGeom prst="rect">
            <a:avLst/>
          </a:prstGeom>
          <a:solidFill>
            <a:srgbClr val="EAD1D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50">
                <a:solidFill>
                  <a:schemeClr val="dk1"/>
                </a:solidFill>
                <a:latin typeface="Verdana"/>
                <a:ea typeface="Verdana"/>
                <a:cs typeface="Verdana"/>
                <a:sym typeface="Verdana"/>
              </a:rPr>
              <a:t>It </a:t>
            </a:r>
            <a:r>
              <a:rPr lang="en-GB" sz="2250">
                <a:solidFill>
                  <a:srgbClr val="161616"/>
                </a:solidFill>
                <a:latin typeface="Verdana"/>
                <a:ea typeface="Verdana"/>
                <a:cs typeface="Verdana"/>
                <a:sym typeface="Verdana"/>
              </a:rPr>
              <a:t>gives the title a higher level of significance than what a lowercase concept would address, as if this title is a proper name attached to the person. The reader does not need to know the name of this lady. The nickname is sufficient to distinguish who this person is from the narrator.</a:t>
            </a:r>
            <a:endParaRPr sz="2250">
              <a:solidFill>
                <a:schemeClr val="dk2"/>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14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500"/>
              </a:spcAft>
              <a:buNone/>
            </a:pPr>
            <a:r>
              <a:rPr lang="en-GB" sz="2500">
                <a:solidFill>
                  <a:srgbClr val="3F3F3F"/>
                </a:solidFill>
                <a:highlight>
                  <a:srgbClr val="FFFFFF"/>
                </a:highlight>
                <a:latin typeface="Verdana"/>
                <a:ea typeface="Verdana"/>
                <a:cs typeface="Verdana"/>
                <a:sym typeface="Verdana"/>
              </a:rPr>
              <a:t>Second</a:t>
            </a:r>
            <a:r>
              <a:rPr lang="en-GB" sz="2500">
                <a:solidFill>
                  <a:srgbClr val="3F3F3F"/>
                </a:solidFill>
                <a:highlight>
                  <a:srgbClr val="FFFFFF"/>
                </a:highlight>
                <a:latin typeface="Verdana"/>
                <a:ea typeface="Verdana"/>
                <a:cs typeface="Verdana"/>
                <a:sym typeface="Verdana"/>
              </a:rPr>
              <a:t> Stanza</a:t>
            </a:r>
            <a:endParaRPr sz="2500">
              <a:latin typeface="Verdana"/>
              <a:ea typeface="Verdana"/>
              <a:cs typeface="Verdana"/>
              <a:sym typeface="Verdana"/>
            </a:endParaRPr>
          </a:p>
        </p:txBody>
      </p:sp>
      <p:sp>
        <p:nvSpPr>
          <p:cNvPr id="1190" name="Google Shape;1190;p146"/>
          <p:cNvSpPr txBox="1"/>
          <p:nvPr>
            <p:ph idx="1" type="body"/>
          </p:nvPr>
        </p:nvSpPr>
        <p:spPr>
          <a:xfrm>
            <a:off x="311700" y="1152475"/>
            <a:ext cx="8520600" cy="34962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523"/>
              <a:buNone/>
            </a:pPr>
            <a:r>
              <a:rPr lang="en-GB" sz="2155"/>
              <a:t>How does the poet express his feelings?</a:t>
            </a:r>
            <a:endParaRPr sz="2155"/>
          </a:p>
          <a:p>
            <a:pPr indent="0" lvl="0" marL="0" rtl="0" algn="l">
              <a:lnSpc>
                <a:spcPct val="105000"/>
              </a:lnSpc>
              <a:spcBef>
                <a:spcPts val="1200"/>
              </a:spcBef>
              <a:spcAft>
                <a:spcPts val="1200"/>
              </a:spcAft>
              <a:buSzPts val="523"/>
              <a:buNone/>
            </a:pPr>
            <a:r>
              <a:t/>
            </a:r>
            <a:endParaRPr sz="2155"/>
          </a:p>
        </p:txBody>
      </p:sp>
      <p:sp>
        <p:nvSpPr>
          <p:cNvPr id="1191" name="Google Shape;1191;p146"/>
          <p:cNvSpPr txBox="1"/>
          <p:nvPr/>
        </p:nvSpPr>
        <p:spPr>
          <a:xfrm>
            <a:off x="413375" y="1883925"/>
            <a:ext cx="8050800" cy="21753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50">
                <a:solidFill>
                  <a:schemeClr val="dk1"/>
                </a:solidFill>
                <a:latin typeface="Verdana"/>
                <a:ea typeface="Verdana"/>
                <a:cs typeface="Verdana"/>
                <a:sym typeface="Verdana"/>
              </a:rPr>
              <a:t>He compliments her: “My bonnie lassie”.</a:t>
            </a:r>
            <a:endParaRPr sz="2250">
              <a:solidFill>
                <a:schemeClr val="dk1"/>
              </a:solidFill>
              <a:latin typeface="Verdana"/>
              <a:ea typeface="Verdana"/>
              <a:cs typeface="Verdana"/>
              <a:sym typeface="Verdana"/>
            </a:endParaRPr>
          </a:p>
          <a:p>
            <a:pPr indent="0" lvl="0" marL="0" rtl="0" algn="l">
              <a:spcBef>
                <a:spcPts val="0"/>
              </a:spcBef>
              <a:spcAft>
                <a:spcPts val="0"/>
              </a:spcAft>
              <a:buNone/>
            </a:pPr>
            <a:r>
              <a:rPr lang="en-GB" sz="2250">
                <a:solidFill>
                  <a:schemeClr val="dk1"/>
                </a:solidFill>
                <a:latin typeface="Verdana"/>
                <a:ea typeface="Verdana"/>
                <a:cs typeface="Verdana"/>
                <a:sym typeface="Verdana"/>
              </a:rPr>
              <a:t>He is </a:t>
            </a:r>
            <a:r>
              <a:rPr lang="en-GB" sz="2250">
                <a:solidFill>
                  <a:srgbClr val="161616"/>
                </a:solidFill>
                <a:latin typeface="Verdana"/>
                <a:ea typeface="Verdana"/>
                <a:cs typeface="Verdana"/>
                <a:sym typeface="Verdana"/>
              </a:rPr>
              <a:t>clearly stating that he is “[s]o deep in luve.” </a:t>
            </a:r>
            <a:endParaRPr sz="2250">
              <a:solidFill>
                <a:srgbClr val="161616"/>
              </a:solidFill>
              <a:latin typeface="Verdana"/>
              <a:ea typeface="Verdana"/>
              <a:cs typeface="Verdana"/>
              <a:sym typeface="Verdana"/>
            </a:endParaRPr>
          </a:p>
          <a:p>
            <a:pPr indent="0" lvl="0" marL="0" rtl="0" algn="l">
              <a:spcBef>
                <a:spcPts val="0"/>
              </a:spcBef>
              <a:spcAft>
                <a:spcPts val="0"/>
              </a:spcAft>
              <a:buNone/>
            </a:pPr>
            <a:r>
              <a:rPr lang="en-GB" sz="2250">
                <a:solidFill>
                  <a:srgbClr val="161616"/>
                </a:solidFill>
                <a:latin typeface="Verdana"/>
                <a:ea typeface="Verdana"/>
                <a:cs typeface="Verdana"/>
                <a:sym typeface="Verdana"/>
              </a:rPr>
              <a:t>the narrator declares he “will luve [her] still…[t]ill a’ the seas gang dry.” This is a clever way of saying his affection for her will continue forever</a:t>
            </a:r>
            <a:endParaRPr sz="2250">
              <a:solidFill>
                <a:srgbClr val="161616"/>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4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500"/>
              </a:spcAft>
              <a:buNone/>
            </a:pPr>
            <a:r>
              <a:rPr lang="en-GB" sz="2500">
                <a:solidFill>
                  <a:srgbClr val="3F3F3F"/>
                </a:solidFill>
                <a:highlight>
                  <a:srgbClr val="FFFFFF"/>
                </a:highlight>
                <a:latin typeface="Verdana"/>
                <a:ea typeface="Verdana"/>
                <a:cs typeface="Verdana"/>
                <a:sym typeface="Verdana"/>
              </a:rPr>
              <a:t>Third</a:t>
            </a:r>
            <a:r>
              <a:rPr lang="en-GB" sz="2500">
                <a:solidFill>
                  <a:srgbClr val="3F3F3F"/>
                </a:solidFill>
                <a:highlight>
                  <a:srgbClr val="FFFFFF"/>
                </a:highlight>
                <a:latin typeface="Verdana"/>
                <a:ea typeface="Verdana"/>
                <a:cs typeface="Verdana"/>
                <a:sym typeface="Verdana"/>
              </a:rPr>
              <a:t> Stanza</a:t>
            </a:r>
            <a:endParaRPr sz="2500">
              <a:latin typeface="Verdana"/>
              <a:ea typeface="Verdana"/>
              <a:cs typeface="Verdana"/>
              <a:sym typeface="Verdana"/>
            </a:endParaRPr>
          </a:p>
        </p:txBody>
      </p:sp>
      <p:sp>
        <p:nvSpPr>
          <p:cNvPr id="1197" name="Google Shape;1197;p147"/>
          <p:cNvSpPr txBox="1"/>
          <p:nvPr>
            <p:ph idx="1" type="body"/>
          </p:nvPr>
        </p:nvSpPr>
        <p:spPr>
          <a:xfrm>
            <a:off x="311700" y="1152475"/>
            <a:ext cx="8520600" cy="34962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523"/>
              <a:buNone/>
            </a:pPr>
            <a:r>
              <a:rPr lang="en-GB" sz="2150">
                <a:solidFill>
                  <a:srgbClr val="161616"/>
                </a:solidFill>
              </a:rPr>
              <a:t>The narrator begins this third stanza by repeating the idea that he “will luve” her “[t]ill a’ the seas gang dry”. Why do you think he does so?</a:t>
            </a:r>
            <a:endParaRPr sz="2150"/>
          </a:p>
          <a:p>
            <a:pPr indent="0" lvl="0" marL="0" rtl="0" algn="l">
              <a:lnSpc>
                <a:spcPct val="105000"/>
              </a:lnSpc>
              <a:spcBef>
                <a:spcPts val="1200"/>
              </a:spcBef>
              <a:spcAft>
                <a:spcPts val="1200"/>
              </a:spcAft>
              <a:buSzPts val="523"/>
              <a:buNone/>
            </a:pPr>
            <a:r>
              <a:t/>
            </a:r>
            <a:endParaRPr sz="2150"/>
          </a:p>
        </p:txBody>
      </p:sp>
      <p:sp>
        <p:nvSpPr>
          <p:cNvPr id="1198" name="Google Shape;1198;p147"/>
          <p:cNvSpPr txBox="1"/>
          <p:nvPr/>
        </p:nvSpPr>
        <p:spPr>
          <a:xfrm>
            <a:off x="393050" y="2351500"/>
            <a:ext cx="8050800" cy="2602200"/>
          </a:xfrm>
          <a:prstGeom prst="rect">
            <a:avLst/>
          </a:prstGeom>
          <a:solidFill>
            <a:srgbClr val="C27BA0"/>
          </a:solidFill>
          <a:ln>
            <a:noFill/>
          </a:ln>
        </p:spPr>
        <p:txBody>
          <a:bodyPr anchorCtr="0" anchor="t" bIns="91425" lIns="91425" spcFirstLastPara="1" rIns="91425" wrap="square" tIns="91425">
            <a:noAutofit/>
          </a:bodyPr>
          <a:lstStyle/>
          <a:p>
            <a:pPr indent="0" lvl="0" marL="0" rtl="0" algn="l">
              <a:lnSpc>
                <a:spcPct val="190909"/>
              </a:lnSpc>
              <a:spcBef>
                <a:spcPts val="1200"/>
              </a:spcBef>
              <a:spcAft>
                <a:spcPts val="0"/>
              </a:spcAft>
              <a:buClr>
                <a:schemeClr val="dk1"/>
              </a:buClr>
              <a:buSzPts val="1100"/>
              <a:buFont typeface="Arial"/>
              <a:buNone/>
            </a:pPr>
            <a:r>
              <a:rPr lang="en-GB" sz="2250">
                <a:solidFill>
                  <a:srgbClr val="161616"/>
                </a:solidFill>
                <a:latin typeface="Verdana"/>
                <a:ea typeface="Verdana"/>
                <a:cs typeface="Verdana"/>
                <a:sym typeface="Verdana"/>
              </a:rPr>
              <a:t>This reveals how strongly he feels and how desperate he is to ensure that his beloved understands how long his affection will endure. In such a short a poem, </a:t>
            </a:r>
            <a:r>
              <a:rPr lang="en-GB" sz="2250">
                <a:solidFill>
                  <a:srgbClr val="161616"/>
                </a:solidFill>
                <a:latin typeface="Verdana"/>
                <a:ea typeface="Verdana"/>
                <a:cs typeface="Verdana"/>
                <a:sym typeface="Verdana"/>
              </a:rPr>
              <a:t>repetition</a:t>
            </a:r>
            <a:r>
              <a:rPr lang="en-GB" sz="2250">
                <a:solidFill>
                  <a:srgbClr val="161616"/>
                </a:solidFill>
                <a:latin typeface="Verdana"/>
                <a:ea typeface="Verdana"/>
                <a:cs typeface="Verdana"/>
                <a:sym typeface="Verdana"/>
              </a:rPr>
              <a:t> highlights how important it is to the poet.</a:t>
            </a:r>
            <a:endParaRPr sz="2250">
              <a:solidFill>
                <a:srgbClr val="161616"/>
              </a:solidFill>
              <a:latin typeface="Verdana"/>
              <a:ea typeface="Verdana"/>
              <a:cs typeface="Verdana"/>
              <a:sym typeface="Verdana"/>
            </a:endParaRPr>
          </a:p>
          <a:p>
            <a:pPr indent="0" lvl="0" marL="0" rtl="0" algn="l">
              <a:spcBef>
                <a:spcPts val="1800"/>
              </a:spcBef>
              <a:spcAft>
                <a:spcPts val="0"/>
              </a:spcAft>
              <a:buNone/>
            </a:pPr>
            <a:r>
              <a:t/>
            </a:r>
            <a:endParaRPr sz="2250">
              <a:solidFill>
                <a:schemeClr val="dk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48"/>
          <p:cNvSpPr txBox="1"/>
          <p:nvPr>
            <p:ph idx="1" type="body"/>
          </p:nvPr>
        </p:nvSpPr>
        <p:spPr>
          <a:xfrm>
            <a:off x="311700" y="278275"/>
            <a:ext cx="8520600" cy="4594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sz="2250">
                <a:solidFill>
                  <a:schemeClr val="dk1"/>
                </a:solidFill>
                <a:highlight>
                  <a:srgbClr val="FFFFFF"/>
                </a:highlight>
                <a:latin typeface="Verdana"/>
                <a:ea typeface="Verdana"/>
                <a:cs typeface="Verdana"/>
                <a:sym typeface="Verdana"/>
              </a:rPr>
              <a:t>The second and third stanzas become increasingly complex, ending with the metaphor of the “sands of life,” or hourglass. One the one hand we are given the image of his love lasting until the seas run dry and the rocks melt with the sun, wonderfully poetic images. On the other hand Burns reminds us of the passage of time and the changes that result. That recalls the first stanza and its image of a red rose, newly sprung in June, which we know from experience will change and decay with time. These are complex and competing images, typical of the more mature Robert Burns.</a:t>
            </a:r>
            <a:endParaRPr sz="2250">
              <a:latin typeface="Verdana"/>
              <a:ea typeface="Verdana"/>
              <a:cs typeface="Verdana"/>
              <a:sym typeface="Verdana"/>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4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500"/>
              </a:spcAft>
              <a:buNone/>
            </a:pPr>
            <a:r>
              <a:rPr lang="en-GB" sz="2500">
                <a:solidFill>
                  <a:srgbClr val="3F3F3F"/>
                </a:solidFill>
                <a:highlight>
                  <a:srgbClr val="FFFFFF"/>
                </a:highlight>
                <a:latin typeface="Verdana"/>
                <a:ea typeface="Verdana"/>
                <a:cs typeface="Verdana"/>
                <a:sym typeface="Verdana"/>
              </a:rPr>
              <a:t>Fourth</a:t>
            </a:r>
            <a:r>
              <a:rPr lang="en-GB" sz="2500">
                <a:solidFill>
                  <a:srgbClr val="3F3F3F"/>
                </a:solidFill>
                <a:highlight>
                  <a:srgbClr val="FFFFFF"/>
                </a:highlight>
                <a:latin typeface="Verdana"/>
                <a:ea typeface="Verdana"/>
                <a:cs typeface="Verdana"/>
                <a:sym typeface="Verdana"/>
              </a:rPr>
              <a:t> Stanza</a:t>
            </a:r>
            <a:endParaRPr sz="2500">
              <a:latin typeface="Verdana"/>
              <a:ea typeface="Verdana"/>
              <a:cs typeface="Verdana"/>
              <a:sym typeface="Verdana"/>
            </a:endParaRPr>
          </a:p>
        </p:txBody>
      </p:sp>
      <p:sp>
        <p:nvSpPr>
          <p:cNvPr id="1209" name="Google Shape;1209;p149"/>
          <p:cNvSpPr txBox="1"/>
          <p:nvPr>
            <p:ph idx="1" type="body"/>
          </p:nvPr>
        </p:nvSpPr>
        <p:spPr>
          <a:xfrm>
            <a:off x="311700" y="1152475"/>
            <a:ext cx="8520600" cy="34962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523"/>
              <a:buNone/>
            </a:pPr>
            <a:r>
              <a:rPr lang="en-GB" sz="2150">
                <a:solidFill>
                  <a:srgbClr val="161616"/>
                </a:solidFill>
              </a:rPr>
              <a:t>Reading the fourth stanza, what does it tell you about what the narrator needs to do?</a:t>
            </a:r>
            <a:endParaRPr sz="2150"/>
          </a:p>
          <a:p>
            <a:pPr indent="0" lvl="0" marL="0" rtl="0" algn="l">
              <a:lnSpc>
                <a:spcPct val="105000"/>
              </a:lnSpc>
              <a:spcBef>
                <a:spcPts val="1200"/>
              </a:spcBef>
              <a:spcAft>
                <a:spcPts val="1200"/>
              </a:spcAft>
              <a:buSzPts val="523"/>
              <a:buNone/>
            </a:pPr>
            <a:r>
              <a:t/>
            </a:r>
            <a:endParaRPr sz="2150"/>
          </a:p>
        </p:txBody>
      </p:sp>
      <p:sp>
        <p:nvSpPr>
          <p:cNvPr id="1210" name="Google Shape;1210;p149"/>
          <p:cNvSpPr txBox="1"/>
          <p:nvPr/>
        </p:nvSpPr>
        <p:spPr>
          <a:xfrm>
            <a:off x="393050" y="2717450"/>
            <a:ext cx="8050800" cy="1931100"/>
          </a:xfrm>
          <a:prstGeom prst="rect">
            <a:avLst/>
          </a:prstGeom>
          <a:solidFill>
            <a:srgbClr val="A64D7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50">
                <a:solidFill>
                  <a:schemeClr val="lt1"/>
                </a:solidFill>
                <a:latin typeface="Verdana"/>
                <a:ea typeface="Verdana"/>
                <a:cs typeface="Verdana"/>
                <a:sym typeface="Verdana"/>
              </a:rPr>
              <a:t>The narrator must leave, he does not go without reassuring his “luve” that he “will come again,” even though “ten thousand mile” separate them.</a:t>
            </a:r>
            <a:endParaRPr sz="2250">
              <a:solidFill>
                <a:schemeClr val="lt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1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4020"/>
              <a:t>My Hoggie</a:t>
            </a:r>
            <a:endParaRPr sz="4020"/>
          </a:p>
        </p:txBody>
      </p:sp>
      <p:sp>
        <p:nvSpPr>
          <p:cNvPr id="1216" name="Google Shape;1216;p150"/>
          <p:cNvSpPr txBox="1"/>
          <p:nvPr/>
        </p:nvSpPr>
        <p:spPr>
          <a:xfrm>
            <a:off x="271075" y="1131700"/>
            <a:ext cx="7969500" cy="22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434343"/>
                </a:solidFill>
                <a:highlight>
                  <a:srgbClr val="FFFFFF"/>
                </a:highlight>
                <a:latin typeface="Verdana"/>
                <a:ea typeface="Verdana"/>
                <a:cs typeface="Verdana"/>
                <a:sym typeface="Verdana"/>
              </a:rPr>
              <a:t>Burns composed this pastoral song for James Johnson's </a:t>
            </a:r>
            <a:endParaRPr sz="2000">
              <a:solidFill>
                <a:srgbClr val="434343"/>
              </a:solidFill>
              <a:highlight>
                <a:srgbClr val="FFFFFF"/>
              </a:highlight>
              <a:latin typeface="Verdana"/>
              <a:ea typeface="Verdana"/>
              <a:cs typeface="Verdana"/>
              <a:sym typeface="Verdana"/>
            </a:endParaRPr>
          </a:p>
          <a:p>
            <a:pPr indent="0" lvl="0" marL="0" rtl="0" algn="l">
              <a:spcBef>
                <a:spcPts val="0"/>
              </a:spcBef>
              <a:spcAft>
                <a:spcPts val="0"/>
              </a:spcAft>
              <a:buNone/>
            </a:pPr>
            <a:r>
              <a:rPr lang="en-GB" sz="2000">
                <a:solidFill>
                  <a:srgbClr val="434343"/>
                </a:solidFill>
                <a:highlight>
                  <a:srgbClr val="FFFFFF"/>
                </a:highlight>
                <a:latin typeface="Verdana"/>
                <a:ea typeface="Verdana"/>
                <a:cs typeface="Verdana"/>
                <a:sym typeface="Verdana"/>
              </a:rPr>
              <a:t>Scots Musical Museum. It was published in 1788.</a:t>
            </a:r>
            <a:endParaRPr sz="2000">
              <a:solidFill>
                <a:srgbClr val="434343"/>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434343"/>
              </a:solidFill>
              <a:highlight>
                <a:srgbClr val="FFFFFF"/>
              </a:highlight>
              <a:latin typeface="Verdana"/>
              <a:ea typeface="Verdana"/>
              <a:cs typeface="Verdana"/>
              <a:sym typeface="Verdana"/>
            </a:endParaRPr>
          </a:p>
          <a:p>
            <a:pPr indent="0" lvl="0" marL="0" rtl="0" algn="l">
              <a:spcBef>
                <a:spcPts val="0"/>
              </a:spcBef>
              <a:spcAft>
                <a:spcPts val="0"/>
              </a:spcAft>
              <a:buNone/>
            </a:pPr>
            <a:r>
              <a:rPr lang="en-GB" sz="2000">
                <a:solidFill>
                  <a:srgbClr val="434343"/>
                </a:solidFill>
                <a:highlight>
                  <a:srgbClr val="FFFFFF"/>
                </a:highlight>
                <a:latin typeface="Verdana"/>
                <a:ea typeface="Verdana"/>
                <a:cs typeface="Verdana"/>
                <a:sym typeface="Verdana"/>
              </a:rPr>
              <a:t>Let’s listen to the song first.</a:t>
            </a:r>
            <a:endParaRPr sz="2000">
              <a:solidFill>
                <a:srgbClr val="434343"/>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434343"/>
              </a:solidFill>
              <a:highlight>
                <a:srgbClr val="FFFFFF"/>
              </a:highlight>
              <a:latin typeface="Verdana"/>
              <a:ea typeface="Verdana"/>
              <a:cs typeface="Verdana"/>
              <a:sym typeface="Verdana"/>
            </a:endParaRPr>
          </a:p>
          <a:p>
            <a:pPr indent="0" lvl="0" marL="0" rtl="0" algn="l">
              <a:spcBef>
                <a:spcPts val="0"/>
              </a:spcBef>
              <a:spcAft>
                <a:spcPts val="0"/>
              </a:spcAft>
              <a:buNone/>
            </a:pPr>
            <a:r>
              <a:rPr lang="en-GB" sz="2000">
                <a:solidFill>
                  <a:srgbClr val="434343"/>
                </a:solidFill>
                <a:highlight>
                  <a:srgbClr val="FFFFFF"/>
                </a:highlight>
                <a:latin typeface="Verdana"/>
                <a:ea typeface="Verdana"/>
                <a:cs typeface="Verdana"/>
                <a:sym typeface="Verdana"/>
              </a:rPr>
              <a:t>Lyrics </a:t>
            </a:r>
            <a:r>
              <a:rPr lang="en-GB" sz="2000" u="sng">
                <a:solidFill>
                  <a:schemeClr val="hlink"/>
                </a:solidFill>
                <a:highlight>
                  <a:srgbClr val="FFFFFF"/>
                </a:highlight>
                <a:latin typeface="Verdana"/>
                <a:ea typeface="Verdana"/>
                <a:cs typeface="Verdana"/>
                <a:sym typeface="Verdana"/>
                <a:hlinkClick r:id="rId3"/>
              </a:rPr>
              <a:t>here</a:t>
            </a:r>
            <a:r>
              <a:rPr lang="en-GB" sz="2000">
                <a:solidFill>
                  <a:srgbClr val="434343"/>
                </a:solidFill>
                <a:highlight>
                  <a:srgbClr val="FFFFFF"/>
                </a:highlight>
                <a:latin typeface="Verdana"/>
                <a:ea typeface="Verdana"/>
                <a:cs typeface="Verdana"/>
                <a:sym typeface="Verdana"/>
              </a:rPr>
              <a:t> (translation </a:t>
            </a:r>
            <a:r>
              <a:rPr lang="en-GB" sz="2000" u="sng">
                <a:solidFill>
                  <a:schemeClr val="hlink"/>
                </a:solidFill>
                <a:highlight>
                  <a:srgbClr val="FFFFFF"/>
                </a:highlight>
                <a:latin typeface="Verdana"/>
                <a:ea typeface="Verdana"/>
                <a:cs typeface="Verdana"/>
                <a:sym typeface="Verdana"/>
                <a:hlinkClick r:id="rId4"/>
              </a:rPr>
              <a:t>here</a:t>
            </a:r>
            <a:r>
              <a:rPr lang="en-GB" sz="2000">
                <a:solidFill>
                  <a:srgbClr val="434343"/>
                </a:solidFill>
                <a:highlight>
                  <a:srgbClr val="FFFFFF"/>
                </a:highlight>
                <a:latin typeface="Verdana"/>
                <a:ea typeface="Verdana"/>
                <a:cs typeface="Verdana"/>
                <a:sym typeface="Verdana"/>
              </a:rPr>
              <a:t>).</a:t>
            </a:r>
            <a:endParaRPr sz="2000">
              <a:solidFill>
                <a:srgbClr val="434343"/>
              </a:solidFill>
              <a:highlight>
                <a:srgbClr val="FFFFFF"/>
              </a:highlight>
              <a:latin typeface="Verdana"/>
              <a:ea typeface="Verdana"/>
              <a:cs typeface="Verdana"/>
              <a:sym typeface="Verdana"/>
            </a:endParaRPr>
          </a:p>
        </p:txBody>
      </p:sp>
      <p:pic>
        <p:nvPicPr>
          <p:cNvPr id="1217" name="Google Shape;1217;p150"/>
          <p:cNvPicPr preferRelativeResize="0"/>
          <p:nvPr/>
        </p:nvPicPr>
        <p:blipFill>
          <a:blip r:embed="rId5">
            <a:alphaModFix/>
          </a:blip>
          <a:stretch>
            <a:fillRect/>
          </a:stretch>
        </p:blipFill>
        <p:spPr>
          <a:xfrm>
            <a:off x="7016283" y="1017721"/>
            <a:ext cx="1816025" cy="4242479"/>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51"/>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4020"/>
              <a:t>My hoggie</a:t>
            </a:r>
            <a:endParaRPr sz="4020"/>
          </a:p>
        </p:txBody>
      </p:sp>
      <p:pic>
        <p:nvPicPr>
          <p:cNvPr descr="This is a touching song about the demise of his pet lamb. When he came out in the morning to check on it, he heard all the sounds of the animals of the morning but not his wee sheep. It may have been a fox or even a dog out on the prowl but the wee thing was gone and you can feel his anguish." id="1223" name="Google Shape;1223;p151" title="My Hoggie">
            <a:hlinkClick r:id="rId3"/>
          </p:cNvPr>
          <p:cNvPicPr preferRelativeResize="0"/>
          <p:nvPr/>
        </p:nvPicPr>
        <p:blipFill>
          <a:blip r:embed="rId4">
            <a:alphaModFix/>
          </a:blip>
          <a:stretch>
            <a:fillRect/>
          </a:stretch>
        </p:blipFill>
        <p:spPr>
          <a:xfrm>
            <a:off x="2393871" y="1152476"/>
            <a:ext cx="6840704" cy="3847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3"/>
                                        </p:tgtEl>
                                        <p:attrNameLst>
                                          <p:attrName>style.visibility</p:attrName>
                                        </p:attrNameLst>
                                      </p:cBhvr>
                                      <p:to>
                                        <p:strVal val="visible"/>
                                      </p:to>
                                    </p:set>
                                    <p:animEffect filter="fade" transition="in">
                                      <p:cBhvr>
                                        <p:cTn dur="1000"/>
                                        <p:tgtEl>
                                          <p:spTgt spid="1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000"/>
              <a:t>Poem “</a:t>
            </a:r>
            <a:r>
              <a:rPr lang="en-GB" sz="4000" u="sng">
                <a:solidFill>
                  <a:schemeClr val="hlink"/>
                </a:solidFill>
                <a:hlinkClick r:id="rId3"/>
              </a:rPr>
              <a:t>to a moose</a:t>
            </a:r>
            <a:r>
              <a:rPr lang="en-GB" sz="4000"/>
              <a:t>” </a:t>
            </a:r>
            <a:endParaRPr sz="4000"/>
          </a:p>
        </p:txBody>
      </p:sp>
      <p:sp>
        <p:nvSpPr>
          <p:cNvPr id="147" name="Google Shape;147;p26"/>
          <p:cNvSpPr txBox="1"/>
          <p:nvPr/>
        </p:nvSpPr>
        <p:spPr>
          <a:xfrm>
            <a:off x="383425" y="1473475"/>
            <a:ext cx="8298600" cy="30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333333"/>
                </a:solidFill>
              </a:rPr>
              <a:t>Robert Burns was a farmer. One day he accidentally destroyed a mouse’s nest with his plough. </a:t>
            </a:r>
            <a:endParaRPr sz="2200">
              <a:solidFill>
                <a:srgbClr val="333333"/>
              </a:solidFill>
            </a:endParaRPr>
          </a:p>
          <a:p>
            <a:pPr indent="0" lvl="0" marL="0" rtl="0" algn="l">
              <a:spcBef>
                <a:spcPts val="0"/>
              </a:spcBef>
              <a:spcAft>
                <a:spcPts val="0"/>
              </a:spcAft>
              <a:buNone/>
            </a:pPr>
            <a:r>
              <a:rPr lang="en-GB" sz="2200">
                <a:solidFill>
                  <a:srgbClr val="333333"/>
                </a:solidFill>
              </a:rPr>
              <a:t>The poem he wrote about the mouse is one of the world’s most famous poems.</a:t>
            </a:r>
            <a:endParaRPr sz="2200">
              <a:solidFill>
                <a:srgbClr val="333333"/>
              </a:solidFill>
            </a:endParaRPr>
          </a:p>
          <a:p>
            <a:pPr indent="0" lvl="0" marL="0" rtl="0" algn="l">
              <a:spcBef>
                <a:spcPts val="0"/>
              </a:spcBef>
              <a:spcAft>
                <a:spcPts val="0"/>
              </a:spcAft>
              <a:buNone/>
            </a:pPr>
            <a:r>
              <a:t/>
            </a:r>
            <a:endParaRPr sz="2200">
              <a:solidFill>
                <a:srgbClr val="333333"/>
              </a:solidFill>
            </a:endParaRPr>
          </a:p>
          <a:p>
            <a:pPr indent="0" lvl="0" marL="0" rtl="0" algn="l">
              <a:spcBef>
                <a:spcPts val="0"/>
              </a:spcBef>
              <a:spcAft>
                <a:spcPts val="0"/>
              </a:spcAft>
              <a:buNone/>
            </a:pPr>
            <a:r>
              <a:rPr lang="en-GB" sz="2200">
                <a:solidFill>
                  <a:srgbClr val="333333"/>
                </a:solidFill>
              </a:rPr>
              <a:t>Fill in the gaps </a:t>
            </a:r>
            <a:r>
              <a:rPr lang="en-GB" sz="2200" u="sng">
                <a:solidFill>
                  <a:schemeClr val="hlink"/>
                </a:solidFill>
                <a:hlinkClick r:id="rId4"/>
              </a:rPr>
              <a:t>worksheet</a:t>
            </a:r>
            <a:r>
              <a:rPr lang="en-GB" sz="2200">
                <a:solidFill>
                  <a:srgbClr val="333333"/>
                </a:solidFill>
              </a:rPr>
              <a:t>.</a:t>
            </a:r>
            <a:endParaRPr sz="2200">
              <a:solidFill>
                <a:srgbClr val="333333"/>
              </a:solidFill>
            </a:endParaRPr>
          </a:p>
        </p:txBody>
      </p:sp>
      <p:pic>
        <p:nvPicPr>
          <p:cNvPr id="148" name="Google Shape;148;p26"/>
          <p:cNvPicPr preferRelativeResize="0"/>
          <p:nvPr/>
        </p:nvPicPr>
        <p:blipFill>
          <a:blip r:embed="rId5">
            <a:alphaModFix/>
          </a:blip>
          <a:stretch>
            <a:fillRect/>
          </a:stretch>
        </p:blipFill>
        <p:spPr>
          <a:xfrm>
            <a:off x="5268900" y="3035013"/>
            <a:ext cx="2543175" cy="1800225"/>
          </a:xfrm>
          <a:prstGeom prst="rect">
            <a:avLst/>
          </a:prstGeom>
          <a:noFill/>
          <a:ln>
            <a:noFill/>
          </a:ln>
        </p:spPr>
      </p:pic>
      <p:pic>
        <p:nvPicPr>
          <p:cNvPr id="149" name="Google Shape;149;p26"/>
          <p:cNvPicPr preferRelativeResize="0"/>
          <p:nvPr/>
        </p:nvPicPr>
        <p:blipFill>
          <a:blip r:embed="rId6">
            <a:alphaModFix/>
          </a:blip>
          <a:stretch>
            <a:fillRect/>
          </a:stretch>
        </p:blipFill>
        <p:spPr>
          <a:xfrm>
            <a:off x="2402244" y="3686169"/>
            <a:ext cx="1149075" cy="114907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What animal do you think it was written about?</a:t>
            </a:r>
            <a:endParaRPr/>
          </a:p>
        </p:txBody>
      </p:sp>
      <p:pic>
        <p:nvPicPr>
          <p:cNvPr id="1229" name="Google Shape;1229;p152"/>
          <p:cNvPicPr preferRelativeResize="0"/>
          <p:nvPr/>
        </p:nvPicPr>
        <p:blipFill>
          <a:blip r:embed="rId3">
            <a:alphaModFix/>
          </a:blip>
          <a:stretch>
            <a:fillRect/>
          </a:stretch>
        </p:blipFill>
        <p:spPr>
          <a:xfrm>
            <a:off x="4133775" y="2401225"/>
            <a:ext cx="2773700" cy="2988725"/>
          </a:xfrm>
          <a:prstGeom prst="rect">
            <a:avLst/>
          </a:prstGeom>
          <a:noFill/>
          <a:ln>
            <a:noFill/>
          </a:ln>
        </p:spPr>
      </p:pic>
      <p:pic>
        <p:nvPicPr>
          <p:cNvPr id="1230" name="Google Shape;1230;p152"/>
          <p:cNvPicPr preferRelativeResize="0"/>
          <p:nvPr/>
        </p:nvPicPr>
        <p:blipFill>
          <a:blip r:embed="rId4">
            <a:alphaModFix/>
          </a:blip>
          <a:stretch>
            <a:fillRect/>
          </a:stretch>
        </p:blipFill>
        <p:spPr>
          <a:xfrm>
            <a:off x="122900" y="2988450"/>
            <a:ext cx="2341100" cy="2155050"/>
          </a:xfrm>
          <a:prstGeom prst="rect">
            <a:avLst/>
          </a:prstGeom>
          <a:noFill/>
          <a:ln>
            <a:noFill/>
          </a:ln>
        </p:spPr>
      </p:pic>
      <p:pic>
        <p:nvPicPr>
          <p:cNvPr id="1231" name="Google Shape;1231;p152"/>
          <p:cNvPicPr preferRelativeResize="0"/>
          <p:nvPr/>
        </p:nvPicPr>
        <p:blipFill>
          <a:blip r:embed="rId5">
            <a:alphaModFix/>
          </a:blip>
          <a:stretch>
            <a:fillRect/>
          </a:stretch>
        </p:blipFill>
        <p:spPr>
          <a:xfrm>
            <a:off x="2054050" y="2668413"/>
            <a:ext cx="2657475" cy="2657475"/>
          </a:xfrm>
          <a:prstGeom prst="rect">
            <a:avLst/>
          </a:prstGeom>
          <a:noFill/>
          <a:ln>
            <a:noFill/>
          </a:ln>
        </p:spPr>
      </p:pic>
      <p:pic>
        <p:nvPicPr>
          <p:cNvPr id="1232" name="Google Shape;1232;p152"/>
          <p:cNvPicPr preferRelativeResize="0"/>
          <p:nvPr/>
        </p:nvPicPr>
        <p:blipFill>
          <a:blip r:embed="rId6">
            <a:alphaModFix/>
          </a:blip>
          <a:stretch>
            <a:fillRect/>
          </a:stretch>
        </p:blipFill>
        <p:spPr>
          <a:xfrm>
            <a:off x="6607553" y="2006578"/>
            <a:ext cx="2224750" cy="32161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What animal do you think it was written about?</a:t>
            </a:r>
            <a:endParaRPr/>
          </a:p>
        </p:txBody>
      </p:sp>
      <p:pic>
        <p:nvPicPr>
          <p:cNvPr id="1238" name="Google Shape;1238;p153"/>
          <p:cNvPicPr preferRelativeResize="0"/>
          <p:nvPr/>
        </p:nvPicPr>
        <p:blipFill>
          <a:blip r:embed="rId3">
            <a:alphaModFix/>
          </a:blip>
          <a:stretch>
            <a:fillRect/>
          </a:stretch>
        </p:blipFill>
        <p:spPr>
          <a:xfrm>
            <a:off x="311700" y="2366850"/>
            <a:ext cx="2457450" cy="2647950"/>
          </a:xfrm>
          <a:prstGeom prst="rect">
            <a:avLst/>
          </a:prstGeom>
          <a:noFill/>
          <a:ln>
            <a:noFill/>
          </a:ln>
        </p:spPr>
      </p:pic>
      <p:sp>
        <p:nvSpPr>
          <p:cNvPr id="1239" name="Google Shape;1239;p153"/>
          <p:cNvSpPr txBox="1"/>
          <p:nvPr/>
        </p:nvSpPr>
        <p:spPr>
          <a:xfrm>
            <a:off x="2365075" y="1477325"/>
            <a:ext cx="5021400" cy="24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500">
                <a:solidFill>
                  <a:schemeClr val="dk2"/>
                </a:solidFill>
              </a:rPr>
              <a:t>It is a</a:t>
            </a:r>
            <a:r>
              <a:rPr lang="en-GB" sz="2500">
                <a:solidFill>
                  <a:srgbClr val="434343"/>
                </a:solidFill>
                <a:highlight>
                  <a:srgbClr val="FFFFFF"/>
                </a:highlight>
                <a:latin typeface="Verdana"/>
                <a:ea typeface="Verdana"/>
                <a:cs typeface="Verdana"/>
                <a:sym typeface="Verdana"/>
              </a:rPr>
              <a:t>bout a young sheep that has been killed by a fox.</a:t>
            </a:r>
            <a:endParaRPr sz="2500">
              <a:solidFill>
                <a:schemeClr val="dk2"/>
              </a:solidFill>
            </a:endParaRPr>
          </a:p>
        </p:txBody>
      </p:sp>
      <p:sp>
        <p:nvSpPr>
          <p:cNvPr id="1240" name="Google Shape;1240;p153"/>
          <p:cNvSpPr txBox="1"/>
          <p:nvPr/>
        </p:nvSpPr>
        <p:spPr>
          <a:xfrm>
            <a:off x="2568350" y="3754200"/>
            <a:ext cx="5021400" cy="8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00">
                <a:solidFill>
                  <a:schemeClr val="dk2"/>
                </a:solidFill>
              </a:rPr>
              <a:t>My </a:t>
            </a:r>
            <a:r>
              <a:rPr lang="en-GB" sz="2700">
                <a:solidFill>
                  <a:schemeClr val="dk2"/>
                </a:solidFill>
              </a:rPr>
              <a:t>hoggie</a:t>
            </a:r>
            <a:r>
              <a:rPr lang="en-GB" sz="2700">
                <a:solidFill>
                  <a:schemeClr val="dk2"/>
                </a:solidFill>
              </a:rPr>
              <a:t> = my (pet) lamb</a:t>
            </a:r>
            <a:endParaRPr sz="2700">
              <a:solidFill>
                <a:schemeClr val="dk2"/>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Task 1: Match the Scots to the English </a:t>
            </a:r>
            <a:r>
              <a:rPr lang="en-GB"/>
              <a:t>translation</a:t>
            </a:r>
            <a:r>
              <a:rPr lang="en-GB"/>
              <a:t>.</a:t>
            </a:r>
            <a:endParaRPr/>
          </a:p>
        </p:txBody>
      </p:sp>
      <p:pic>
        <p:nvPicPr>
          <p:cNvPr id="1246" name="Google Shape;1246;p154"/>
          <p:cNvPicPr preferRelativeResize="0"/>
          <p:nvPr/>
        </p:nvPicPr>
        <p:blipFill>
          <a:blip r:embed="rId3">
            <a:alphaModFix/>
          </a:blip>
          <a:stretch>
            <a:fillRect/>
          </a:stretch>
        </p:blipFill>
        <p:spPr>
          <a:xfrm>
            <a:off x="132075" y="1017725"/>
            <a:ext cx="4788070" cy="3820975"/>
          </a:xfrm>
          <a:prstGeom prst="rect">
            <a:avLst/>
          </a:prstGeom>
          <a:noFill/>
          <a:ln>
            <a:noFill/>
          </a:ln>
        </p:spPr>
      </p:pic>
      <p:sp>
        <p:nvSpPr>
          <p:cNvPr id="1247" name="Google Shape;1247;p154"/>
          <p:cNvSpPr txBox="1"/>
          <p:nvPr/>
        </p:nvSpPr>
        <p:spPr>
          <a:xfrm>
            <a:off x="4572000" y="1101375"/>
            <a:ext cx="955500" cy="406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lamb</a:t>
            </a:r>
            <a:endParaRPr sz="1800">
              <a:solidFill>
                <a:schemeClr val="dk2"/>
              </a:solidFill>
            </a:endParaRPr>
          </a:p>
        </p:txBody>
      </p:sp>
      <p:sp>
        <p:nvSpPr>
          <p:cNvPr id="1248" name="Google Shape;1248;p154"/>
          <p:cNvSpPr txBox="1"/>
          <p:nvPr/>
        </p:nvSpPr>
        <p:spPr>
          <a:xfrm>
            <a:off x="6908750" y="2571750"/>
            <a:ext cx="2004900" cy="406500"/>
          </a:xfrm>
          <a:prstGeom prst="rect">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I had no more</a:t>
            </a:r>
            <a:endParaRPr sz="1800">
              <a:solidFill>
                <a:schemeClr val="dk2"/>
              </a:solidFill>
            </a:endParaRPr>
          </a:p>
        </p:txBody>
      </p:sp>
      <p:sp>
        <p:nvSpPr>
          <p:cNvPr id="1249" name="Google Shape;1249;p154"/>
          <p:cNvSpPr txBox="1"/>
          <p:nvPr/>
        </p:nvSpPr>
        <p:spPr>
          <a:xfrm>
            <a:off x="7876800" y="1591488"/>
            <a:ext cx="955500" cy="4065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vain</a:t>
            </a:r>
            <a:endParaRPr sz="1800">
              <a:solidFill>
                <a:schemeClr val="dk2"/>
              </a:solidFill>
            </a:endParaRPr>
          </a:p>
        </p:txBody>
      </p:sp>
      <p:sp>
        <p:nvSpPr>
          <p:cNvPr id="1250" name="Google Shape;1250;p154"/>
          <p:cNvSpPr txBox="1"/>
          <p:nvPr/>
        </p:nvSpPr>
        <p:spPr>
          <a:xfrm>
            <a:off x="6710600" y="3552000"/>
            <a:ext cx="2401200" cy="406500"/>
          </a:xfrm>
          <a:prstGeom prst="rect">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The live-long night</a:t>
            </a:r>
            <a:endParaRPr sz="1800">
              <a:solidFill>
                <a:schemeClr val="dk2"/>
              </a:solidFill>
            </a:endParaRPr>
          </a:p>
        </p:txBody>
      </p:sp>
      <p:sp>
        <p:nvSpPr>
          <p:cNvPr id="1251" name="Google Shape;1251;p154"/>
          <p:cNvSpPr txBox="1"/>
          <p:nvPr/>
        </p:nvSpPr>
        <p:spPr>
          <a:xfrm>
            <a:off x="7075550" y="1101363"/>
            <a:ext cx="1838100" cy="4065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f</a:t>
            </a:r>
            <a:r>
              <a:rPr lang="en-GB" sz="1800">
                <a:solidFill>
                  <a:schemeClr val="dk2"/>
                </a:solidFill>
              </a:rPr>
              <a:t>aithful doggie</a:t>
            </a:r>
            <a:endParaRPr sz="1800">
              <a:solidFill>
                <a:schemeClr val="dk2"/>
              </a:solidFill>
            </a:endParaRPr>
          </a:p>
        </p:txBody>
      </p:sp>
      <p:sp>
        <p:nvSpPr>
          <p:cNvPr id="1252" name="Google Shape;1252;p154"/>
          <p:cNvSpPr txBox="1"/>
          <p:nvPr/>
        </p:nvSpPr>
        <p:spPr>
          <a:xfrm>
            <a:off x="5272250" y="2081625"/>
            <a:ext cx="3723000" cy="406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Nothing but the roaring waterfall</a:t>
            </a:r>
            <a:endParaRPr sz="1800">
              <a:solidFill>
                <a:schemeClr val="dk2"/>
              </a:solidFill>
            </a:endParaRPr>
          </a:p>
        </p:txBody>
      </p:sp>
      <p:sp>
        <p:nvSpPr>
          <p:cNvPr id="1253" name="Google Shape;1253;p154"/>
          <p:cNvSpPr txBox="1"/>
          <p:nvPr/>
        </p:nvSpPr>
        <p:spPr>
          <a:xfrm>
            <a:off x="5272250" y="3061875"/>
            <a:ext cx="3641400" cy="406500"/>
          </a:xfrm>
          <a:prstGeom prst="rect">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Among the hill-sides so </a:t>
            </a:r>
            <a:r>
              <a:rPr lang="en-GB" sz="1800">
                <a:solidFill>
                  <a:schemeClr val="dk2"/>
                </a:solidFill>
              </a:rPr>
              <a:t>scraggy</a:t>
            </a:r>
            <a:r>
              <a:rPr lang="en-GB" sz="1800">
                <a:solidFill>
                  <a:schemeClr val="dk2"/>
                </a:solidFill>
              </a:rPr>
              <a:t> </a:t>
            </a:r>
            <a:endParaRPr sz="1800">
              <a:solidFill>
                <a:schemeClr val="dk2"/>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Task 1: Match the Scots to the English translation.</a:t>
            </a:r>
            <a:endParaRPr/>
          </a:p>
        </p:txBody>
      </p:sp>
      <p:pic>
        <p:nvPicPr>
          <p:cNvPr id="1259" name="Google Shape;1259;p155"/>
          <p:cNvPicPr preferRelativeResize="0"/>
          <p:nvPr/>
        </p:nvPicPr>
        <p:blipFill>
          <a:blip r:embed="rId3">
            <a:alphaModFix/>
          </a:blip>
          <a:stretch>
            <a:fillRect/>
          </a:stretch>
        </p:blipFill>
        <p:spPr>
          <a:xfrm>
            <a:off x="132075" y="1017725"/>
            <a:ext cx="4788070" cy="3820975"/>
          </a:xfrm>
          <a:prstGeom prst="rect">
            <a:avLst/>
          </a:prstGeom>
          <a:noFill/>
          <a:ln>
            <a:noFill/>
          </a:ln>
        </p:spPr>
      </p:pic>
      <p:sp>
        <p:nvSpPr>
          <p:cNvPr id="1260" name="Google Shape;1260;p155"/>
          <p:cNvSpPr txBox="1"/>
          <p:nvPr/>
        </p:nvSpPr>
        <p:spPr>
          <a:xfrm>
            <a:off x="4572000" y="1101375"/>
            <a:ext cx="955500" cy="406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lamb</a:t>
            </a:r>
            <a:endParaRPr sz="1800">
              <a:solidFill>
                <a:schemeClr val="dk2"/>
              </a:solidFill>
            </a:endParaRPr>
          </a:p>
        </p:txBody>
      </p:sp>
      <p:sp>
        <p:nvSpPr>
          <p:cNvPr id="1261" name="Google Shape;1261;p155"/>
          <p:cNvSpPr txBox="1"/>
          <p:nvPr/>
        </p:nvSpPr>
        <p:spPr>
          <a:xfrm>
            <a:off x="4429700" y="2005425"/>
            <a:ext cx="2004900" cy="406500"/>
          </a:xfrm>
          <a:prstGeom prst="rect">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I had no more</a:t>
            </a:r>
            <a:endParaRPr sz="1800">
              <a:solidFill>
                <a:schemeClr val="dk2"/>
              </a:solidFill>
            </a:endParaRPr>
          </a:p>
        </p:txBody>
      </p:sp>
      <p:sp>
        <p:nvSpPr>
          <p:cNvPr id="1262" name="Google Shape;1262;p155"/>
          <p:cNvSpPr txBox="1"/>
          <p:nvPr/>
        </p:nvSpPr>
        <p:spPr>
          <a:xfrm>
            <a:off x="4094250" y="2488113"/>
            <a:ext cx="955500" cy="4065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vain</a:t>
            </a:r>
            <a:endParaRPr sz="1800">
              <a:solidFill>
                <a:schemeClr val="dk2"/>
              </a:solidFill>
            </a:endParaRPr>
          </a:p>
        </p:txBody>
      </p:sp>
      <p:sp>
        <p:nvSpPr>
          <p:cNvPr id="1263" name="Google Shape;1263;p155"/>
          <p:cNvSpPr txBox="1"/>
          <p:nvPr/>
        </p:nvSpPr>
        <p:spPr>
          <a:xfrm>
            <a:off x="4920150" y="2894625"/>
            <a:ext cx="2401200" cy="406500"/>
          </a:xfrm>
          <a:prstGeom prst="rect">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The live-long night</a:t>
            </a:r>
            <a:endParaRPr sz="1800">
              <a:solidFill>
                <a:schemeClr val="dk2"/>
              </a:solidFill>
            </a:endParaRPr>
          </a:p>
        </p:txBody>
      </p:sp>
      <p:sp>
        <p:nvSpPr>
          <p:cNvPr id="1264" name="Google Shape;1264;p155"/>
          <p:cNvSpPr txBox="1"/>
          <p:nvPr/>
        </p:nvSpPr>
        <p:spPr>
          <a:xfrm>
            <a:off x="4229325" y="3394263"/>
            <a:ext cx="1838100" cy="4065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faithful doggie</a:t>
            </a:r>
            <a:endParaRPr sz="1800">
              <a:solidFill>
                <a:schemeClr val="dk2"/>
              </a:solidFill>
            </a:endParaRPr>
          </a:p>
        </p:txBody>
      </p:sp>
      <p:sp>
        <p:nvSpPr>
          <p:cNvPr id="1265" name="Google Shape;1265;p155"/>
          <p:cNvSpPr txBox="1"/>
          <p:nvPr/>
        </p:nvSpPr>
        <p:spPr>
          <a:xfrm>
            <a:off x="4703000" y="3874875"/>
            <a:ext cx="3723000" cy="406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Nothing but the roaring waterfall</a:t>
            </a:r>
            <a:endParaRPr sz="1800">
              <a:solidFill>
                <a:schemeClr val="dk2"/>
              </a:solidFill>
            </a:endParaRPr>
          </a:p>
        </p:txBody>
      </p:sp>
      <p:sp>
        <p:nvSpPr>
          <p:cNvPr id="1266" name="Google Shape;1266;p155"/>
          <p:cNvSpPr txBox="1"/>
          <p:nvPr/>
        </p:nvSpPr>
        <p:spPr>
          <a:xfrm>
            <a:off x="4300050" y="4432200"/>
            <a:ext cx="3641400" cy="406500"/>
          </a:xfrm>
          <a:prstGeom prst="rect">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Among the hill-sides so scraggy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graphicFrame>
        <p:nvGraphicFramePr>
          <p:cNvPr id="1271" name="Google Shape;1271;p156"/>
          <p:cNvGraphicFramePr/>
          <p:nvPr/>
        </p:nvGraphicFramePr>
        <p:xfrm>
          <a:off x="218600" y="1293150"/>
          <a:ext cx="3000000" cy="3000000"/>
        </p:xfrm>
        <a:graphic>
          <a:graphicData uri="http://schemas.openxmlformats.org/drawingml/2006/table">
            <a:tbl>
              <a:tblPr>
                <a:noFill/>
                <a:tableStyleId>{0478F14E-B413-44D9-8D39-DE73FBF89D84}</a:tableStyleId>
              </a:tblPr>
              <a:tblGrid>
                <a:gridCol w="2130150"/>
                <a:gridCol w="2130150"/>
                <a:gridCol w="2130150"/>
                <a:gridCol w="2130150"/>
              </a:tblGrid>
              <a:tr h="1229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229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229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1272" name="Google Shape;1272;p156"/>
          <p:cNvSpPr txBox="1"/>
          <p:nvPr>
            <p:ph type="title"/>
          </p:nvPr>
        </p:nvSpPr>
        <p:spPr>
          <a:xfrm>
            <a:off x="311700" y="292625"/>
            <a:ext cx="8520600" cy="109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There are many </a:t>
            </a:r>
            <a:r>
              <a:rPr lang="en-GB"/>
              <a:t>animals</a:t>
            </a:r>
            <a:r>
              <a:rPr lang="en-GB"/>
              <a:t> mentioned in this poem. In the poem find out what these animals are called in Scots.</a:t>
            </a:r>
            <a:endParaRPr/>
          </a:p>
        </p:txBody>
      </p:sp>
      <p:pic>
        <p:nvPicPr>
          <p:cNvPr id="1273" name="Google Shape;1273;p156"/>
          <p:cNvPicPr preferRelativeResize="0"/>
          <p:nvPr/>
        </p:nvPicPr>
        <p:blipFill>
          <a:blip r:embed="rId3">
            <a:alphaModFix/>
          </a:blip>
          <a:stretch>
            <a:fillRect/>
          </a:stretch>
        </p:blipFill>
        <p:spPr>
          <a:xfrm>
            <a:off x="778600" y="1293150"/>
            <a:ext cx="1014553" cy="1093200"/>
          </a:xfrm>
          <a:prstGeom prst="rect">
            <a:avLst/>
          </a:prstGeom>
          <a:noFill/>
          <a:ln>
            <a:noFill/>
          </a:ln>
        </p:spPr>
      </p:pic>
      <p:pic>
        <p:nvPicPr>
          <p:cNvPr id="1274" name="Google Shape;1274;p156"/>
          <p:cNvPicPr preferRelativeResize="0"/>
          <p:nvPr/>
        </p:nvPicPr>
        <p:blipFill>
          <a:blip r:embed="rId4">
            <a:alphaModFix/>
          </a:blip>
          <a:stretch>
            <a:fillRect/>
          </a:stretch>
        </p:blipFill>
        <p:spPr>
          <a:xfrm>
            <a:off x="562825" y="2580988"/>
            <a:ext cx="1014550" cy="933924"/>
          </a:xfrm>
          <a:prstGeom prst="rect">
            <a:avLst/>
          </a:prstGeom>
          <a:noFill/>
          <a:ln>
            <a:noFill/>
          </a:ln>
        </p:spPr>
      </p:pic>
      <p:pic>
        <p:nvPicPr>
          <p:cNvPr id="1275" name="Google Shape;1275;p156"/>
          <p:cNvPicPr preferRelativeResize="0"/>
          <p:nvPr/>
        </p:nvPicPr>
        <p:blipFill>
          <a:blip r:embed="rId5">
            <a:alphaModFix/>
          </a:blip>
          <a:stretch>
            <a:fillRect/>
          </a:stretch>
        </p:blipFill>
        <p:spPr>
          <a:xfrm>
            <a:off x="4963126" y="3611892"/>
            <a:ext cx="1014550" cy="1466634"/>
          </a:xfrm>
          <a:prstGeom prst="rect">
            <a:avLst/>
          </a:prstGeom>
          <a:noFill/>
          <a:ln>
            <a:noFill/>
          </a:ln>
        </p:spPr>
      </p:pic>
      <p:pic>
        <p:nvPicPr>
          <p:cNvPr id="1276" name="Google Shape;1276;p156"/>
          <p:cNvPicPr preferRelativeResize="0"/>
          <p:nvPr/>
        </p:nvPicPr>
        <p:blipFill>
          <a:blip r:embed="rId6">
            <a:alphaModFix/>
          </a:blip>
          <a:stretch>
            <a:fillRect/>
          </a:stretch>
        </p:blipFill>
        <p:spPr>
          <a:xfrm>
            <a:off x="4938520" y="1408523"/>
            <a:ext cx="1230330" cy="1093200"/>
          </a:xfrm>
          <a:prstGeom prst="rect">
            <a:avLst/>
          </a:prstGeom>
          <a:noFill/>
          <a:ln>
            <a:noFill/>
          </a:ln>
        </p:spPr>
      </p:pic>
      <p:pic>
        <p:nvPicPr>
          <p:cNvPr id="1277" name="Google Shape;1277;p156"/>
          <p:cNvPicPr preferRelativeResize="0"/>
          <p:nvPr/>
        </p:nvPicPr>
        <p:blipFill>
          <a:blip r:embed="rId7">
            <a:alphaModFix/>
          </a:blip>
          <a:stretch>
            <a:fillRect/>
          </a:stretch>
        </p:blipFill>
        <p:spPr>
          <a:xfrm>
            <a:off x="4855243" y="2521863"/>
            <a:ext cx="1230325" cy="1230325"/>
          </a:xfrm>
          <a:prstGeom prst="rect">
            <a:avLst/>
          </a:prstGeom>
          <a:noFill/>
          <a:ln>
            <a:noFill/>
          </a:ln>
        </p:spPr>
      </p:pic>
      <p:pic>
        <p:nvPicPr>
          <p:cNvPr id="1278" name="Google Shape;1278;p156"/>
          <p:cNvPicPr preferRelativeResize="0"/>
          <p:nvPr/>
        </p:nvPicPr>
        <p:blipFill>
          <a:blip r:embed="rId8">
            <a:alphaModFix/>
          </a:blip>
          <a:stretch>
            <a:fillRect/>
          </a:stretch>
        </p:blipFill>
        <p:spPr>
          <a:xfrm>
            <a:off x="562825" y="3709543"/>
            <a:ext cx="1230325" cy="1271336"/>
          </a:xfrm>
          <a:prstGeom prst="rect">
            <a:avLst/>
          </a:prstGeom>
          <a:noFill/>
          <a:ln>
            <a:noFill/>
          </a:ln>
        </p:spPr>
      </p:pic>
      <p:sp>
        <p:nvSpPr>
          <p:cNvPr id="1279" name="Google Shape;1279;p156"/>
          <p:cNvSpPr txBox="1"/>
          <p:nvPr/>
        </p:nvSpPr>
        <p:spPr>
          <a:xfrm>
            <a:off x="2609025" y="1721275"/>
            <a:ext cx="1687500" cy="4677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chemeClr val="dk2"/>
                </a:solidFill>
              </a:rPr>
              <a:t>My hoggie</a:t>
            </a:r>
            <a:endParaRPr sz="2000">
              <a:solidFill>
                <a:schemeClr val="dk2"/>
              </a:solidFill>
            </a:endParaRPr>
          </a:p>
        </p:txBody>
      </p:sp>
      <p:sp>
        <p:nvSpPr>
          <p:cNvPr id="1280" name="Google Shape;1280;p156"/>
          <p:cNvSpPr txBox="1"/>
          <p:nvPr/>
        </p:nvSpPr>
        <p:spPr>
          <a:xfrm>
            <a:off x="6786775" y="2903188"/>
            <a:ext cx="1687500" cy="4677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chemeClr val="dk2"/>
                </a:solidFill>
              </a:rPr>
              <a:t>The houlet</a:t>
            </a:r>
            <a:endParaRPr sz="2000">
              <a:solidFill>
                <a:schemeClr val="dk2"/>
              </a:solidFill>
            </a:endParaRPr>
          </a:p>
        </p:txBody>
      </p:sp>
      <p:sp>
        <p:nvSpPr>
          <p:cNvPr id="1281" name="Google Shape;1281;p156"/>
          <p:cNvSpPr txBox="1"/>
          <p:nvPr/>
        </p:nvSpPr>
        <p:spPr>
          <a:xfrm>
            <a:off x="6718900" y="3908050"/>
            <a:ext cx="1687500" cy="4677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chemeClr val="dk2"/>
                </a:solidFill>
              </a:rPr>
              <a:t>The tod</a:t>
            </a:r>
            <a:endParaRPr sz="2000">
              <a:solidFill>
                <a:schemeClr val="dk2"/>
              </a:solidFill>
            </a:endParaRPr>
          </a:p>
        </p:txBody>
      </p:sp>
      <p:sp>
        <p:nvSpPr>
          <p:cNvPr id="1282" name="Google Shape;1282;p156"/>
          <p:cNvSpPr txBox="1"/>
          <p:nvPr/>
        </p:nvSpPr>
        <p:spPr>
          <a:xfrm>
            <a:off x="2466550" y="3047188"/>
            <a:ext cx="1687500" cy="4677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chemeClr val="dk2"/>
                </a:solidFill>
              </a:rPr>
              <a:t>My doggie</a:t>
            </a:r>
            <a:endParaRPr sz="2000">
              <a:solidFill>
                <a:schemeClr val="dk2"/>
              </a:solidFill>
            </a:endParaRPr>
          </a:p>
        </p:txBody>
      </p:sp>
      <p:sp>
        <p:nvSpPr>
          <p:cNvPr id="1283" name="Google Shape;1283;p156"/>
          <p:cNvSpPr txBox="1"/>
          <p:nvPr/>
        </p:nvSpPr>
        <p:spPr>
          <a:xfrm>
            <a:off x="6810850" y="1695038"/>
            <a:ext cx="1687500" cy="4677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chemeClr val="dk2"/>
                </a:solidFill>
              </a:rPr>
              <a:t>The blitter</a:t>
            </a:r>
            <a:endParaRPr sz="2000">
              <a:solidFill>
                <a:schemeClr val="dk2"/>
              </a:solidFill>
            </a:endParaRPr>
          </a:p>
        </p:txBody>
      </p:sp>
      <p:sp>
        <p:nvSpPr>
          <p:cNvPr id="1284" name="Google Shape;1284;p156"/>
          <p:cNvSpPr txBox="1"/>
          <p:nvPr/>
        </p:nvSpPr>
        <p:spPr>
          <a:xfrm>
            <a:off x="2534388" y="4111350"/>
            <a:ext cx="1687500" cy="4677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chemeClr val="dk2"/>
                </a:solidFill>
              </a:rPr>
              <a:t>cocks</a:t>
            </a:r>
            <a:endParaRPr sz="2000">
              <a:solidFill>
                <a:schemeClr val="dk2"/>
              </a:solidFill>
            </a:endParaRPr>
          </a:p>
        </p:txBody>
      </p:sp>
      <p:sp>
        <p:nvSpPr>
          <p:cNvPr id="1285" name="Google Shape;1285;p156"/>
          <p:cNvSpPr txBox="1"/>
          <p:nvPr/>
        </p:nvSpPr>
        <p:spPr>
          <a:xfrm>
            <a:off x="6718900" y="4502850"/>
            <a:ext cx="1779600" cy="4677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chemeClr val="dk2"/>
                </a:solidFill>
              </a:rPr>
              <a:t>The unco tyke</a:t>
            </a:r>
            <a:endParaRPr sz="2000">
              <a:solidFill>
                <a:schemeClr val="dk2"/>
              </a:solidFill>
            </a:endParaRPr>
          </a:p>
        </p:txBody>
      </p:sp>
      <p:sp>
        <p:nvSpPr>
          <p:cNvPr id="1286" name="Google Shape;1286;p156"/>
          <p:cNvSpPr txBox="1"/>
          <p:nvPr/>
        </p:nvSpPr>
        <p:spPr>
          <a:xfrm>
            <a:off x="4845325" y="2194000"/>
            <a:ext cx="1230300" cy="1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2"/>
                </a:solidFill>
              </a:rPr>
              <a:t>snipe</a:t>
            </a:r>
            <a:endParaRPr sz="13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Finally how would  you translate the following time expressions?</a:t>
            </a:r>
            <a:endParaRPr/>
          </a:p>
        </p:txBody>
      </p:sp>
      <p:pic>
        <p:nvPicPr>
          <p:cNvPr id="1292" name="Google Shape;1292;p157"/>
          <p:cNvPicPr preferRelativeResize="0"/>
          <p:nvPr/>
        </p:nvPicPr>
        <p:blipFill>
          <a:blip r:embed="rId3">
            <a:alphaModFix/>
          </a:blip>
          <a:stretch>
            <a:fillRect/>
          </a:stretch>
        </p:blipFill>
        <p:spPr>
          <a:xfrm>
            <a:off x="457350" y="1698725"/>
            <a:ext cx="3937775" cy="673125"/>
          </a:xfrm>
          <a:prstGeom prst="rect">
            <a:avLst/>
          </a:prstGeom>
          <a:noFill/>
          <a:ln>
            <a:noFill/>
          </a:ln>
        </p:spPr>
      </p:pic>
      <p:pic>
        <p:nvPicPr>
          <p:cNvPr id="1293" name="Google Shape;1293;p157"/>
          <p:cNvPicPr preferRelativeResize="0"/>
          <p:nvPr/>
        </p:nvPicPr>
        <p:blipFill>
          <a:blip r:embed="rId4">
            <a:alphaModFix/>
          </a:blip>
          <a:stretch>
            <a:fillRect/>
          </a:stretch>
        </p:blipFill>
        <p:spPr>
          <a:xfrm>
            <a:off x="457350" y="2666575"/>
            <a:ext cx="4106063" cy="673125"/>
          </a:xfrm>
          <a:prstGeom prst="rect">
            <a:avLst/>
          </a:prstGeom>
          <a:noFill/>
          <a:ln>
            <a:noFill/>
          </a:ln>
        </p:spPr>
      </p:pic>
      <p:pic>
        <p:nvPicPr>
          <p:cNvPr id="1294" name="Google Shape;1294;p157"/>
          <p:cNvPicPr preferRelativeResize="0"/>
          <p:nvPr/>
        </p:nvPicPr>
        <p:blipFill>
          <a:blip r:embed="rId5">
            <a:alphaModFix/>
          </a:blip>
          <a:stretch>
            <a:fillRect/>
          </a:stretch>
        </p:blipFill>
        <p:spPr>
          <a:xfrm>
            <a:off x="768973" y="3634425"/>
            <a:ext cx="2836225" cy="797100"/>
          </a:xfrm>
          <a:prstGeom prst="rect">
            <a:avLst/>
          </a:prstGeom>
          <a:noFill/>
          <a:ln>
            <a:noFill/>
          </a:ln>
        </p:spPr>
      </p:pic>
      <p:sp>
        <p:nvSpPr>
          <p:cNvPr id="1295" name="Google Shape;1295;p157"/>
          <p:cNvSpPr txBox="1"/>
          <p:nvPr/>
        </p:nvSpPr>
        <p:spPr>
          <a:xfrm>
            <a:off x="5007950" y="1698688"/>
            <a:ext cx="3313800" cy="6732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800">
                <a:solidFill>
                  <a:schemeClr val="dk2"/>
                </a:solidFill>
              </a:rPr>
              <a:t>The live-long night</a:t>
            </a:r>
            <a:endParaRPr sz="2800">
              <a:solidFill>
                <a:schemeClr val="dk2"/>
              </a:solidFill>
            </a:endParaRPr>
          </a:p>
        </p:txBody>
      </p:sp>
      <p:sp>
        <p:nvSpPr>
          <p:cNvPr id="1296" name="Google Shape;1296;p157"/>
          <p:cNvSpPr txBox="1"/>
          <p:nvPr/>
        </p:nvSpPr>
        <p:spPr>
          <a:xfrm>
            <a:off x="4774075" y="2666525"/>
            <a:ext cx="3750900" cy="6732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800">
                <a:solidFill>
                  <a:schemeClr val="dk2"/>
                </a:solidFill>
              </a:rPr>
              <a:t>When day did dawn,</a:t>
            </a:r>
            <a:endParaRPr sz="2800">
              <a:solidFill>
                <a:schemeClr val="dk2"/>
              </a:solidFill>
            </a:endParaRPr>
          </a:p>
        </p:txBody>
      </p:sp>
      <p:sp>
        <p:nvSpPr>
          <p:cNvPr id="1297" name="Google Shape;1297;p157"/>
          <p:cNvSpPr txBox="1"/>
          <p:nvPr/>
        </p:nvSpPr>
        <p:spPr>
          <a:xfrm>
            <a:off x="4992625" y="3696363"/>
            <a:ext cx="3313800" cy="6732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800">
                <a:solidFill>
                  <a:schemeClr val="dk2"/>
                </a:solidFill>
              </a:rPr>
              <a:t>The morning</a:t>
            </a:r>
            <a:endParaRPr sz="2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4020"/>
              <a:t>Auld Lang Syne</a:t>
            </a:r>
            <a:endParaRPr sz="4020"/>
          </a:p>
        </p:txBody>
      </p:sp>
      <p:sp>
        <p:nvSpPr>
          <p:cNvPr id="1303" name="Google Shape;1303;p1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solidFill>
                  <a:srgbClr val="141414"/>
                </a:solidFill>
                <a:highlight>
                  <a:srgbClr val="FFFFFF"/>
                </a:highlight>
              </a:rPr>
              <a:t>At New Year all over the world, Auld Lang Syne, a sincere expression of friendship, is sung. </a:t>
            </a:r>
            <a:endParaRPr sz="2000">
              <a:solidFill>
                <a:srgbClr val="141414"/>
              </a:solidFill>
              <a:highlight>
                <a:srgbClr val="FFFFFF"/>
              </a:highlight>
            </a:endParaRPr>
          </a:p>
          <a:p>
            <a:pPr indent="0" lvl="0" marL="0" rtl="0" algn="l">
              <a:spcBef>
                <a:spcPts val="1200"/>
              </a:spcBef>
              <a:spcAft>
                <a:spcPts val="1200"/>
              </a:spcAft>
              <a:buNone/>
            </a:pPr>
            <a:r>
              <a:t/>
            </a:r>
            <a:endParaRPr sz="2000">
              <a:solidFill>
                <a:srgbClr val="1A1A1A"/>
              </a:solidFill>
              <a:highlight>
                <a:srgbClr val="FFFFFF"/>
              </a:highlight>
            </a:endParaRPr>
          </a:p>
        </p:txBody>
      </p:sp>
      <p:pic>
        <p:nvPicPr>
          <p:cNvPr id="1304" name="Google Shape;1304;p158"/>
          <p:cNvPicPr preferRelativeResize="0"/>
          <p:nvPr/>
        </p:nvPicPr>
        <p:blipFill>
          <a:blip r:embed="rId3">
            <a:alphaModFix/>
          </a:blip>
          <a:stretch>
            <a:fillRect/>
          </a:stretch>
        </p:blipFill>
        <p:spPr>
          <a:xfrm>
            <a:off x="81325" y="1985577"/>
            <a:ext cx="9143999" cy="292600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1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4020"/>
              <a:t>Auld Lang Syne</a:t>
            </a:r>
            <a:endParaRPr sz="4020"/>
          </a:p>
        </p:txBody>
      </p:sp>
      <p:sp>
        <p:nvSpPr>
          <p:cNvPr id="1310" name="Google Shape;1310;p1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000">
              <a:solidFill>
                <a:srgbClr val="141414"/>
              </a:solidFill>
              <a:highlight>
                <a:srgbClr val="FFFFFF"/>
              </a:highlight>
            </a:endParaRPr>
          </a:p>
          <a:p>
            <a:pPr indent="0" lvl="0" marL="0" rtl="0" algn="l">
              <a:spcBef>
                <a:spcPts val="1200"/>
              </a:spcBef>
              <a:spcAft>
                <a:spcPts val="0"/>
              </a:spcAft>
              <a:buNone/>
            </a:pPr>
            <a:r>
              <a:rPr lang="en-GB" sz="2000">
                <a:solidFill>
                  <a:srgbClr val="1A1A1A"/>
                </a:solidFill>
                <a:highlight>
                  <a:srgbClr val="FFFFFF"/>
                </a:highlight>
              </a:rPr>
              <a:t>It’s the 1788 in Scotland, and a super famous poet named Robert Burns is on the scene. He whips up the lyrics for a new song.</a:t>
            </a:r>
            <a:endParaRPr sz="2000">
              <a:solidFill>
                <a:srgbClr val="1A1A1A"/>
              </a:solidFill>
              <a:highlight>
                <a:srgbClr val="FFFFFF"/>
              </a:highlight>
            </a:endParaRPr>
          </a:p>
          <a:p>
            <a:pPr indent="0" lvl="0" marL="0" rtl="0" algn="l">
              <a:spcBef>
                <a:spcPts val="1200"/>
              </a:spcBef>
              <a:spcAft>
                <a:spcPts val="0"/>
              </a:spcAft>
              <a:buNone/>
            </a:pPr>
            <a:r>
              <a:t/>
            </a:r>
            <a:endParaRPr sz="2000">
              <a:solidFill>
                <a:srgbClr val="1A1A1A"/>
              </a:solidFill>
              <a:highlight>
                <a:srgbClr val="FFFFFF"/>
              </a:highlight>
            </a:endParaRPr>
          </a:p>
          <a:p>
            <a:pPr indent="0" lvl="0" marL="0" rtl="0" algn="l">
              <a:spcBef>
                <a:spcPts val="1200"/>
              </a:spcBef>
              <a:spcAft>
                <a:spcPts val="1200"/>
              </a:spcAft>
              <a:buNone/>
            </a:pPr>
            <a:r>
              <a:rPr lang="en-GB" sz="2000">
                <a:solidFill>
                  <a:srgbClr val="1A1A1A"/>
                </a:solidFill>
                <a:highlight>
                  <a:srgbClr val="FFFFFF"/>
                </a:highlight>
              </a:rPr>
              <a:t>What do </a:t>
            </a:r>
            <a:r>
              <a:rPr lang="en-GB" sz="2000">
                <a:solidFill>
                  <a:srgbClr val="1A1A1A"/>
                </a:solidFill>
                <a:highlight>
                  <a:srgbClr val="FFFFFF"/>
                </a:highlight>
              </a:rPr>
              <a:t>you</a:t>
            </a:r>
            <a:r>
              <a:rPr lang="en-GB" sz="2000">
                <a:solidFill>
                  <a:srgbClr val="1A1A1A"/>
                </a:solidFill>
                <a:highlight>
                  <a:srgbClr val="FFFFFF"/>
                </a:highlight>
              </a:rPr>
              <a:t> think “Auld Lang Syne” mean?</a:t>
            </a:r>
            <a:endParaRPr sz="2000">
              <a:solidFill>
                <a:srgbClr val="1A1A1A"/>
              </a:solidFill>
              <a:highlight>
                <a:srgbClr val="FFFFFF"/>
              </a:highlight>
            </a:endParaRPr>
          </a:p>
        </p:txBody>
      </p:sp>
      <p:pic>
        <p:nvPicPr>
          <p:cNvPr id="1311" name="Google Shape;1311;p159"/>
          <p:cNvPicPr preferRelativeResize="0"/>
          <p:nvPr/>
        </p:nvPicPr>
        <p:blipFill>
          <a:blip r:embed="rId3">
            <a:alphaModFix/>
          </a:blip>
          <a:stretch>
            <a:fillRect/>
          </a:stretch>
        </p:blipFill>
        <p:spPr>
          <a:xfrm>
            <a:off x="6646926" y="2571750"/>
            <a:ext cx="2006973" cy="2470126"/>
          </a:xfrm>
          <a:prstGeom prst="rect">
            <a:avLst/>
          </a:prstGeom>
          <a:noFill/>
          <a:ln>
            <a:noFill/>
          </a:ln>
        </p:spPr>
      </p:pic>
      <p:sp>
        <p:nvSpPr>
          <p:cNvPr id="1312" name="Google Shape;1312;p159"/>
          <p:cNvSpPr txBox="1"/>
          <p:nvPr/>
        </p:nvSpPr>
        <p:spPr>
          <a:xfrm>
            <a:off x="311700" y="4201525"/>
            <a:ext cx="2886900" cy="572700"/>
          </a:xfrm>
          <a:prstGeom prst="rect">
            <a:avLst/>
          </a:prstGeom>
          <a:solidFill>
            <a:srgbClr val="00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500">
                <a:solidFill>
                  <a:schemeClr val="dk2"/>
                </a:solidFill>
              </a:rPr>
              <a:t>Old long since</a:t>
            </a:r>
            <a:endParaRPr sz="2500">
              <a:solidFill>
                <a:schemeClr val="dk2"/>
              </a:solidFill>
            </a:endParaRPr>
          </a:p>
        </p:txBody>
      </p:sp>
      <p:sp>
        <p:nvSpPr>
          <p:cNvPr id="1313" name="Google Shape;1313;p159"/>
          <p:cNvSpPr txBox="1"/>
          <p:nvPr/>
        </p:nvSpPr>
        <p:spPr>
          <a:xfrm>
            <a:off x="3391625" y="4201525"/>
            <a:ext cx="2886900" cy="572700"/>
          </a:xfrm>
          <a:prstGeom prst="rect">
            <a:avLst/>
          </a:prstGeom>
          <a:solidFill>
            <a:srgbClr val="00FF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500">
                <a:solidFill>
                  <a:schemeClr val="dk2"/>
                </a:solidFill>
              </a:rPr>
              <a:t>Days gone by</a:t>
            </a:r>
            <a:endParaRPr sz="25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pic>
        <p:nvPicPr>
          <p:cNvPr descr="Auld Lang Syne is a New Year’s Eve song, the lyrics are from the poem Auld Lang Syne written by the Scottish poet Robert Burns in 1788. It is sung traditionally to bid farewell to the old year at the stroke of midnight on New Year's Eve. The international Scouting movement, in many countries, also sing this song to close jamborees and other functions.&#10;In Scotland new year is called Hogmanay it is common practice that everyone joins hands with the person next to them to form a great circle around the dance floor while they sing.&#10;&#10;Download a free song sheet here:&#10;https://www.teacherspayteachers.com/Product/Auld-Lang-Syne-Song-Sheet-Lyrics-4804191&#10;&#10;If you are looking for other Christmassy videos and singalongs this poem is on the Pure Star Kids Christmas playlist:&#10;http://tiny.cc/ChristmasVideos&#10;&#10;Here are the words of Robert Burns original poem:&#10;&#10;Should auld acquaintance be forgot, and never brought to mind? Should auld acquaintance be forgot, and auld lang syne?&#10;CHORUS:&#10;For auld lang syne, my jo, &#10;for auld lang syne, &#10;we'll tak' a cup o' kindness yet, &#10;for auld lang syne.&#10;And surely ye'll be your pint-stoup! and surely I'll be mine! And we'll tak' a cup o’ kindness yet, for auld lang syne.&#10;CHORUS&#10;We twa hae run about the braes, and pou'd the gowans fine; But we've wander'd mony a weary fit, sin' auld lang syne.&#10;CHORUS&#10;We twa hae paidl'd in the burn, frae morning sun till dine; But seas between us braid hae roar'd sin' auld lang syne.&#10;CHORUS&#10;And there's a hand, my trusty fiere! and gie's a hand o' thine! And we'll tak' a right gude-willie waught, for auld lang syne.&#10;CHORUS&#10;&#10;&#10;English Translation of the original verse:&#10;&#10;Should old acquaintance be forgot, &#10;and never brought to mind? &#10;Should old acquaintance be forgot, &#10;and old lang syne?&#10;&#10;CHORUS:&#10;For auld lang syne, my dear, &#10;for auld lang syne, &#10;we'll take a cup of kindness yet, &#10;for auld lang syne.&#10;And surely you'll buy your pint cup! &#10;and surely I'll buy mine! &#10;And we'll take a cup o' kindness yet, &#10;for auld lang syne.&#10;&#10;CHORUS&#10;We two have run about the slopes, &#10;and picked the daisies fine; &#10;But we've wandered many a weary foot, &#10;since auld lang syne.&#10;&#10;CHORUS&#10;We two have paddled in the stream, &#10;from morning sun till dine†; &#10;But seas between us broad have roared &#10;since auld lang syne.&#10;&#10;CHORUS&#10;And there's a hand my trusty friend! &#10;And give me a hand o' thine! &#10;And we'll take a right good-will draught, &#10;for auld lang syne.&#10;&#10;As well as celebrating the New Year, &quot;Auld Lang Syne&quot; is very widely used to symbolise other &quot;endings/new beginnings&quot; – including farewells, funerals (and other memorials), graduations, the end of a party or a Scout gathering, the election of a new government and even as a signal that a retail store is about to close for the day. In Scotland and other parts of Britain, in particular, it is associated with celebrations and memorials of Robert Burns. &#10;&#10;• In Scotland, it is often sung at the end of a cèilidh, a dance, and at weddings. At weddings, it is performed in the same way as at New Year, but the bride and groom are often lifted up in the centre of the circle.&#10;&#10;• The tune is played, and sung by the crowd, in the final stages of the annual Edinburgh Military Tattoo.&#10;&#10;• In many Burns Clubs, it is sung at the end of the Burns supper.&#10;&#10;• In Great Britain, it is played at the close of the annual Congress (conference) of the Trades Union Congress.&#10;&#10;• The song is sung at the end of the Last Night of the Proms by the audience (rather than the performers) and so it is not often listed on the official programme.&#10;&#10;• The song is played at the Passing Out Parade of Young Officers in the Royal Navy as they march up the steps of the Britannia Royal Naval College&#10;&#10;• Since 2007, the melody has been used as an introduction to the mass chorus of &quot;America the Beautiful&quot; that is played by the twelve finalist corps at the Finals Retreat at the Drum Corps International World Championships.&#10;&#10;Enjoy singing along with Auld Lang Syne in this video!&#10;&#10;&#10;Pure Star Kids Playlists:&#10;Nature: http://tiny.cc/NatureVideos&#10;Poems: http://tiny.cc/PoemVideos&#10;Calming Sensory: http://tiny.cc/CalmingSensory&#10;Tangrams: http://tiny.cc/Tangrams&#10;Classical Music: http://tiny.cc/ClassicalMusicForKids&#10;Alphabet Videos: http://tiny.cc/AlphabetVideos&#10;Numbers Videos: http://tiny.cc/NumberVideos&#10;Singalong Lyrics Videos: http://tiny.cc/SingalongLyrics&#10;Kids Party Songs Playlist: http://tiny.cc/PartySongs&#10;Cute Dancing Characters: http://tiny.cc/CuteDancing&#10;Baby Sensory: http://tiny.cc/BabySensory&#10;Counting in Languages: http://tiny.cc/CountingInLanguages&#10;Halloween: http://tiny.cc/HalloweenVideos&#10;Nursery Rhymes: http://tiny.cc/NurseryRhymes&#10;Christmas: http://tiny.cc/ChristmasVideos&#10;&#10;Follow Pure Star Kids on social media: &#10;https://linktr.ee/purestarkids&#10;&#10;&#10;#AuldLangSyne #NewYear #NewYearSong" id="1318" name="Google Shape;1318;p160" title="Auld Lang Syne - New Year Song - Lyrics (Robert Burns Poem)">
            <a:hlinkClick r:id="rId3"/>
          </p:cNvPr>
          <p:cNvPicPr preferRelativeResize="0"/>
          <p:nvPr/>
        </p:nvPicPr>
        <p:blipFill>
          <a:blip r:embed="rId4">
            <a:alphaModFix/>
          </a:blip>
          <a:stretch>
            <a:fillRect/>
          </a:stretch>
        </p:blipFill>
        <p:spPr>
          <a:xfrm>
            <a:off x="821913" y="462325"/>
            <a:ext cx="7500175" cy="4218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8"/>
                                        </p:tgtEl>
                                        <p:attrNameLst>
                                          <p:attrName>style.visibility</p:attrName>
                                        </p:attrNameLst>
                                      </p:cBhvr>
                                      <p:to>
                                        <p:strVal val="visible"/>
                                      </p:to>
                                    </p:set>
                                    <p:animEffect filter="fade" transition="in">
                                      <p:cBhvr>
                                        <p:cTn dur="1000"/>
                                        <p:tgtEl>
                                          <p:spTgt spid="1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1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2500">
                <a:solidFill>
                  <a:srgbClr val="1A1A1A"/>
                </a:solidFill>
                <a:highlight>
                  <a:srgbClr val="FFFFFF"/>
                </a:highlight>
                <a:latin typeface="Merriweather"/>
                <a:ea typeface="Merriweather"/>
                <a:cs typeface="Merriweather"/>
                <a:sym typeface="Merriweather"/>
              </a:rPr>
              <a:t>The lyrics of “Auld Lang Syne” are like a friendship party.</a:t>
            </a:r>
            <a:endParaRPr sz="3800"/>
          </a:p>
        </p:txBody>
      </p:sp>
      <p:sp>
        <p:nvSpPr>
          <p:cNvPr id="1324" name="Google Shape;1324;p1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300">
                <a:solidFill>
                  <a:srgbClr val="1A1A1A"/>
                </a:solidFill>
                <a:highlight>
                  <a:srgbClr val="FFFFFF"/>
                </a:highlight>
                <a:latin typeface="Merriweather"/>
                <a:ea typeface="Merriweather"/>
                <a:cs typeface="Merriweather"/>
                <a:sym typeface="Merriweather"/>
              </a:rPr>
              <a:t>Should old friends be forgotten and never remembered?</a:t>
            </a:r>
            <a:endParaRPr sz="2300">
              <a:solidFill>
                <a:srgbClr val="1A1A1A"/>
              </a:solidFill>
              <a:highlight>
                <a:srgbClr val="FFFFFF"/>
              </a:highlight>
              <a:latin typeface="Merriweather"/>
              <a:ea typeface="Merriweather"/>
              <a:cs typeface="Merriweather"/>
              <a:sym typeface="Merriweather"/>
            </a:endParaRPr>
          </a:p>
          <a:p>
            <a:pPr indent="0" lvl="0" marL="0" rtl="0" algn="l">
              <a:spcBef>
                <a:spcPts val="1200"/>
              </a:spcBef>
              <a:spcAft>
                <a:spcPts val="0"/>
              </a:spcAft>
              <a:buNone/>
            </a:pPr>
            <a:r>
              <a:t/>
            </a:r>
            <a:endParaRPr sz="2300">
              <a:solidFill>
                <a:srgbClr val="1A1A1A"/>
              </a:solidFill>
              <a:highlight>
                <a:srgbClr val="FFFFFF"/>
              </a:highlight>
              <a:latin typeface="Merriweather"/>
              <a:ea typeface="Merriweather"/>
              <a:cs typeface="Merriweather"/>
              <a:sym typeface="Merriweather"/>
            </a:endParaRPr>
          </a:p>
          <a:p>
            <a:pPr indent="0" lvl="0" marL="0" rtl="0" algn="l">
              <a:spcBef>
                <a:spcPts val="1200"/>
              </a:spcBef>
              <a:spcAft>
                <a:spcPts val="1200"/>
              </a:spcAft>
              <a:buNone/>
            </a:pPr>
            <a:r>
              <a:rPr lang="en-GB" sz="2300">
                <a:solidFill>
                  <a:srgbClr val="1A1A1A"/>
                </a:solidFill>
                <a:highlight>
                  <a:srgbClr val="FFFFFF"/>
                </a:highlight>
                <a:latin typeface="Merriweather"/>
                <a:ea typeface="Merriweather"/>
                <a:cs typeface="Merriweather"/>
                <a:sym typeface="Merriweather"/>
              </a:rPr>
              <a:t>In your pairs or group discuss this statement. Support your thoughts with lyrics from the song.</a:t>
            </a:r>
            <a:endParaRPr sz="2300">
              <a:solidFill>
                <a:srgbClr val="1A1A1A"/>
              </a:solidFill>
              <a:highlight>
                <a:srgbClr val="FFFFFF"/>
              </a:highlight>
              <a:latin typeface="Merriweather"/>
              <a:ea typeface="Merriweather"/>
              <a:cs typeface="Merriweather"/>
              <a:sym typeface="Merriweather"/>
            </a:endParaRPr>
          </a:p>
        </p:txBody>
      </p:sp>
      <p:sp>
        <p:nvSpPr>
          <p:cNvPr id="1325" name="Google Shape;1325;p161"/>
          <p:cNvSpPr txBox="1"/>
          <p:nvPr/>
        </p:nvSpPr>
        <p:spPr>
          <a:xfrm>
            <a:off x="821100" y="3490000"/>
            <a:ext cx="7501800" cy="1321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rgbClr val="1A1A1A"/>
                </a:solidFill>
                <a:latin typeface="Merriweather"/>
                <a:ea typeface="Merriweather"/>
                <a:cs typeface="Merriweather"/>
                <a:sym typeface="Merriweather"/>
              </a:rPr>
              <a:t> The song says we’re keeping those memories alive.</a:t>
            </a:r>
            <a:endParaRPr sz="2200">
              <a:solidFill>
                <a:srgbClr val="1A1A1A"/>
              </a:solidFill>
              <a:latin typeface="Merriweather"/>
              <a:ea typeface="Merriweather"/>
              <a:cs typeface="Merriweather"/>
              <a:sym typeface="Merriweather"/>
            </a:endParaRPr>
          </a:p>
          <a:p>
            <a:pPr indent="0" lvl="0" marL="0" rtl="0" algn="ctr">
              <a:spcBef>
                <a:spcPts val="0"/>
              </a:spcBef>
              <a:spcAft>
                <a:spcPts val="0"/>
              </a:spcAft>
              <a:buNone/>
            </a:pPr>
            <a:r>
              <a:rPr lang="en-GB" sz="2200">
                <a:solidFill>
                  <a:srgbClr val="1A1A1A"/>
                </a:solidFill>
                <a:latin typeface="Merriweather"/>
                <a:ea typeface="Merriweather"/>
                <a:cs typeface="Merriweather"/>
                <a:sym typeface="Merriweather"/>
              </a:rPr>
              <a:t>It is a </a:t>
            </a:r>
            <a:r>
              <a:rPr lang="en-GB" sz="2200">
                <a:solidFill>
                  <a:srgbClr val="1A1A1A"/>
                </a:solidFill>
                <a:latin typeface="Merriweather"/>
                <a:ea typeface="Merriweather"/>
                <a:cs typeface="Merriweather"/>
                <a:sym typeface="Merriweather"/>
              </a:rPr>
              <a:t>rhetorical</a:t>
            </a:r>
            <a:r>
              <a:rPr lang="en-GB" sz="2200">
                <a:solidFill>
                  <a:srgbClr val="1A1A1A"/>
                </a:solidFill>
                <a:latin typeface="Merriweather"/>
                <a:ea typeface="Merriweather"/>
                <a:cs typeface="Merriweather"/>
                <a:sym typeface="Merriweather"/>
              </a:rPr>
              <a:t> question!</a:t>
            </a:r>
            <a:endParaRPr sz="2200">
              <a:solidFill>
                <a:srgbClr val="1A1A1A"/>
              </a:solidFill>
              <a:latin typeface="Merriweather"/>
              <a:ea typeface="Merriweather"/>
              <a:cs typeface="Merriweather"/>
              <a:sym typeface="Merriweath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Poem</a:t>
            </a:r>
            <a:r>
              <a:rPr lang="en-GB"/>
              <a:t> “</a:t>
            </a:r>
            <a:r>
              <a:rPr lang="en-GB" u="sng">
                <a:solidFill>
                  <a:schemeClr val="hlink"/>
                </a:solidFill>
                <a:hlinkClick r:id="rId3"/>
              </a:rPr>
              <a:t>to a moose</a:t>
            </a:r>
            <a:r>
              <a:rPr lang="en-GB"/>
              <a:t>” </a:t>
            </a:r>
            <a:endParaRPr/>
          </a:p>
        </p:txBody>
      </p:sp>
      <p:pic>
        <p:nvPicPr>
          <p:cNvPr descr="Christopher Tait is the world's leading, Burns Supper speaker. He performs in character as the poet, Robert Burns. See more at www.robertburns.live" id="155" name="Google Shape;155;p27" title="Robert Burns Live - To a Mouse">
            <a:hlinkClick r:id="rId4"/>
          </p:cNvPr>
          <p:cNvPicPr preferRelativeResize="0"/>
          <p:nvPr/>
        </p:nvPicPr>
        <p:blipFill>
          <a:blip r:embed="rId5">
            <a:alphaModFix/>
          </a:blip>
          <a:stretch>
            <a:fillRect/>
          </a:stretch>
        </p:blipFill>
        <p:spPr>
          <a:xfrm>
            <a:off x="906957" y="1017725"/>
            <a:ext cx="6951450" cy="3910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1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GB" sz="2722">
                <a:solidFill>
                  <a:srgbClr val="1A1A1A"/>
                </a:solidFill>
                <a:highlight>
                  <a:srgbClr val="FFFFFF"/>
                </a:highlight>
                <a:latin typeface="Merriweather"/>
                <a:ea typeface="Merriweather"/>
                <a:cs typeface="Merriweather"/>
                <a:sym typeface="Merriweather"/>
              </a:rPr>
              <a:t>“For auld lang syne my dear, for auld lang syne.”</a:t>
            </a:r>
            <a:endParaRPr sz="4022"/>
          </a:p>
        </p:txBody>
      </p:sp>
      <p:sp>
        <p:nvSpPr>
          <p:cNvPr id="1331" name="Google Shape;1331;p162"/>
          <p:cNvSpPr txBox="1"/>
          <p:nvPr>
            <p:ph idx="1" type="body"/>
          </p:nvPr>
        </p:nvSpPr>
        <p:spPr>
          <a:xfrm>
            <a:off x="311700" y="1965225"/>
            <a:ext cx="8520600" cy="2603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2600"/>
              <a:t>Why are these lyrics repeated?</a:t>
            </a:r>
            <a:endParaRPr sz="2600"/>
          </a:p>
        </p:txBody>
      </p:sp>
      <p:sp>
        <p:nvSpPr>
          <p:cNvPr id="1332" name="Google Shape;1332;p162"/>
          <p:cNvSpPr txBox="1"/>
          <p:nvPr/>
        </p:nvSpPr>
        <p:spPr>
          <a:xfrm>
            <a:off x="799650" y="3022400"/>
            <a:ext cx="6607200" cy="8334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solidFill>
                  <a:srgbClr val="1A1A1A"/>
                </a:solidFill>
                <a:latin typeface="Merriweather"/>
                <a:ea typeface="Merriweather"/>
                <a:cs typeface="Merriweather"/>
                <a:sym typeface="Merriweather"/>
              </a:rPr>
              <a:t>This just repeats how import the past is to us.</a:t>
            </a:r>
            <a:endParaRPr sz="25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pic>
        <p:nvPicPr>
          <p:cNvPr descr="The US associates &quot;Auld Lang Syne&quot; with the New Year, but not everyone does. &#10;&#10;Join the Vox Video Lab! https://www.vox.com/join&#10;&#10;After the ball drops in Times Square on New Year's Eve, the crowd cheers, couples kiss, confetti flies and the song you hear is &quot;Auld Lang Syne.&quot; For Americans this song is associated with another year passing, but it means something else entirely in other cultures. Since the Scottish poet Robert Burns first published the words to the song in the 18th century, the melody has been adapted as a soccer ballad in the Netherlands, a graduation song in Japan, and more. &#10;&#10;This video explains how an obscure Scottish folk tune took on new life around the world and how Guy Lombardo solidified it as the sound the US hears at the stroke of midnight on New Year's Eve. &#10;&#10;Vox.com is a news website that helps you cut through the noise and understand what's really driving the events in the headlines. Check out http://www.vox.com.&#10;&#10;Watch our full video catalog: http://goo.gl/IZONyE&#10;Follow Vox on Facebook: http://goo.gl/U2g06o&#10;Or Twitter: http://goo.gl/XFrZ5H" id="1337" name="Google Shape;1337;p163" title="The New Year's Eve song, explained">
            <a:hlinkClick r:id="rId3"/>
          </p:cNvPr>
          <p:cNvPicPr preferRelativeResize="0"/>
          <p:nvPr/>
        </p:nvPicPr>
        <p:blipFill>
          <a:blip r:embed="rId4">
            <a:alphaModFix/>
          </a:blip>
          <a:stretch>
            <a:fillRect/>
          </a:stretch>
        </p:blipFill>
        <p:spPr>
          <a:xfrm>
            <a:off x="634000" y="356625"/>
            <a:ext cx="7876000" cy="4430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7"/>
                                        </p:tgtEl>
                                        <p:attrNameLst>
                                          <p:attrName>style.visibility</p:attrName>
                                        </p:attrNameLst>
                                      </p:cBhvr>
                                      <p:to>
                                        <p:strVal val="visible"/>
                                      </p:to>
                                    </p:set>
                                    <p:animEffect filter="fade" transition="in">
                                      <p:cBhvr>
                                        <p:cTn dur="1000"/>
                                        <p:tgtEl>
                                          <p:spTgt spid="1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pic>
        <p:nvPicPr>
          <p:cNvPr id="1342" name="Google Shape;1342;p164"/>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1343" name="Google Shape;1343;p164"/>
          <p:cNvPicPr preferRelativeResize="0"/>
          <p:nvPr/>
        </p:nvPicPr>
        <p:blipFill>
          <a:blip r:embed="rId4">
            <a:alphaModFix/>
          </a:blip>
          <a:stretch>
            <a:fillRect/>
          </a:stretch>
        </p:blipFill>
        <p:spPr>
          <a:xfrm>
            <a:off x="4764202" y="152400"/>
            <a:ext cx="3629025"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1:  What do the underlined words mean?  (verse 1) </a:t>
            </a:r>
            <a:endParaRPr/>
          </a:p>
        </p:txBody>
      </p:sp>
      <p:sp>
        <p:nvSpPr>
          <p:cNvPr id="161" name="Google Shape;161;p28"/>
          <p:cNvSpPr txBox="1"/>
          <p:nvPr>
            <p:ph idx="1" type="body"/>
          </p:nvPr>
        </p:nvSpPr>
        <p:spPr>
          <a:xfrm>
            <a:off x="311700" y="1152475"/>
            <a:ext cx="4407300" cy="3720900"/>
          </a:xfrm>
          <a:prstGeom prst="rect">
            <a:avLst/>
          </a:prstGeom>
          <a:solidFill>
            <a:schemeClr val="accent6"/>
          </a:solidFill>
        </p:spPr>
        <p:txBody>
          <a:bodyPr anchorCtr="0" anchor="t" bIns="91425" lIns="91425" spcFirstLastPara="1" rIns="91425" wrap="square" tIns="91425">
            <a:normAutofit/>
          </a:bodyPr>
          <a:lstStyle/>
          <a:p>
            <a:pPr indent="0" lvl="0" marL="0" rtl="0" algn="ctr">
              <a:spcBef>
                <a:spcPts val="0"/>
              </a:spcBef>
              <a:spcAft>
                <a:spcPts val="0"/>
              </a:spcAft>
              <a:buNone/>
            </a:pPr>
            <a:r>
              <a:t/>
            </a:r>
            <a:endParaRPr sz="1900"/>
          </a:p>
          <a:p>
            <a:pPr indent="0" lvl="0" marL="0" rtl="0" algn="ctr">
              <a:spcBef>
                <a:spcPts val="1200"/>
              </a:spcBef>
              <a:spcAft>
                <a:spcPts val="0"/>
              </a:spcAft>
              <a:buNone/>
            </a:pPr>
            <a:r>
              <a:rPr lang="en-GB" sz="1900"/>
              <a:t>Wee, </a:t>
            </a:r>
            <a:r>
              <a:rPr lang="en-GB" sz="1900" u="sng"/>
              <a:t>sleeket</a:t>
            </a:r>
            <a:r>
              <a:rPr lang="en-GB" sz="1900"/>
              <a:t>, </a:t>
            </a:r>
            <a:r>
              <a:rPr lang="en-GB" sz="1900" u="sng"/>
              <a:t>cowrin</a:t>
            </a:r>
            <a:r>
              <a:rPr lang="en-GB" sz="1900"/>
              <a:t>, tim’rous beastie, </a:t>
            </a:r>
            <a:endParaRPr sz="1900"/>
          </a:p>
          <a:p>
            <a:pPr indent="0" lvl="0" marL="0" rtl="0" algn="ctr">
              <a:spcBef>
                <a:spcPts val="1200"/>
              </a:spcBef>
              <a:spcAft>
                <a:spcPts val="0"/>
              </a:spcAft>
              <a:buNone/>
            </a:pPr>
            <a:r>
              <a:rPr lang="en-GB" sz="1900"/>
              <a:t>O, what a panic’s in thy </a:t>
            </a:r>
            <a:r>
              <a:rPr lang="en-GB" sz="1900" u="sng"/>
              <a:t>breastie</a:t>
            </a:r>
            <a:r>
              <a:rPr lang="en-GB" sz="1900"/>
              <a:t>! </a:t>
            </a:r>
            <a:endParaRPr sz="1900"/>
          </a:p>
          <a:p>
            <a:pPr indent="0" lvl="0" marL="0" rtl="0" algn="ctr">
              <a:spcBef>
                <a:spcPts val="1200"/>
              </a:spcBef>
              <a:spcAft>
                <a:spcPts val="0"/>
              </a:spcAft>
              <a:buNone/>
            </a:pPr>
            <a:r>
              <a:rPr lang="en-GB" sz="1900"/>
              <a:t>Thou need na start awa sae hasty, </a:t>
            </a:r>
            <a:endParaRPr sz="1900"/>
          </a:p>
          <a:p>
            <a:pPr indent="0" lvl="0" marL="0" rtl="0" algn="ctr">
              <a:spcBef>
                <a:spcPts val="1200"/>
              </a:spcBef>
              <a:spcAft>
                <a:spcPts val="0"/>
              </a:spcAft>
              <a:buNone/>
            </a:pPr>
            <a:r>
              <a:rPr lang="en-GB" sz="1900"/>
              <a:t>Wi’ </a:t>
            </a:r>
            <a:r>
              <a:rPr lang="en-GB" sz="1900" u="sng"/>
              <a:t>bickerin brattle</a:t>
            </a:r>
            <a:r>
              <a:rPr lang="en-GB" sz="1900"/>
              <a:t>!</a:t>
            </a:r>
            <a:endParaRPr sz="1900"/>
          </a:p>
          <a:p>
            <a:pPr indent="0" lvl="0" marL="0" rtl="0" algn="ctr">
              <a:spcBef>
                <a:spcPts val="1200"/>
              </a:spcBef>
              <a:spcAft>
                <a:spcPts val="0"/>
              </a:spcAft>
              <a:buNone/>
            </a:pPr>
            <a:r>
              <a:rPr lang="en-GB" sz="1900"/>
              <a:t> I wad be </a:t>
            </a:r>
            <a:r>
              <a:rPr lang="en-GB" sz="1900" u="sng"/>
              <a:t>laith</a:t>
            </a:r>
            <a:r>
              <a:rPr lang="en-GB" sz="1900"/>
              <a:t> to </a:t>
            </a:r>
            <a:r>
              <a:rPr lang="en-GB" sz="1900" u="sng"/>
              <a:t>rin</a:t>
            </a:r>
            <a:r>
              <a:rPr lang="en-GB" sz="1900"/>
              <a:t> an’ chase thee </a:t>
            </a:r>
            <a:endParaRPr sz="1900"/>
          </a:p>
          <a:p>
            <a:pPr indent="0" lvl="0" marL="0" rtl="0" algn="ctr">
              <a:spcBef>
                <a:spcPts val="1200"/>
              </a:spcBef>
              <a:spcAft>
                <a:spcPts val="1200"/>
              </a:spcAft>
              <a:buNone/>
            </a:pPr>
            <a:r>
              <a:rPr lang="en-GB" sz="1900"/>
              <a:t>Wi’ </a:t>
            </a:r>
            <a:r>
              <a:rPr lang="en-GB" sz="1900" u="sng"/>
              <a:t>murd’ring pattle</a:t>
            </a:r>
            <a:r>
              <a:rPr lang="en-GB" sz="1900"/>
              <a:t>!</a:t>
            </a:r>
            <a:endParaRPr sz="1900"/>
          </a:p>
        </p:txBody>
      </p:sp>
      <p:pic>
        <p:nvPicPr>
          <p:cNvPr id="162" name="Google Shape;162;p28"/>
          <p:cNvPicPr preferRelativeResize="0"/>
          <p:nvPr/>
        </p:nvPicPr>
        <p:blipFill>
          <a:blip r:embed="rId3">
            <a:alphaModFix/>
          </a:blip>
          <a:stretch>
            <a:fillRect/>
          </a:stretch>
        </p:blipFill>
        <p:spPr>
          <a:xfrm>
            <a:off x="7952100" y="4034400"/>
            <a:ext cx="742725" cy="742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1  What do the underlined words mean? </a:t>
            </a:r>
            <a:endParaRPr/>
          </a:p>
        </p:txBody>
      </p:sp>
      <p:sp>
        <p:nvSpPr>
          <p:cNvPr id="168" name="Google Shape;168;p29"/>
          <p:cNvSpPr txBox="1"/>
          <p:nvPr>
            <p:ph idx="1" type="body"/>
          </p:nvPr>
        </p:nvSpPr>
        <p:spPr>
          <a:xfrm>
            <a:off x="311700" y="1152475"/>
            <a:ext cx="4407300" cy="3720900"/>
          </a:xfrm>
          <a:prstGeom prst="rect">
            <a:avLst/>
          </a:prstGeom>
          <a:solidFill>
            <a:schemeClr val="accent6"/>
          </a:solidFill>
        </p:spPr>
        <p:txBody>
          <a:bodyPr anchorCtr="0" anchor="t" bIns="91425" lIns="91425" spcFirstLastPara="1" rIns="91425" wrap="square" tIns="91425">
            <a:normAutofit/>
          </a:bodyPr>
          <a:lstStyle/>
          <a:p>
            <a:pPr indent="0" lvl="0" marL="0" rtl="0" algn="ctr">
              <a:spcBef>
                <a:spcPts val="0"/>
              </a:spcBef>
              <a:spcAft>
                <a:spcPts val="0"/>
              </a:spcAft>
              <a:buNone/>
            </a:pPr>
            <a:r>
              <a:t/>
            </a:r>
            <a:endParaRPr sz="1900"/>
          </a:p>
          <a:p>
            <a:pPr indent="0" lvl="0" marL="0" rtl="0" algn="ctr">
              <a:spcBef>
                <a:spcPts val="1200"/>
              </a:spcBef>
              <a:spcAft>
                <a:spcPts val="0"/>
              </a:spcAft>
              <a:buNone/>
            </a:pPr>
            <a:r>
              <a:rPr lang="en-GB" sz="1900"/>
              <a:t>Wee, </a:t>
            </a:r>
            <a:r>
              <a:rPr lang="en-GB" sz="1900" u="sng"/>
              <a:t>sleeket</a:t>
            </a:r>
            <a:r>
              <a:rPr lang="en-GB" sz="1900"/>
              <a:t>, </a:t>
            </a:r>
            <a:r>
              <a:rPr lang="en-GB" sz="1900" u="sng"/>
              <a:t>cowrin</a:t>
            </a:r>
            <a:r>
              <a:rPr lang="en-GB" sz="1900"/>
              <a:t>, tim’rous beastie, </a:t>
            </a:r>
            <a:endParaRPr sz="1900"/>
          </a:p>
          <a:p>
            <a:pPr indent="0" lvl="0" marL="0" rtl="0" algn="ctr">
              <a:spcBef>
                <a:spcPts val="1200"/>
              </a:spcBef>
              <a:spcAft>
                <a:spcPts val="0"/>
              </a:spcAft>
              <a:buNone/>
            </a:pPr>
            <a:r>
              <a:rPr lang="en-GB" sz="1900"/>
              <a:t>O, what a panic’s in thy </a:t>
            </a:r>
            <a:r>
              <a:rPr lang="en-GB" sz="1900" u="sng"/>
              <a:t>breastie</a:t>
            </a:r>
            <a:r>
              <a:rPr lang="en-GB" sz="1900"/>
              <a:t>! </a:t>
            </a:r>
            <a:endParaRPr sz="1900"/>
          </a:p>
          <a:p>
            <a:pPr indent="0" lvl="0" marL="0" rtl="0" algn="ctr">
              <a:spcBef>
                <a:spcPts val="1200"/>
              </a:spcBef>
              <a:spcAft>
                <a:spcPts val="0"/>
              </a:spcAft>
              <a:buNone/>
            </a:pPr>
            <a:r>
              <a:rPr lang="en-GB" sz="1900"/>
              <a:t>Thou need na start awa sae hasty, </a:t>
            </a:r>
            <a:endParaRPr sz="1900"/>
          </a:p>
          <a:p>
            <a:pPr indent="0" lvl="0" marL="0" rtl="0" algn="ctr">
              <a:spcBef>
                <a:spcPts val="1200"/>
              </a:spcBef>
              <a:spcAft>
                <a:spcPts val="0"/>
              </a:spcAft>
              <a:buNone/>
            </a:pPr>
            <a:r>
              <a:rPr lang="en-GB" sz="1900"/>
              <a:t>Wi’ </a:t>
            </a:r>
            <a:r>
              <a:rPr lang="en-GB" sz="1900" u="sng"/>
              <a:t>bickerin brattle</a:t>
            </a:r>
            <a:r>
              <a:rPr lang="en-GB" sz="1900"/>
              <a:t>!</a:t>
            </a:r>
            <a:endParaRPr sz="1900"/>
          </a:p>
          <a:p>
            <a:pPr indent="0" lvl="0" marL="0" rtl="0" algn="ctr">
              <a:spcBef>
                <a:spcPts val="1200"/>
              </a:spcBef>
              <a:spcAft>
                <a:spcPts val="0"/>
              </a:spcAft>
              <a:buNone/>
            </a:pPr>
            <a:r>
              <a:rPr lang="en-GB" sz="1900"/>
              <a:t> I wad be </a:t>
            </a:r>
            <a:r>
              <a:rPr lang="en-GB" sz="1900" u="sng"/>
              <a:t>laith</a:t>
            </a:r>
            <a:r>
              <a:rPr lang="en-GB" sz="1900"/>
              <a:t> to </a:t>
            </a:r>
            <a:r>
              <a:rPr lang="en-GB" sz="1900" u="sng"/>
              <a:t>rin</a:t>
            </a:r>
            <a:r>
              <a:rPr lang="en-GB" sz="1900"/>
              <a:t> an’ chase thee </a:t>
            </a:r>
            <a:endParaRPr sz="1900"/>
          </a:p>
          <a:p>
            <a:pPr indent="0" lvl="0" marL="0" rtl="0" algn="ctr">
              <a:spcBef>
                <a:spcPts val="1200"/>
              </a:spcBef>
              <a:spcAft>
                <a:spcPts val="1200"/>
              </a:spcAft>
              <a:buNone/>
            </a:pPr>
            <a:r>
              <a:rPr lang="en-GB" sz="1900"/>
              <a:t>Wi’ </a:t>
            </a:r>
            <a:r>
              <a:rPr lang="en-GB" sz="1900" u="sng"/>
              <a:t>murd’ring pattle</a:t>
            </a:r>
            <a:r>
              <a:rPr lang="en-GB" sz="1900"/>
              <a:t>!</a:t>
            </a:r>
            <a:endParaRPr sz="1900"/>
          </a:p>
        </p:txBody>
      </p:sp>
      <p:sp>
        <p:nvSpPr>
          <p:cNvPr id="169" name="Google Shape;169;p29"/>
          <p:cNvSpPr txBox="1"/>
          <p:nvPr/>
        </p:nvSpPr>
        <p:spPr>
          <a:xfrm>
            <a:off x="5281350" y="1152475"/>
            <a:ext cx="1488600" cy="661500"/>
          </a:xfrm>
          <a:prstGeom prst="rect">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breast</a:t>
            </a:r>
            <a:endParaRPr sz="2200"/>
          </a:p>
        </p:txBody>
      </p:sp>
      <p:sp>
        <p:nvSpPr>
          <p:cNvPr id="170" name="Google Shape;170;p29"/>
          <p:cNvSpPr txBox="1"/>
          <p:nvPr/>
        </p:nvSpPr>
        <p:spPr>
          <a:xfrm>
            <a:off x="7236475" y="1222175"/>
            <a:ext cx="1488600" cy="661500"/>
          </a:xfrm>
          <a:prstGeom prst="rect">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loathed</a:t>
            </a:r>
            <a:endParaRPr sz="2200"/>
          </a:p>
        </p:txBody>
      </p:sp>
      <p:sp>
        <p:nvSpPr>
          <p:cNvPr id="171" name="Google Shape;171;p29"/>
          <p:cNvSpPr txBox="1"/>
          <p:nvPr/>
        </p:nvSpPr>
        <p:spPr>
          <a:xfrm>
            <a:off x="5843675" y="1983575"/>
            <a:ext cx="2116800" cy="6615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quick scurry</a:t>
            </a:r>
            <a:endParaRPr sz="2200"/>
          </a:p>
        </p:txBody>
      </p:sp>
      <p:sp>
        <p:nvSpPr>
          <p:cNvPr id="172" name="Google Shape;172;p29"/>
          <p:cNvSpPr txBox="1"/>
          <p:nvPr/>
        </p:nvSpPr>
        <p:spPr>
          <a:xfrm>
            <a:off x="5281350" y="2744975"/>
            <a:ext cx="14886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sneaky</a:t>
            </a:r>
            <a:endParaRPr sz="2200"/>
          </a:p>
        </p:txBody>
      </p:sp>
      <p:sp>
        <p:nvSpPr>
          <p:cNvPr id="173" name="Google Shape;173;p29"/>
          <p:cNvSpPr txBox="1"/>
          <p:nvPr/>
        </p:nvSpPr>
        <p:spPr>
          <a:xfrm>
            <a:off x="7164425" y="2744975"/>
            <a:ext cx="1488600" cy="6615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run</a:t>
            </a:r>
            <a:endParaRPr sz="2200"/>
          </a:p>
        </p:txBody>
      </p:sp>
      <p:sp>
        <p:nvSpPr>
          <p:cNvPr id="174" name="Google Shape;174;p29"/>
          <p:cNvSpPr txBox="1"/>
          <p:nvPr/>
        </p:nvSpPr>
        <p:spPr>
          <a:xfrm>
            <a:off x="5281350" y="3541225"/>
            <a:ext cx="1488600" cy="661500"/>
          </a:xfrm>
          <a:prstGeom prst="rect">
            <a:avLst/>
          </a:prstGeom>
          <a:solidFill>
            <a:srgbClr val="FF0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away</a:t>
            </a:r>
            <a:endParaRPr sz="2200"/>
          </a:p>
        </p:txBody>
      </p:sp>
      <p:sp>
        <p:nvSpPr>
          <p:cNvPr id="175" name="Google Shape;175;p29"/>
          <p:cNvSpPr txBox="1"/>
          <p:nvPr/>
        </p:nvSpPr>
        <p:spPr>
          <a:xfrm>
            <a:off x="7164425" y="3534725"/>
            <a:ext cx="1488600" cy="6615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cowering</a:t>
            </a:r>
            <a:endParaRPr sz="2200"/>
          </a:p>
        </p:txBody>
      </p:sp>
      <p:sp>
        <p:nvSpPr>
          <p:cNvPr id="176" name="Google Shape;176;p29"/>
          <p:cNvSpPr txBox="1"/>
          <p:nvPr/>
        </p:nvSpPr>
        <p:spPr>
          <a:xfrm>
            <a:off x="5731450" y="4337475"/>
            <a:ext cx="2543400" cy="661500"/>
          </a:xfrm>
          <a:prstGeom prst="rect">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m</a:t>
            </a:r>
            <a:r>
              <a:rPr lang="en-GB" sz="2200"/>
              <a:t>urderous plough</a:t>
            </a:r>
            <a:endParaRPr sz="2200"/>
          </a:p>
        </p:txBody>
      </p:sp>
      <p:pic>
        <p:nvPicPr>
          <p:cNvPr id="177" name="Google Shape;177;p29"/>
          <p:cNvPicPr preferRelativeResize="0"/>
          <p:nvPr/>
        </p:nvPicPr>
        <p:blipFill>
          <a:blip r:embed="rId3">
            <a:alphaModFix/>
          </a:blip>
          <a:stretch>
            <a:fillRect/>
          </a:stretch>
        </p:blipFill>
        <p:spPr>
          <a:xfrm>
            <a:off x="8089575" y="111375"/>
            <a:ext cx="742725" cy="742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(Answer)</a:t>
            </a:r>
            <a:r>
              <a:rPr lang="en-GB"/>
              <a:t> Verse 1: What do the underlined words mean? </a:t>
            </a:r>
            <a:endParaRPr/>
          </a:p>
        </p:txBody>
      </p:sp>
      <p:sp>
        <p:nvSpPr>
          <p:cNvPr id="183" name="Google Shape;183;p30"/>
          <p:cNvSpPr txBox="1"/>
          <p:nvPr>
            <p:ph idx="1" type="body"/>
          </p:nvPr>
        </p:nvSpPr>
        <p:spPr>
          <a:xfrm>
            <a:off x="311700" y="1152475"/>
            <a:ext cx="4407300" cy="3720900"/>
          </a:xfrm>
          <a:prstGeom prst="rect">
            <a:avLst/>
          </a:prstGeom>
          <a:solidFill>
            <a:schemeClr val="accent6"/>
          </a:solidFill>
        </p:spPr>
        <p:txBody>
          <a:bodyPr anchorCtr="0" anchor="t" bIns="91425" lIns="91425" spcFirstLastPara="1" rIns="91425" wrap="square" tIns="91425">
            <a:normAutofit/>
          </a:bodyPr>
          <a:lstStyle/>
          <a:p>
            <a:pPr indent="0" lvl="0" marL="0" rtl="0" algn="ctr">
              <a:spcBef>
                <a:spcPts val="0"/>
              </a:spcBef>
              <a:spcAft>
                <a:spcPts val="0"/>
              </a:spcAft>
              <a:buNone/>
            </a:pPr>
            <a:r>
              <a:t/>
            </a:r>
            <a:endParaRPr sz="1900"/>
          </a:p>
          <a:p>
            <a:pPr indent="0" lvl="0" marL="0" rtl="0" algn="ctr">
              <a:spcBef>
                <a:spcPts val="1200"/>
              </a:spcBef>
              <a:spcAft>
                <a:spcPts val="0"/>
              </a:spcAft>
              <a:buNone/>
            </a:pPr>
            <a:r>
              <a:rPr lang="en-GB" sz="1900"/>
              <a:t>Wee, </a:t>
            </a:r>
            <a:r>
              <a:rPr lang="en-GB" sz="1900" u="sng"/>
              <a:t>sleeket</a:t>
            </a:r>
            <a:r>
              <a:rPr lang="en-GB" sz="1900"/>
              <a:t>, </a:t>
            </a:r>
            <a:r>
              <a:rPr lang="en-GB" sz="1900" u="sng"/>
              <a:t>cowrin</a:t>
            </a:r>
            <a:r>
              <a:rPr lang="en-GB" sz="1900"/>
              <a:t>, tim’rous beastie, </a:t>
            </a:r>
            <a:endParaRPr sz="1900"/>
          </a:p>
          <a:p>
            <a:pPr indent="0" lvl="0" marL="0" rtl="0" algn="ctr">
              <a:spcBef>
                <a:spcPts val="1200"/>
              </a:spcBef>
              <a:spcAft>
                <a:spcPts val="0"/>
              </a:spcAft>
              <a:buNone/>
            </a:pPr>
            <a:r>
              <a:rPr lang="en-GB" sz="1900"/>
              <a:t>O, what a panic’s in thy </a:t>
            </a:r>
            <a:r>
              <a:rPr lang="en-GB" sz="1900" u="sng"/>
              <a:t>breastie</a:t>
            </a:r>
            <a:r>
              <a:rPr lang="en-GB" sz="1900"/>
              <a:t>! </a:t>
            </a:r>
            <a:endParaRPr sz="1900"/>
          </a:p>
          <a:p>
            <a:pPr indent="0" lvl="0" marL="0" rtl="0" algn="ctr">
              <a:spcBef>
                <a:spcPts val="1200"/>
              </a:spcBef>
              <a:spcAft>
                <a:spcPts val="0"/>
              </a:spcAft>
              <a:buNone/>
            </a:pPr>
            <a:r>
              <a:rPr lang="en-GB" sz="1900"/>
              <a:t>Thou need na start </a:t>
            </a:r>
            <a:r>
              <a:rPr lang="en-GB" sz="1900" u="sng"/>
              <a:t>awa</a:t>
            </a:r>
            <a:r>
              <a:rPr lang="en-GB" sz="1900"/>
              <a:t> sae hasty, </a:t>
            </a:r>
            <a:endParaRPr sz="1900"/>
          </a:p>
          <a:p>
            <a:pPr indent="0" lvl="0" marL="0" rtl="0" algn="ctr">
              <a:spcBef>
                <a:spcPts val="1200"/>
              </a:spcBef>
              <a:spcAft>
                <a:spcPts val="0"/>
              </a:spcAft>
              <a:buNone/>
            </a:pPr>
            <a:r>
              <a:rPr lang="en-GB" sz="1900"/>
              <a:t>Wi’ </a:t>
            </a:r>
            <a:r>
              <a:rPr lang="en-GB" sz="1900" u="sng"/>
              <a:t>bickerin brattle</a:t>
            </a:r>
            <a:r>
              <a:rPr lang="en-GB" sz="1900"/>
              <a:t>!</a:t>
            </a:r>
            <a:endParaRPr sz="1900"/>
          </a:p>
          <a:p>
            <a:pPr indent="0" lvl="0" marL="0" rtl="0" algn="ctr">
              <a:spcBef>
                <a:spcPts val="1200"/>
              </a:spcBef>
              <a:spcAft>
                <a:spcPts val="0"/>
              </a:spcAft>
              <a:buNone/>
            </a:pPr>
            <a:r>
              <a:rPr lang="en-GB" sz="1900"/>
              <a:t> I wad be </a:t>
            </a:r>
            <a:r>
              <a:rPr lang="en-GB" sz="1900" u="sng"/>
              <a:t>laith</a:t>
            </a:r>
            <a:r>
              <a:rPr lang="en-GB" sz="1900"/>
              <a:t> to </a:t>
            </a:r>
            <a:r>
              <a:rPr lang="en-GB" sz="1900" u="sng"/>
              <a:t>rin</a:t>
            </a:r>
            <a:r>
              <a:rPr lang="en-GB" sz="1900"/>
              <a:t> an’ chase thee </a:t>
            </a:r>
            <a:endParaRPr sz="1900"/>
          </a:p>
          <a:p>
            <a:pPr indent="0" lvl="0" marL="0" rtl="0" algn="ctr">
              <a:spcBef>
                <a:spcPts val="1200"/>
              </a:spcBef>
              <a:spcAft>
                <a:spcPts val="1200"/>
              </a:spcAft>
              <a:buNone/>
            </a:pPr>
            <a:r>
              <a:rPr lang="en-GB" sz="1900"/>
              <a:t>Wi’ </a:t>
            </a:r>
            <a:r>
              <a:rPr lang="en-GB" sz="1900" u="sng"/>
              <a:t>murd’ring pattle</a:t>
            </a:r>
            <a:r>
              <a:rPr lang="en-GB" sz="1900"/>
              <a:t>!</a:t>
            </a:r>
            <a:endParaRPr sz="1900"/>
          </a:p>
        </p:txBody>
      </p:sp>
      <p:sp>
        <p:nvSpPr>
          <p:cNvPr id="184" name="Google Shape;184;p30"/>
          <p:cNvSpPr txBox="1"/>
          <p:nvPr/>
        </p:nvSpPr>
        <p:spPr>
          <a:xfrm>
            <a:off x="4983650" y="1948725"/>
            <a:ext cx="1488600" cy="661500"/>
          </a:xfrm>
          <a:prstGeom prst="rect">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breast</a:t>
            </a:r>
            <a:endParaRPr sz="2200"/>
          </a:p>
        </p:txBody>
      </p:sp>
      <p:sp>
        <p:nvSpPr>
          <p:cNvPr id="185" name="Google Shape;185;p30"/>
          <p:cNvSpPr txBox="1"/>
          <p:nvPr/>
        </p:nvSpPr>
        <p:spPr>
          <a:xfrm>
            <a:off x="4983650" y="3532513"/>
            <a:ext cx="1488600" cy="661500"/>
          </a:xfrm>
          <a:prstGeom prst="rect">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loathed</a:t>
            </a:r>
            <a:endParaRPr sz="2200"/>
          </a:p>
        </p:txBody>
      </p:sp>
      <p:sp>
        <p:nvSpPr>
          <p:cNvPr id="186" name="Google Shape;186;p30"/>
          <p:cNvSpPr txBox="1"/>
          <p:nvPr/>
        </p:nvSpPr>
        <p:spPr>
          <a:xfrm>
            <a:off x="5527225" y="2727550"/>
            <a:ext cx="2116800" cy="6615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quick scurry</a:t>
            </a:r>
            <a:endParaRPr sz="2200"/>
          </a:p>
        </p:txBody>
      </p:sp>
      <p:sp>
        <p:nvSpPr>
          <p:cNvPr id="187" name="Google Shape;187;p30"/>
          <p:cNvSpPr txBox="1"/>
          <p:nvPr/>
        </p:nvSpPr>
        <p:spPr>
          <a:xfrm>
            <a:off x="5165575" y="1169900"/>
            <a:ext cx="14886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sneaky</a:t>
            </a:r>
            <a:endParaRPr sz="2200"/>
          </a:p>
        </p:txBody>
      </p:sp>
      <p:sp>
        <p:nvSpPr>
          <p:cNvPr id="188" name="Google Shape;188;p30"/>
          <p:cNvSpPr txBox="1"/>
          <p:nvPr/>
        </p:nvSpPr>
        <p:spPr>
          <a:xfrm>
            <a:off x="6654175" y="3532513"/>
            <a:ext cx="1488600" cy="6615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run</a:t>
            </a:r>
            <a:endParaRPr sz="2200"/>
          </a:p>
        </p:txBody>
      </p:sp>
      <p:sp>
        <p:nvSpPr>
          <p:cNvPr id="189" name="Google Shape;189;p30"/>
          <p:cNvSpPr txBox="1"/>
          <p:nvPr/>
        </p:nvSpPr>
        <p:spPr>
          <a:xfrm>
            <a:off x="6883250" y="1948713"/>
            <a:ext cx="1488600" cy="661500"/>
          </a:xfrm>
          <a:prstGeom prst="rect">
            <a:avLst/>
          </a:prstGeom>
          <a:solidFill>
            <a:srgbClr val="FF00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away</a:t>
            </a:r>
            <a:endParaRPr sz="2200"/>
          </a:p>
        </p:txBody>
      </p:sp>
      <p:sp>
        <p:nvSpPr>
          <p:cNvPr id="190" name="Google Shape;190;p30"/>
          <p:cNvSpPr txBox="1"/>
          <p:nvPr/>
        </p:nvSpPr>
        <p:spPr>
          <a:xfrm>
            <a:off x="6883250" y="1169900"/>
            <a:ext cx="1488600" cy="6615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cowering</a:t>
            </a:r>
            <a:endParaRPr sz="2200"/>
          </a:p>
        </p:txBody>
      </p:sp>
      <p:sp>
        <p:nvSpPr>
          <p:cNvPr id="191" name="Google Shape;191;p30"/>
          <p:cNvSpPr txBox="1"/>
          <p:nvPr/>
        </p:nvSpPr>
        <p:spPr>
          <a:xfrm>
            <a:off x="5731450" y="4337475"/>
            <a:ext cx="2543400" cy="661500"/>
          </a:xfrm>
          <a:prstGeom prst="rect">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murderous plough</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1"/>
          <p:cNvSpPr txBox="1"/>
          <p:nvPr>
            <p:ph type="title"/>
          </p:nvPr>
        </p:nvSpPr>
        <p:spPr>
          <a:xfrm>
            <a:off x="311700" y="213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2: Match the words.</a:t>
            </a:r>
            <a:endParaRPr/>
          </a:p>
        </p:txBody>
      </p:sp>
      <p:sp>
        <p:nvSpPr>
          <p:cNvPr id="197" name="Google Shape;197;p31"/>
          <p:cNvSpPr txBox="1"/>
          <p:nvPr/>
        </p:nvSpPr>
        <p:spPr>
          <a:xfrm>
            <a:off x="567850" y="1069175"/>
            <a:ext cx="17034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dominion</a:t>
            </a:r>
            <a:endParaRPr sz="2200"/>
          </a:p>
        </p:txBody>
      </p:sp>
      <p:sp>
        <p:nvSpPr>
          <p:cNvPr id="198" name="Google Shape;198;p31"/>
          <p:cNvSpPr txBox="1"/>
          <p:nvPr/>
        </p:nvSpPr>
        <p:spPr>
          <a:xfrm>
            <a:off x="567850" y="1856525"/>
            <a:ext cx="17034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ill opinion</a:t>
            </a:r>
            <a:endParaRPr sz="2200"/>
          </a:p>
        </p:txBody>
      </p:sp>
      <p:sp>
        <p:nvSpPr>
          <p:cNvPr id="199" name="Google Shape;199;p31"/>
          <p:cNvSpPr txBox="1"/>
          <p:nvPr/>
        </p:nvSpPr>
        <p:spPr>
          <a:xfrm>
            <a:off x="559025" y="2650375"/>
            <a:ext cx="17034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startle</a:t>
            </a:r>
            <a:endParaRPr sz="2200"/>
          </a:p>
        </p:txBody>
      </p:sp>
      <p:sp>
        <p:nvSpPr>
          <p:cNvPr id="200" name="Google Shape;200;p31"/>
          <p:cNvSpPr txBox="1"/>
          <p:nvPr/>
        </p:nvSpPr>
        <p:spPr>
          <a:xfrm>
            <a:off x="567850" y="3444225"/>
            <a:ext cx="17034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companion</a:t>
            </a:r>
            <a:endParaRPr sz="2200"/>
          </a:p>
        </p:txBody>
      </p:sp>
      <p:sp>
        <p:nvSpPr>
          <p:cNvPr id="201" name="Google Shape;201;p31"/>
          <p:cNvSpPr txBox="1"/>
          <p:nvPr/>
        </p:nvSpPr>
        <p:spPr>
          <a:xfrm>
            <a:off x="559025" y="4238075"/>
            <a:ext cx="17034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mortal</a:t>
            </a:r>
            <a:endParaRPr sz="2200"/>
          </a:p>
        </p:txBody>
      </p:sp>
      <p:sp>
        <p:nvSpPr>
          <p:cNvPr id="202" name="Google Shape;202;p31"/>
          <p:cNvSpPr txBox="1"/>
          <p:nvPr/>
        </p:nvSpPr>
        <p:spPr>
          <a:xfrm>
            <a:off x="3101800" y="1079225"/>
            <a:ext cx="2245800" cy="661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sudden fright</a:t>
            </a:r>
            <a:endParaRPr sz="2200"/>
          </a:p>
        </p:txBody>
      </p:sp>
      <p:sp>
        <p:nvSpPr>
          <p:cNvPr id="203" name="Google Shape;203;p31"/>
          <p:cNvSpPr txBox="1"/>
          <p:nvPr/>
        </p:nvSpPr>
        <p:spPr>
          <a:xfrm>
            <a:off x="3101800" y="1866575"/>
            <a:ext cx="2245800" cy="661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rule</a:t>
            </a:r>
            <a:endParaRPr sz="2200"/>
          </a:p>
        </p:txBody>
      </p:sp>
      <p:sp>
        <p:nvSpPr>
          <p:cNvPr id="204" name="Google Shape;204;p31"/>
          <p:cNvSpPr txBox="1"/>
          <p:nvPr/>
        </p:nvSpPr>
        <p:spPr>
          <a:xfrm>
            <a:off x="3092975" y="2660425"/>
            <a:ext cx="2245800" cy="661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friend</a:t>
            </a:r>
            <a:endParaRPr sz="2200"/>
          </a:p>
        </p:txBody>
      </p:sp>
      <p:sp>
        <p:nvSpPr>
          <p:cNvPr id="205" name="Google Shape;205;p31"/>
          <p:cNvSpPr txBox="1"/>
          <p:nvPr/>
        </p:nvSpPr>
        <p:spPr>
          <a:xfrm>
            <a:off x="3101800" y="3454275"/>
            <a:ext cx="2245800" cy="661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l</a:t>
            </a:r>
            <a:r>
              <a:rPr lang="en-GB" sz="2200"/>
              <a:t>iving creature</a:t>
            </a:r>
            <a:endParaRPr sz="2200"/>
          </a:p>
        </p:txBody>
      </p:sp>
      <p:sp>
        <p:nvSpPr>
          <p:cNvPr id="206" name="Google Shape;206;p31"/>
          <p:cNvSpPr txBox="1"/>
          <p:nvPr/>
        </p:nvSpPr>
        <p:spPr>
          <a:xfrm>
            <a:off x="3092975" y="4248125"/>
            <a:ext cx="2245800" cy="661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negative view</a:t>
            </a:r>
            <a:endParaRPr sz="2200"/>
          </a:p>
        </p:txBody>
      </p:sp>
      <p:pic>
        <p:nvPicPr>
          <p:cNvPr id="207" name="Google Shape;207;p31"/>
          <p:cNvPicPr preferRelativeResize="0"/>
          <p:nvPr/>
        </p:nvPicPr>
        <p:blipFill>
          <a:blip r:embed="rId3">
            <a:alphaModFix/>
          </a:blip>
          <a:stretch>
            <a:fillRect/>
          </a:stretch>
        </p:blipFill>
        <p:spPr>
          <a:xfrm>
            <a:off x="7952100" y="4034400"/>
            <a:ext cx="742725" cy="742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229000" y="2706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t>Teacher notes</a:t>
            </a:r>
            <a:endParaRPr/>
          </a:p>
        </p:txBody>
      </p:sp>
      <p:sp>
        <p:nvSpPr>
          <p:cNvPr id="63" name="Google Shape;63;p14"/>
          <p:cNvSpPr txBox="1"/>
          <p:nvPr/>
        </p:nvSpPr>
        <p:spPr>
          <a:xfrm>
            <a:off x="303200" y="1063250"/>
            <a:ext cx="8520600" cy="372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t>These resources have been gathered from online resources to support the learning of Scots language.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GB" sz="2000"/>
              <a:t>In this unit we will look at:</a:t>
            </a:r>
            <a:endParaRPr sz="2000"/>
          </a:p>
          <a:p>
            <a:pPr indent="-355600" lvl="0" marL="457200" rtl="0" algn="l">
              <a:spcBef>
                <a:spcPts val="0"/>
              </a:spcBef>
              <a:spcAft>
                <a:spcPts val="0"/>
              </a:spcAft>
              <a:buSzPts val="2000"/>
              <a:buChar char="-"/>
            </a:pPr>
            <a:r>
              <a:rPr lang="en-GB" sz="2000" u="sng">
                <a:solidFill>
                  <a:schemeClr val="hlink"/>
                </a:solidFill>
                <a:hlinkClick action="ppaction://hlinksldjump" r:id="rId3"/>
              </a:rPr>
              <a:t>The life of Robert Burns</a:t>
            </a:r>
            <a:endParaRPr sz="2000"/>
          </a:p>
          <a:p>
            <a:pPr indent="-355600" lvl="0" marL="457200" rtl="0" algn="l">
              <a:spcBef>
                <a:spcPts val="0"/>
              </a:spcBef>
              <a:spcAft>
                <a:spcPts val="0"/>
              </a:spcAft>
              <a:buSzPts val="2000"/>
              <a:buChar char="-"/>
            </a:pPr>
            <a:r>
              <a:rPr lang="en-GB" sz="2000" u="sng">
                <a:solidFill>
                  <a:schemeClr val="hlink"/>
                </a:solidFill>
                <a:hlinkClick action="ppaction://hlinksldjump" r:id="rId4"/>
              </a:rPr>
              <a:t>His poetry</a:t>
            </a:r>
            <a:endParaRPr sz="2000"/>
          </a:p>
          <a:p>
            <a:pPr indent="-355600" lvl="0" marL="457200" rtl="0" algn="l">
              <a:spcBef>
                <a:spcPts val="0"/>
              </a:spcBef>
              <a:spcAft>
                <a:spcPts val="0"/>
              </a:spcAft>
              <a:buSzPts val="2000"/>
              <a:buChar char="-"/>
            </a:pPr>
            <a:r>
              <a:rPr lang="en-GB" sz="2000" u="sng">
                <a:solidFill>
                  <a:schemeClr val="hlink"/>
                </a:solidFill>
                <a:hlinkClick action="ppaction://hlinksldjump" r:id="rId5"/>
              </a:rPr>
              <a:t>His songs</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GB" sz="2000">
                <a:highlight>
                  <a:srgbClr val="FFFF00"/>
                </a:highlight>
              </a:rPr>
              <a:t>Some slides might look like they are duplicated but are there to support differentiation (teacher’s judgment to be used), just duplicate them to add to google classroom. Some of the answers are in the speaker notes.</a:t>
            </a:r>
            <a:endParaRPr sz="2000">
              <a:highlight>
                <a:srgbClr val="FFFF00"/>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2"/>
          <p:cNvSpPr txBox="1"/>
          <p:nvPr>
            <p:ph type="title"/>
          </p:nvPr>
        </p:nvSpPr>
        <p:spPr>
          <a:xfrm>
            <a:off x="311700" y="213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Answer </a:t>
            </a:r>
            <a:r>
              <a:rPr lang="en-GB"/>
              <a:t>: Match the words.</a:t>
            </a:r>
            <a:endParaRPr/>
          </a:p>
        </p:txBody>
      </p:sp>
      <p:sp>
        <p:nvSpPr>
          <p:cNvPr id="213" name="Google Shape;213;p32"/>
          <p:cNvSpPr txBox="1"/>
          <p:nvPr/>
        </p:nvSpPr>
        <p:spPr>
          <a:xfrm>
            <a:off x="567850" y="1069175"/>
            <a:ext cx="17034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dominion</a:t>
            </a:r>
            <a:endParaRPr sz="2200"/>
          </a:p>
        </p:txBody>
      </p:sp>
      <p:sp>
        <p:nvSpPr>
          <p:cNvPr id="214" name="Google Shape;214;p32"/>
          <p:cNvSpPr txBox="1"/>
          <p:nvPr/>
        </p:nvSpPr>
        <p:spPr>
          <a:xfrm>
            <a:off x="567850" y="1856525"/>
            <a:ext cx="17034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ill opinion</a:t>
            </a:r>
            <a:endParaRPr sz="2200"/>
          </a:p>
        </p:txBody>
      </p:sp>
      <p:sp>
        <p:nvSpPr>
          <p:cNvPr id="215" name="Google Shape;215;p32"/>
          <p:cNvSpPr txBox="1"/>
          <p:nvPr/>
        </p:nvSpPr>
        <p:spPr>
          <a:xfrm>
            <a:off x="559025" y="2650375"/>
            <a:ext cx="17034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startle</a:t>
            </a:r>
            <a:endParaRPr sz="2200"/>
          </a:p>
        </p:txBody>
      </p:sp>
      <p:sp>
        <p:nvSpPr>
          <p:cNvPr id="216" name="Google Shape;216;p32"/>
          <p:cNvSpPr txBox="1"/>
          <p:nvPr/>
        </p:nvSpPr>
        <p:spPr>
          <a:xfrm>
            <a:off x="567850" y="3444225"/>
            <a:ext cx="17034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companion</a:t>
            </a:r>
            <a:endParaRPr sz="2200"/>
          </a:p>
        </p:txBody>
      </p:sp>
      <p:sp>
        <p:nvSpPr>
          <p:cNvPr id="217" name="Google Shape;217;p32"/>
          <p:cNvSpPr txBox="1"/>
          <p:nvPr/>
        </p:nvSpPr>
        <p:spPr>
          <a:xfrm>
            <a:off x="559025" y="4238075"/>
            <a:ext cx="1703400" cy="6615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mortal</a:t>
            </a:r>
            <a:endParaRPr sz="2200"/>
          </a:p>
        </p:txBody>
      </p:sp>
      <p:sp>
        <p:nvSpPr>
          <p:cNvPr id="218" name="Google Shape;218;p32"/>
          <p:cNvSpPr txBox="1"/>
          <p:nvPr/>
        </p:nvSpPr>
        <p:spPr>
          <a:xfrm>
            <a:off x="3092975" y="2660425"/>
            <a:ext cx="2245800" cy="661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sudden fright</a:t>
            </a:r>
            <a:endParaRPr sz="2200"/>
          </a:p>
        </p:txBody>
      </p:sp>
      <p:sp>
        <p:nvSpPr>
          <p:cNvPr id="219" name="Google Shape;219;p32"/>
          <p:cNvSpPr txBox="1"/>
          <p:nvPr/>
        </p:nvSpPr>
        <p:spPr>
          <a:xfrm>
            <a:off x="3101800" y="1072725"/>
            <a:ext cx="2245800" cy="661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rule</a:t>
            </a:r>
            <a:endParaRPr sz="2200"/>
          </a:p>
        </p:txBody>
      </p:sp>
      <p:sp>
        <p:nvSpPr>
          <p:cNvPr id="220" name="Google Shape;220;p32"/>
          <p:cNvSpPr txBox="1"/>
          <p:nvPr/>
        </p:nvSpPr>
        <p:spPr>
          <a:xfrm>
            <a:off x="3092975" y="3454275"/>
            <a:ext cx="2245800" cy="661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friend</a:t>
            </a:r>
            <a:endParaRPr sz="2200"/>
          </a:p>
        </p:txBody>
      </p:sp>
      <p:sp>
        <p:nvSpPr>
          <p:cNvPr id="221" name="Google Shape;221;p32"/>
          <p:cNvSpPr txBox="1"/>
          <p:nvPr/>
        </p:nvSpPr>
        <p:spPr>
          <a:xfrm>
            <a:off x="3097388" y="4248125"/>
            <a:ext cx="2245800" cy="661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living creature</a:t>
            </a:r>
            <a:endParaRPr sz="2200"/>
          </a:p>
        </p:txBody>
      </p:sp>
      <p:sp>
        <p:nvSpPr>
          <p:cNvPr id="222" name="Google Shape;222;p32"/>
          <p:cNvSpPr txBox="1"/>
          <p:nvPr/>
        </p:nvSpPr>
        <p:spPr>
          <a:xfrm>
            <a:off x="3092975" y="1866575"/>
            <a:ext cx="2245800" cy="661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negative view</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3: Describe the farmer and mouse’s relationship (verse 2).</a:t>
            </a:r>
            <a:endParaRPr/>
          </a:p>
        </p:txBody>
      </p:sp>
      <p:pic>
        <p:nvPicPr>
          <p:cNvPr id="228" name="Google Shape;228;p33"/>
          <p:cNvPicPr preferRelativeResize="0"/>
          <p:nvPr/>
        </p:nvPicPr>
        <p:blipFill>
          <a:blip r:embed="rId3">
            <a:alphaModFix/>
          </a:blip>
          <a:stretch>
            <a:fillRect/>
          </a:stretch>
        </p:blipFill>
        <p:spPr>
          <a:xfrm>
            <a:off x="2451275" y="1256350"/>
            <a:ext cx="3210450" cy="3887150"/>
          </a:xfrm>
          <a:prstGeom prst="rect">
            <a:avLst/>
          </a:prstGeom>
          <a:noFill/>
          <a:ln>
            <a:noFill/>
          </a:ln>
        </p:spPr>
      </p:pic>
      <p:pic>
        <p:nvPicPr>
          <p:cNvPr id="229" name="Google Shape;229;p33"/>
          <p:cNvPicPr preferRelativeResize="0"/>
          <p:nvPr/>
        </p:nvPicPr>
        <p:blipFill>
          <a:blip r:embed="rId4">
            <a:alphaModFix/>
          </a:blip>
          <a:stretch>
            <a:fillRect/>
          </a:stretch>
        </p:blipFill>
        <p:spPr>
          <a:xfrm>
            <a:off x="2285875" y="3626602"/>
            <a:ext cx="1771600" cy="6571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type="title"/>
          </p:nvPr>
        </p:nvSpPr>
        <p:spPr>
          <a:xfrm>
            <a:off x="311700" y="445025"/>
            <a:ext cx="8520600" cy="1434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3: In </a:t>
            </a:r>
            <a:r>
              <a:rPr lang="en-GB"/>
              <a:t>the</a:t>
            </a:r>
            <a:r>
              <a:rPr lang="en-GB"/>
              <a:t> 3rd verse, Robert Burns acknowledges that the mouse steals food. How does it impact him and his farm?</a:t>
            </a:r>
            <a:endParaRPr/>
          </a:p>
        </p:txBody>
      </p:sp>
      <p:pic>
        <p:nvPicPr>
          <p:cNvPr id="235" name="Google Shape;235;p34"/>
          <p:cNvPicPr preferRelativeResize="0"/>
          <p:nvPr/>
        </p:nvPicPr>
        <p:blipFill>
          <a:blip r:embed="rId3">
            <a:alphaModFix/>
          </a:blip>
          <a:stretch>
            <a:fillRect/>
          </a:stretch>
        </p:blipFill>
        <p:spPr>
          <a:xfrm>
            <a:off x="6059125" y="3121675"/>
            <a:ext cx="2343150" cy="1952625"/>
          </a:xfrm>
          <a:prstGeom prst="rect">
            <a:avLst/>
          </a:prstGeom>
          <a:noFill/>
          <a:ln>
            <a:noFill/>
          </a:ln>
        </p:spPr>
      </p:pic>
      <p:sp>
        <p:nvSpPr>
          <p:cNvPr id="236" name="Google Shape;236;p34"/>
          <p:cNvSpPr txBox="1"/>
          <p:nvPr/>
        </p:nvSpPr>
        <p:spPr>
          <a:xfrm>
            <a:off x="418975" y="2177575"/>
            <a:ext cx="4266900" cy="2514000"/>
          </a:xfrm>
          <a:prstGeom prst="rect">
            <a:avLst/>
          </a:prstGeom>
          <a:solidFill>
            <a:srgbClr val="FFD96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t>Wordbank: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GB" sz="1900"/>
              <a:t>maun = must</a:t>
            </a:r>
            <a:endParaRPr sz="1900"/>
          </a:p>
          <a:p>
            <a:pPr indent="0" lvl="0" marL="0" rtl="0" algn="l">
              <a:spcBef>
                <a:spcPts val="0"/>
              </a:spcBef>
              <a:spcAft>
                <a:spcPts val="0"/>
              </a:spcAft>
              <a:buNone/>
            </a:pPr>
            <a:r>
              <a:rPr lang="en-GB" sz="1900"/>
              <a:t>damien-icker in a thrave = small piece of wheat from the stock</a:t>
            </a:r>
            <a:endParaRPr sz="1900"/>
          </a:p>
          <a:p>
            <a:pPr indent="0" lvl="0" marL="0" rtl="0" algn="l">
              <a:spcBef>
                <a:spcPts val="0"/>
              </a:spcBef>
              <a:spcAft>
                <a:spcPts val="0"/>
              </a:spcAft>
              <a:buNone/>
            </a:pPr>
            <a:r>
              <a:rPr lang="en-GB" sz="1900"/>
              <a:t>the lave = leftovers</a:t>
            </a:r>
            <a:endParaRPr sz="1900"/>
          </a:p>
          <a:p>
            <a:pPr indent="0" lvl="0" marL="0" rtl="0" algn="l">
              <a:spcBef>
                <a:spcPts val="0"/>
              </a:spcBef>
              <a:spcAft>
                <a:spcPts val="0"/>
              </a:spcAft>
              <a:buNone/>
            </a:pPr>
            <a:r>
              <a:rPr lang="en-GB" sz="1900"/>
              <a:t>m</a:t>
            </a:r>
            <a:r>
              <a:rPr lang="en-GB" sz="1900"/>
              <a:t>iss’t = missed</a:t>
            </a:r>
            <a:endParaRPr sz="19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311700" y="235400"/>
            <a:ext cx="8520600" cy="78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4: Looking at verse 4, are these statements true or false?</a:t>
            </a:r>
            <a:endParaRPr/>
          </a:p>
        </p:txBody>
      </p:sp>
      <p:sp>
        <p:nvSpPr>
          <p:cNvPr id="242" name="Google Shape;242;p35"/>
          <p:cNvSpPr txBox="1"/>
          <p:nvPr>
            <p:ph idx="1" type="body"/>
          </p:nvPr>
        </p:nvSpPr>
        <p:spPr>
          <a:xfrm>
            <a:off x="311700" y="1335700"/>
            <a:ext cx="8520600" cy="34980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AutoNum type="arabicPeriod"/>
            </a:pPr>
            <a:r>
              <a:rPr lang="en-GB" sz="2000"/>
              <a:t>He describe the mouse’s home as small.</a:t>
            </a:r>
            <a:endParaRPr sz="2000"/>
          </a:p>
          <a:p>
            <a:pPr indent="-355600" lvl="0" marL="457200" rtl="0" algn="l">
              <a:lnSpc>
                <a:spcPct val="150000"/>
              </a:lnSpc>
              <a:spcBef>
                <a:spcPts val="0"/>
              </a:spcBef>
              <a:spcAft>
                <a:spcPts val="0"/>
              </a:spcAft>
              <a:buSzPts val="2000"/>
              <a:buAutoNum type="arabicPeriod"/>
            </a:pPr>
            <a:r>
              <a:rPr lang="en-GB" sz="2000"/>
              <a:t>Its wall are strong and thick.</a:t>
            </a:r>
            <a:endParaRPr sz="2000"/>
          </a:p>
          <a:p>
            <a:pPr indent="-355600" lvl="0" marL="457200" rtl="0" algn="l">
              <a:lnSpc>
                <a:spcPct val="150000"/>
              </a:lnSpc>
              <a:spcBef>
                <a:spcPts val="0"/>
              </a:spcBef>
              <a:spcAft>
                <a:spcPts val="0"/>
              </a:spcAft>
              <a:buSzPts val="2000"/>
              <a:buAutoNum type="arabicPeriod"/>
            </a:pPr>
            <a:r>
              <a:rPr lang="en-GB" sz="2000"/>
              <a:t>It is made of sticks and grass.</a:t>
            </a:r>
            <a:endParaRPr sz="2000"/>
          </a:p>
          <a:p>
            <a:pPr indent="-355600" lvl="0" marL="457200" rtl="0" algn="l">
              <a:lnSpc>
                <a:spcPct val="150000"/>
              </a:lnSpc>
              <a:spcBef>
                <a:spcPts val="0"/>
              </a:spcBef>
              <a:spcAft>
                <a:spcPts val="0"/>
              </a:spcAft>
              <a:buSzPts val="2000"/>
              <a:buAutoNum type="arabicPeriod"/>
            </a:pPr>
            <a:r>
              <a:rPr lang="en-GB" sz="2000"/>
              <a:t>There is nothing left to </a:t>
            </a:r>
            <a:r>
              <a:rPr lang="en-GB" sz="2000"/>
              <a:t>build</a:t>
            </a:r>
            <a:r>
              <a:rPr lang="en-GB" sz="2000"/>
              <a:t> another one.</a:t>
            </a:r>
            <a:endParaRPr sz="2000"/>
          </a:p>
          <a:p>
            <a:pPr indent="-355600" lvl="0" marL="457200" rtl="0" algn="l">
              <a:lnSpc>
                <a:spcPct val="150000"/>
              </a:lnSpc>
              <a:spcBef>
                <a:spcPts val="0"/>
              </a:spcBef>
              <a:spcAft>
                <a:spcPts val="0"/>
              </a:spcAft>
              <a:buSzPts val="2000"/>
              <a:buAutoNum type="arabicPeriod"/>
            </a:pPr>
            <a:r>
              <a:rPr lang="en-GB" sz="2000"/>
              <a:t>January’s winds are coming.</a:t>
            </a:r>
            <a:endParaRPr sz="2000"/>
          </a:p>
          <a:p>
            <a:pPr indent="-355600" lvl="0" marL="457200" rtl="0" algn="l">
              <a:lnSpc>
                <a:spcPct val="150000"/>
              </a:lnSpc>
              <a:spcBef>
                <a:spcPts val="0"/>
              </a:spcBef>
              <a:spcAft>
                <a:spcPts val="0"/>
              </a:spcAft>
              <a:buSzPts val="2000"/>
              <a:buAutoNum type="arabicPeriod"/>
            </a:pPr>
            <a:r>
              <a:rPr lang="en-GB" sz="2000"/>
              <a:t>The winds are described as smelly and strong.</a:t>
            </a:r>
            <a:endParaRPr sz="2000"/>
          </a:p>
          <a:p>
            <a:pPr indent="0" lvl="0" marL="0" rtl="0" algn="l">
              <a:lnSpc>
                <a:spcPct val="150000"/>
              </a:lnSpc>
              <a:spcBef>
                <a:spcPts val="1200"/>
              </a:spcBef>
              <a:spcAft>
                <a:spcPts val="1200"/>
              </a:spcAft>
              <a:buNone/>
            </a:pPr>
            <a:r>
              <a:rPr lang="en-GB" sz="2000"/>
              <a:t>You could use </a:t>
            </a:r>
            <a:r>
              <a:rPr lang="en-GB" sz="2000">
                <a:solidFill>
                  <a:schemeClr val="dk1"/>
                </a:solidFill>
                <a:highlight>
                  <a:srgbClr val="FFFFFF"/>
                </a:highlight>
              </a:rPr>
              <a:t>the online dictionary </a:t>
            </a:r>
            <a:r>
              <a:rPr lang="en-GB" sz="2000" u="sng">
                <a:solidFill>
                  <a:schemeClr val="accent5"/>
                </a:solidFill>
                <a:highlight>
                  <a:srgbClr val="FFFFFF"/>
                </a:highlight>
                <a:hlinkClick r:id="rId3">
                  <a:extLst>
                    <a:ext uri="{A12FA001-AC4F-418D-AE19-62706E023703}">
                      <ahyp:hlinkClr val="tx"/>
                    </a:ext>
                  </a:extLst>
                </a:hlinkClick>
              </a:rPr>
              <a:t>here</a:t>
            </a:r>
            <a:r>
              <a:rPr lang="en-GB" sz="2000"/>
              <a:t>.</a:t>
            </a:r>
            <a:endParaRPr sz="2000"/>
          </a:p>
        </p:txBody>
      </p:sp>
      <p:pic>
        <p:nvPicPr>
          <p:cNvPr id="243" name="Google Shape;243;p35"/>
          <p:cNvPicPr preferRelativeResize="0"/>
          <p:nvPr/>
        </p:nvPicPr>
        <p:blipFill>
          <a:blip r:embed="rId4">
            <a:alphaModFix/>
          </a:blip>
          <a:stretch>
            <a:fillRect/>
          </a:stretch>
        </p:blipFill>
        <p:spPr>
          <a:xfrm>
            <a:off x="6803988" y="2898225"/>
            <a:ext cx="2105025" cy="2171700"/>
          </a:xfrm>
          <a:prstGeom prst="rect">
            <a:avLst/>
          </a:prstGeom>
          <a:noFill/>
          <a:ln>
            <a:noFill/>
          </a:ln>
        </p:spPr>
      </p:pic>
      <p:pic>
        <p:nvPicPr>
          <p:cNvPr id="244" name="Google Shape;244;p35"/>
          <p:cNvPicPr preferRelativeResize="0"/>
          <p:nvPr/>
        </p:nvPicPr>
        <p:blipFill>
          <a:blip r:embed="rId5">
            <a:alphaModFix/>
          </a:blip>
          <a:stretch>
            <a:fillRect/>
          </a:stretch>
        </p:blipFill>
        <p:spPr>
          <a:xfrm>
            <a:off x="8166300" y="896000"/>
            <a:ext cx="742725" cy="742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6"/>
          <p:cNvSpPr txBox="1"/>
          <p:nvPr>
            <p:ph type="title"/>
          </p:nvPr>
        </p:nvSpPr>
        <p:spPr>
          <a:xfrm>
            <a:off x="311700" y="235400"/>
            <a:ext cx="85206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Answers </a:t>
            </a:r>
            <a:endParaRPr/>
          </a:p>
        </p:txBody>
      </p:sp>
      <p:sp>
        <p:nvSpPr>
          <p:cNvPr id="250" name="Google Shape;250;p36"/>
          <p:cNvSpPr txBox="1"/>
          <p:nvPr>
            <p:ph idx="1" type="body"/>
          </p:nvPr>
        </p:nvSpPr>
        <p:spPr>
          <a:xfrm>
            <a:off x="311700" y="782800"/>
            <a:ext cx="8520600" cy="4192800"/>
          </a:xfrm>
          <a:prstGeom prst="rect">
            <a:avLst/>
          </a:prstGeom>
        </p:spPr>
        <p:txBody>
          <a:bodyPr anchorCtr="0" anchor="t" bIns="91425" lIns="91425" spcFirstLastPara="1" rIns="91425" wrap="square" tIns="91425">
            <a:noAutofit/>
          </a:bodyPr>
          <a:lstStyle/>
          <a:p>
            <a:pPr indent="-355600" lvl="0" marL="457200" rtl="0" algn="l">
              <a:lnSpc>
                <a:spcPct val="200000"/>
              </a:lnSpc>
              <a:spcBef>
                <a:spcPts val="0"/>
              </a:spcBef>
              <a:spcAft>
                <a:spcPts val="0"/>
              </a:spcAft>
              <a:buSzPts val="2000"/>
              <a:buAutoNum type="arabicPeriod"/>
            </a:pPr>
            <a:r>
              <a:rPr lang="en-GB" sz="2000"/>
              <a:t>He describe the mouse’s home as small.</a:t>
            </a:r>
            <a:endParaRPr sz="2000"/>
          </a:p>
          <a:p>
            <a:pPr indent="-355600" lvl="0" marL="457200" rtl="0" algn="l">
              <a:lnSpc>
                <a:spcPct val="200000"/>
              </a:lnSpc>
              <a:spcBef>
                <a:spcPts val="0"/>
              </a:spcBef>
              <a:spcAft>
                <a:spcPts val="0"/>
              </a:spcAft>
              <a:buSzPts val="2000"/>
              <a:buAutoNum type="arabicPeriod"/>
            </a:pPr>
            <a:r>
              <a:rPr lang="en-GB" sz="2000"/>
              <a:t>Its wall are strong and thick.</a:t>
            </a:r>
            <a:endParaRPr sz="2000"/>
          </a:p>
          <a:p>
            <a:pPr indent="-355600" lvl="0" marL="457200" rtl="0" algn="l">
              <a:lnSpc>
                <a:spcPct val="200000"/>
              </a:lnSpc>
              <a:spcBef>
                <a:spcPts val="0"/>
              </a:spcBef>
              <a:spcAft>
                <a:spcPts val="0"/>
              </a:spcAft>
              <a:buSzPts val="2000"/>
              <a:buAutoNum type="arabicPeriod"/>
            </a:pPr>
            <a:r>
              <a:rPr lang="en-GB" sz="2000"/>
              <a:t>It is made of sticks and grass.</a:t>
            </a:r>
            <a:endParaRPr sz="2000"/>
          </a:p>
          <a:p>
            <a:pPr indent="-355600" lvl="0" marL="457200" rtl="0" algn="l">
              <a:lnSpc>
                <a:spcPct val="200000"/>
              </a:lnSpc>
              <a:spcBef>
                <a:spcPts val="0"/>
              </a:spcBef>
              <a:spcAft>
                <a:spcPts val="0"/>
              </a:spcAft>
              <a:buSzPts val="2000"/>
              <a:buAutoNum type="arabicPeriod"/>
            </a:pPr>
            <a:r>
              <a:rPr lang="en-GB" sz="2000"/>
              <a:t>There is nothing left to build another one.</a:t>
            </a:r>
            <a:endParaRPr sz="2000"/>
          </a:p>
          <a:p>
            <a:pPr indent="-355600" lvl="0" marL="457200" rtl="0" algn="l">
              <a:lnSpc>
                <a:spcPct val="200000"/>
              </a:lnSpc>
              <a:spcBef>
                <a:spcPts val="0"/>
              </a:spcBef>
              <a:spcAft>
                <a:spcPts val="0"/>
              </a:spcAft>
              <a:buSzPts val="2000"/>
              <a:buAutoNum type="arabicPeriod"/>
            </a:pPr>
            <a:r>
              <a:rPr lang="en-GB" sz="2000"/>
              <a:t>January’s winds are coming.</a:t>
            </a:r>
            <a:endParaRPr sz="2000"/>
          </a:p>
          <a:p>
            <a:pPr indent="-355600" lvl="0" marL="457200" rtl="0" algn="l">
              <a:lnSpc>
                <a:spcPct val="200000"/>
              </a:lnSpc>
              <a:spcBef>
                <a:spcPts val="0"/>
              </a:spcBef>
              <a:spcAft>
                <a:spcPts val="0"/>
              </a:spcAft>
              <a:buSzPts val="2000"/>
              <a:buAutoNum type="arabicPeriod"/>
            </a:pPr>
            <a:r>
              <a:rPr lang="en-GB" sz="2000"/>
              <a:t>The winds are described as smelly and strong.</a:t>
            </a:r>
            <a:endParaRPr sz="2000"/>
          </a:p>
        </p:txBody>
      </p:sp>
      <p:sp>
        <p:nvSpPr>
          <p:cNvPr id="251" name="Google Shape;251;p36"/>
          <p:cNvSpPr txBox="1"/>
          <p:nvPr/>
        </p:nvSpPr>
        <p:spPr>
          <a:xfrm>
            <a:off x="5593775" y="629525"/>
            <a:ext cx="2759100" cy="640500"/>
          </a:xfrm>
          <a:prstGeom prst="rect">
            <a:avLst/>
          </a:prstGeom>
          <a:solidFill>
            <a:srgbClr val="00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t>True: wee-bit housie</a:t>
            </a:r>
            <a:endParaRPr sz="2100"/>
          </a:p>
        </p:txBody>
      </p:sp>
      <p:sp>
        <p:nvSpPr>
          <p:cNvPr id="252" name="Google Shape;252;p36"/>
          <p:cNvSpPr txBox="1"/>
          <p:nvPr/>
        </p:nvSpPr>
        <p:spPr>
          <a:xfrm>
            <a:off x="4050000" y="1379688"/>
            <a:ext cx="4019100" cy="6405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t>False: It’s silly wa’s (weak walls)</a:t>
            </a:r>
            <a:endParaRPr sz="2100"/>
          </a:p>
        </p:txBody>
      </p:sp>
      <p:sp>
        <p:nvSpPr>
          <p:cNvPr id="253" name="Google Shape;253;p36"/>
          <p:cNvSpPr txBox="1"/>
          <p:nvPr/>
        </p:nvSpPr>
        <p:spPr>
          <a:xfrm>
            <a:off x="4387050" y="1848000"/>
            <a:ext cx="4194900" cy="7824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t>False: grass only (o’ foggage green)</a:t>
            </a:r>
            <a:endParaRPr sz="2100"/>
          </a:p>
        </p:txBody>
      </p:sp>
      <p:sp>
        <p:nvSpPr>
          <p:cNvPr id="254" name="Google Shape;254;p36"/>
          <p:cNvSpPr txBox="1"/>
          <p:nvPr/>
        </p:nvSpPr>
        <p:spPr>
          <a:xfrm>
            <a:off x="5593775" y="2571750"/>
            <a:ext cx="3238500" cy="782400"/>
          </a:xfrm>
          <a:prstGeom prst="rect">
            <a:avLst/>
          </a:prstGeom>
          <a:solidFill>
            <a:srgbClr val="00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t>True:  An’ naething, now, to big a new ane</a:t>
            </a:r>
            <a:endParaRPr sz="2100"/>
          </a:p>
        </p:txBody>
      </p:sp>
      <p:sp>
        <p:nvSpPr>
          <p:cNvPr id="255" name="Google Shape;255;p36"/>
          <p:cNvSpPr txBox="1"/>
          <p:nvPr/>
        </p:nvSpPr>
        <p:spPr>
          <a:xfrm>
            <a:off x="4136700" y="3208375"/>
            <a:ext cx="4695600" cy="6405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t>False: </a:t>
            </a:r>
            <a:r>
              <a:rPr lang="en-GB" sz="2100"/>
              <a:t>An’ bleak December’s winds</a:t>
            </a:r>
            <a:endParaRPr sz="2100"/>
          </a:p>
        </p:txBody>
      </p:sp>
      <p:sp>
        <p:nvSpPr>
          <p:cNvPr id="256" name="Google Shape;256;p36"/>
          <p:cNvSpPr txBox="1"/>
          <p:nvPr/>
        </p:nvSpPr>
        <p:spPr>
          <a:xfrm>
            <a:off x="1011150" y="4291750"/>
            <a:ext cx="7570800" cy="4980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t>False: </a:t>
            </a:r>
            <a:r>
              <a:rPr lang="en-GB" sz="2100"/>
              <a:t>snell an’ keen means both biting and sharp</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5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5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5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5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5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5: How did the plough affect the mouse (verse 5)?</a:t>
            </a:r>
            <a:endParaRPr/>
          </a:p>
        </p:txBody>
      </p:sp>
      <p:pic>
        <p:nvPicPr>
          <p:cNvPr id="262" name="Google Shape;262;p37"/>
          <p:cNvPicPr preferRelativeResize="0"/>
          <p:nvPr/>
        </p:nvPicPr>
        <p:blipFill>
          <a:blip r:embed="rId3">
            <a:alphaModFix/>
          </a:blip>
          <a:stretch>
            <a:fillRect/>
          </a:stretch>
        </p:blipFill>
        <p:spPr>
          <a:xfrm>
            <a:off x="-294056" y="2735975"/>
            <a:ext cx="5308357" cy="2571750"/>
          </a:xfrm>
          <a:prstGeom prst="rect">
            <a:avLst/>
          </a:prstGeom>
          <a:noFill/>
          <a:ln>
            <a:noFill/>
          </a:ln>
        </p:spPr>
      </p:pic>
      <p:sp>
        <p:nvSpPr>
          <p:cNvPr id="263" name="Google Shape;263;p37"/>
          <p:cNvSpPr txBox="1"/>
          <p:nvPr/>
        </p:nvSpPr>
        <p:spPr>
          <a:xfrm>
            <a:off x="5014300" y="1473600"/>
            <a:ext cx="3629400" cy="21963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t>Wordbank: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GB" sz="1900"/>
              <a:t>b</a:t>
            </a:r>
            <a:r>
              <a:rPr lang="en-GB" sz="1900"/>
              <a:t>last = wind</a:t>
            </a:r>
            <a:endParaRPr sz="1900"/>
          </a:p>
          <a:p>
            <a:pPr indent="0" lvl="0" marL="0" rtl="0" algn="l">
              <a:spcBef>
                <a:spcPts val="0"/>
              </a:spcBef>
              <a:spcAft>
                <a:spcPts val="0"/>
              </a:spcAft>
              <a:buNone/>
            </a:pPr>
            <a:r>
              <a:rPr lang="en-GB" sz="1900"/>
              <a:t>d</a:t>
            </a:r>
            <a:r>
              <a:rPr lang="en-GB" sz="1900"/>
              <a:t>well = live</a:t>
            </a:r>
            <a:endParaRPr sz="1900"/>
          </a:p>
          <a:p>
            <a:pPr indent="0" lvl="0" marL="0" rtl="0" algn="l">
              <a:spcBef>
                <a:spcPts val="0"/>
              </a:spcBef>
              <a:spcAft>
                <a:spcPts val="0"/>
              </a:spcAft>
              <a:buNone/>
            </a:pPr>
            <a:r>
              <a:rPr lang="en-GB" sz="1900"/>
              <a:t>c</a:t>
            </a:r>
            <a:r>
              <a:rPr lang="en-GB" sz="1900"/>
              <a:t>oulter = plough</a:t>
            </a:r>
            <a:endParaRPr sz="1900"/>
          </a:p>
          <a:p>
            <a:pPr indent="0" lvl="0" marL="0" rtl="0" algn="l">
              <a:spcBef>
                <a:spcPts val="0"/>
              </a:spcBef>
              <a:spcAft>
                <a:spcPts val="0"/>
              </a:spcAft>
              <a:buNone/>
            </a:pPr>
            <a:r>
              <a:rPr lang="en-GB" sz="1900"/>
              <a:t>t</a:t>
            </a:r>
            <a:r>
              <a:rPr lang="en-GB" sz="1900"/>
              <a:t>hy cell = your home</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6: Re-sequence the sentences (verse 6).</a:t>
            </a:r>
            <a:endParaRPr/>
          </a:p>
        </p:txBody>
      </p:sp>
      <p:sp>
        <p:nvSpPr>
          <p:cNvPr id="269" name="Google Shape;269;p38"/>
          <p:cNvSpPr txBox="1"/>
          <p:nvPr/>
        </p:nvSpPr>
        <p:spPr>
          <a:xfrm>
            <a:off x="481750" y="1187875"/>
            <a:ext cx="2381100" cy="572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And frosty cold!</a:t>
            </a:r>
            <a:endParaRPr sz="2000"/>
          </a:p>
        </p:txBody>
      </p:sp>
      <p:sp>
        <p:nvSpPr>
          <p:cNvPr id="270" name="Google Shape;270;p38"/>
          <p:cNvSpPr txBox="1"/>
          <p:nvPr/>
        </p:nvSpPr>
        <p:spPr>
          <a:xfrm>
            <a:off x="1959650" y="3306350"/>
            <a:ext cx="5665800" cy="706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That small heap of leaves and stubble,</a:t>
            </a:r>
            <a:endParaRPr sz="2000"/>
          </a:p>
        </p:txBody>
      </p:sp>
      <p:sp>
        <p:nvSpPr>
          <p:cNvPr id="271" name="Google Shape;271;p38"/>
          <p:cNvSpPr txBox="1"/>
          <p:nvPr/>
        </p:nvSpPr>
        <p:spPr>
          <a:xfrm>
            <a:off x="3503450" y="1680550"/>
            <a:ext cx="5156700" cy="7719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Has cost you many a tired nibble!</a:t>
            </a:r>
            <a:endParaRPr sz="2000"/>
          </a:p>
        </p:txBody>
      </p:sp>
      <p:sp>
        <p:nvSpPr>
          <p:cNvPr id="272" name="Google Shape;272;p38"/>
          <p:cNvSpPr txBox="1"/>
          <p:nvPr/>
        </p:nvSpPr>
        <p:spPr>
          <a:xfrm>
            <a:off x="563700" y="2510425"/>
            <a:ext cx="5912100" cy="572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Now you are turned out for all your trouble,</a:t>
            </a:r>
            <a:endParaRPr sz="2000"/>
          </a:p>
        </p:txBody>
      </p:sp>
      <p:sp>
        <p:nvSpPr>
          <p:cNvPr id="273" name="Google Shape;273;p38"/>
          <p:cNvSpPr txBox="1"/>
          <p:nvPr/>
        </p:nvSpPr>
        <p:spPr>
          <a:xfrm>
            <a:off x="4538150" y="1079588"/>
            <a:ext cx="3087300" cy="539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No house and property.</a:t>
            </a:r>
            <a:endParaRPr sz="2000"/>
          </a:p>
        </p:txBody>
      </p:sp>
      <p:sp>
        <p:nvSpPr>
          <p:cNvPr id="274" name="Google Shape;274;p38"/>
          <p:cNvSpPr txBox="1"/>
          <p:nvPr/>
        </p:nvSpPr>
        <p:spPr>
          <a:xfrm>
            <a:off x="629500" y="4235775"/>
            <a:ext cx="6076200" cy="706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To shelter you from the winter sleet, </a:t>
            </a:r>
            <a:endParaRPr sz="2000"/>
          </a:p>
        </p:txBody>
      </p:sp>
      <p:pic>
        <p:nvPicPr>
          <p:cNvPr id="275" name="Google Shape;275;p38"/>
          <p:cNvPicPr preferRelativeResize="0"/>
          <p:nvPr/>
        </p:nvPicPr>
        <p:blipFill>
          <a:blip r:embed="rId3">
            <a:alphaModFix/>
          </a:blip>
          <a:stretch>
            <a:fillRect/>
          </a:stretch>
        </p:blipFill>
        <p:spPr>
          <a:xfrm>
            <a:off x="7365775" y="3306338"/>
            <a:ext cx="2590800" cy="1762125"/>
          </a:xfrm>
          <a:prstGeom prst="rect">
            <a:avLst/>
          </a:prstGeom>
          <a:noFill/>
          <a:ln>
            <a:noFill/>
          </a:ln>
        </p:spPr>
      </p:pic>
      <p:pic>
        <p:nvPicPr>
          <p:cNvPr id="276" name="Google Shape;276;p38"/>
          <p:cNvPicPr preferRelativeResize="0"/>
          <p:nvPr/>
        </p:nvPicPr>
        <p:blipFill>
          <a:blip r:embed="rId4">
            <a:alphaModFix/>
          </a:blip>
          <a:stretch>
            <a:fillRect/>
          </a:stretch>
        </p:blipFill>
        <p:spPr>
          <a:xfrm>
            <a:off x="8289812" y="83925"/>
            <a:ext cx="742725" cy="742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Answer </a:t>
            </a:r>
            <a:endParaRPr/>
          </a:p>
        </p:txBody>
      </p:sp>
      <p:sp>
        <p:nvSpPr>
          <p:cNvPr id="282" name="Google Shape;282;p39"/>
          <p:cNvSpPr txBox="1"/>
          <p:nvPr/>
        </p:nvSpPr>
        <p:spPr>
          <a:xfrm>
            <a:off x="3610325" y="4230450"/>
            <a:ext cx="2381100" cy="572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And frosty cold!</a:t>
            </a:r>
            <a:endParaRPr sz="2000"/>
          </a:p>
        </p:txBody>
      </p:sp>
      <p:sp>
        <p:nvSpPr>
          <p:cNvPr id="283" name="Google Shape;283;p39"/>
          <p:cNvSpPr txBox="1"/>
          <p:nvPr/>
        </p:nvSpPr>
        <p:spPr>
          <a:xfrm>
            <a:off x="2222425" y="311525"/>
            <a:ext cx="5665800" cy="706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That small heap of leaves and stubble,</a:t>
            </a:r>
            <a:endParaRPr sz="2000"/>
          </a:p>
        </p:txBody>
      </p:sp>
      <p:sp>
        <p:nvSpPr>
          <p:cNvPr id="284" name="Google Shape;284;p39"/>
          <p:cNvSpPr txBox="1"/>
          <p:nvPr/>
        </p:nvSpPr>
        <p:spPr>
          <a:xfrm>
            <a:off x="2451025" y="1089350"/>
            <a:ext cx="5156700" cy="7719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Has cost you many a tired nibble!</a:t>
            </a:r>
            <a:endParaRPr sz="2000"/>
          </a:p>
        </p:txBody>
      </p:sp>
      <p:sp>
        <p:nvSpPr>
          <p:cNvPr id="285" name="Google Shape;285;p39"/>
          <p:cNvSpPr txBox="1"/>
          <p:nvPr/>
        </p:nvSpPr>
        <p:spPr>
          <a:xfrm>
            <a:off x="1976125" y="1999050"/>
            <a:ext cx="5912100" cy="572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Now you are turned out for all your trouble,</a:t>
            </a:r>
            <a:endParaRPr sz="2000"/>
          </a:p>
        </p:txBody>
      </p:sp>
      <p:sp>
        <p:nvSpPr>
          <p:cNvPr id="286" name="Google Shape;286;p39"/>
          <p:cNvSpPr txBox="1"/>
          <p:nvPr/>
        </p:nvSpPr>
        <p:spPr>
          <a:xfrm>
            <a:off x="3257225" y="2709538"/>
            <a:ext cx="3087300" cy="5391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No house and property.</a:t>
            </a:r>
            <a:endParaRPr sz="2000"/>
          </a:p>
        </p:txBody>
      </p:sp>
      <p:sp>
        <p:nvSpPr>
          <p:cNvPr id="287" name="Google Shape;287;p39"/>
          <p:cNvSpPr txBox="1"/>
          <p:nvPr/>
        </p:nvSpPr>
        <p:spPr>
          <a:xfrm>
            <a:off x="2017225" y="3386450"/>
            <a:ext cx="6076200" cy="7062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To shelter you from the winter sleet, </a:t>
            </a:r>
            <a:endParaRPr sz="2000"/>
          </a:p>
        </p:txBody>
      </p:sp>
      <p:pic>
        <p:nvPicPr>
          <p:cNvPr id="288" name="Google Shape;288;p39"/>
          <p:cNvPicPr preferRelativeResize="0"/>
          <p:nvPr/>
        </p:nvPicPr>
        <p:blipFill>
          <a:blip r:embed="rId3">
            <a:alphaModFix/>
          </a:blip>
          <a:stretch>
            <a:fillRect/>
          </a:stretch>
        </p:blipFill>
        <p:spPr>
          <a:xfrm>
            <a:off x="7365775" y="3306338"/>
            <a:ext cx="2590800" cy="1762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7: In the last two verses, how does the farmer compare himself to the mouse?</a:t>
            </a:r>
            <a:endParaRPr/>
          </a:p>
        </p:txBody>
      </p:sp>
      <p:pic>
        <p:nvPicPr>
          <p:cNvPr id="294" name="Google Shape;294;p40"/>
          <p:cNvPicPr preferRelativeResize="0"/>
          <p:nvPr/>
        </p:nvPicPr>
        <p:blipFill>
          <a:blip r:embed="rId3">
            <a:alphaModFix/>
          </a:blip>
          <a:stretch>
            <a:fillRect/>
          </a:stretch>
        </p:blipFill>
        <p:spPr>
          <a:xfrm>
            <a:off x="4769611" y="4324475"/>
            <a:ext cx="423489" cy="572700"/>
          </a:xfrm>
          <a:prstGeom prst="rect">
            <a:avLst/>
          </a:prstGeom>
          <a:noFill/>
          <a:ln>
            <a:noFill/>
          </a:ln>
        </p:spPr>
      </p:pic>
      <p:pic>
        <p:nvPicPr>
          <p:cNvPr id="295" name="Google Shape;295;p40"/>
          <p:cNvPicPr preferRelativeResize="0"/>
          <p:nvPr/>
        </p:nvPicPr>
        <p:blipFill>
          <a:blip r:embed="rId4">
            <a:alphaModFix/>
          </a:blip>
          <a:stretch>
            <a:fillRect/>
          </a:stretch>
        </p:blipFill>
        <p:spPr>
          <a:xfrm>
            <a:off x="1991725" y="1170125"/>
            <a:ext cx="3973375" cy="39733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9: What is the moral of this story?</a:t>
            </a:r>
            <a:endParaRPr/>
          </a:p>
        </p:txBody>
      </p:sp>
      <p:sp>
        <p:nvSpPr>
          <p:cNvPr id="301" name="Google Shape;301;p41"/>
          <p:cNvSpPr txBox="1"/>
          <p:nvPr/>
        </p:nvSpPr>
        <p:spPr>
          <a:xfrm>
            <a:off x="606850" y="1567200"/>
            <a:ext cx="7547400" cy="14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chemeClr val="dk1"/>
                </a:solidFill>
                <a:highlight>
                  <a:srgbClr val="FFFFFF"/>
                </a:highlight>
                <a:latin typeface="Barrio"/>
                <a:ea typeface="Barrio"/>
                <a:cs typeface="Barrio"/>
                <a:sym typeface="Barrio"/>
              </a:rPr>
              <a:t>"The best-laid schemes of mice and men go oft awry".</a:t>
            </a:r>
            <a:endParaRPr sz="3600">
              <a:solidFill>
                <a:schemeClr val="dk2"/>
              </a:solidFill>
              <a:latin typeface="Barrio"/>
              <a:ea typeface="Barrio"/>
              <a:cs typeface="Barrio"/>
              <a:sym typeface="Barri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ctrTitle"/>
          </p:nvPr>
        </p:nvSpPr>
        <p:spPr>
          <a:xfrm>
            <a:off x="311700" y="744575"/>
            <a:ext cx="8520600" cy="3916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GB"/>
              <a:t>Who was</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GB"/>
              <a:t>?</a:t>
            </a:r>
            <a:endParaRPr/>
          </a:p>
        </p:txBody>
      </p:sp>
      <p:pic>
        <p:nvPicPr>
          <p:cNvPr id="69" name="Google Shape;69;p15"/>
          <p:cNvPicPr preferRelativeResize="0"/>
          <p:nvPr/>
        </p:nvPicPr>
        <p:blipFill>
          <a:blip r:embed="rId3">
            <a:alphaModFix/>
          </a:blip>
          <a:stretch>
            <a:fillRect/>
          </a:stretch>
        </p:blipFill>
        <p:spPr>
          <a:xfrm>
            <a:off x="2197979" y="1862154"/>
            <a:ext cx="4350050" cy="19119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8: Retell the story from the mouse’s point of view.</a:t>
            </a:r>
            <a:endParaRPr/>
          </a:p>
        </p:txBody>
      </p:sp>
      <p:pic>
        <p:nvPicPr>
          <p:cNvPr id="307" name="Google Shape;307;p42"/>
          <p:cNvPicPr preferRelativeResize="0"/>
          <p:nvPr/>
        </p:nvPicPr>
        <p:blipFill>
          <a:blip r:embed="rId3">
            <a:alphaModFix/>
          </a:blip>
          <a:stretch>
            <a:fillRect/>
          </a:stretch>
        </p:blipFill>
        <p:spPr>
          <a:xfrm>
            <a:off x="1663250" y="3181350"/>
            <a:ext cx="2324100" cy="1962150"/>
          </a:xfrm>
          <a:prstGeom prst="rect">
            <a:avLst/>
          </a:prstGeom>
          <a:noFill/>
          <a:ln>
            <a:noFill/>
          </a:ln>
        </p:spPr>
      </p:pic>
      <p:sp>
        <p:nvSpPr>
          <p:cNvPr id="308" name="Google Shape;308;p42"/>
          <p:cNvSpPr/>
          <p:nvPr/>
        </p:nvSpPr>
        <p:spPr>
          <a:xfrm>
            <a:off x="4308150" y="1521800"/>
            <a:ext cx="2184300" cy="1050000"/>
          </a:xfrm>
          <a:prstGeom prst="wedgeRoundRectCallout">
            <a:avLst>
              <a:gd fmla="val -86088" name="adj1"/>
              <a:gd fmla="val 136121" name="adj2"/>
              <a:gd fmla="val 0" name="adj3"/>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Ken whit happened?</a:t>
            </a:r>
            <a:endParaRPr/>
          </a:p>
        </p:txBody>
      </p:sp>
      <p:sp>
        <p:nvSpPr>
          <p:cNvPr id="309" name="Google Shape;309;p42"/>
          <p:cNvSpPr/>
          <p:nvPr/>
        </p:nvSpPr>
        <p:spPr>
          <a:xfrm>
            <a:off x="399600" y="1259049"/>
            <a:ext cx="3169530" cy="1530198"/>
          </a:xfrm>
          <a:prstGeom prst="irregularSeal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100">
                <a:solidFill>
                  <a:srgbClr val="666666"/>
                </a:solidFill>
                <a:latin typeface="Comic Sans MS"/>
                <a:ea typeface="Comic Sans MS"/>
                <a:cs typeface="Comic Sans MS"/>
                <a:sym typeface="Comic Sans MS"/>
              </a:rPr>
              <a:t>Write It Doon!</a:t>
            </a:r>
            <a:endParaRPr sz="2000">
              <a:latin typeface="Comic Sans MS"/>
              <a:ea typeface="Comic Sans MS"/>
              <a:cs typeface="Comic Sans MS"/>
              <a:sym typeface="Comic Sans MS"/>
            </a:endParaRPr>
          </a:p>
        </p:txBody>
      </p:sp>
      <p:sp>
        <p:nvSpPr>
          <p:cNvPr id="310" name="Google Shape;310;p42"/>
          <p:cNvSpPr txBox="1"/>
          <p:nvPr/>
        </p:nvSpPr>
        <p:spPr>
          <a:xfrm>
            <a:off x="6958550" y="4058700"/>
            <a:ext cx="1619100" cy="8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Scots </a:t>
            </a:r>
            <a:r>
              <a:rPr lang="en-GB" u="sng">
                <a:solidFill>
                  <a:schemeClr val="hlink"/>
                </a:solidFill>
                <a:hlinkClick r:id="rId5"/>
              </a:rPr>
              <a:t>words</a:t>
            </a:r>
            <a:r>
              <a:rPr lang="en-GB" u="sng">
                <a:solidFill>
                  <a:schemeClr val="hlink"/>
                </a:solidFill>
                <a:hlinkClick r:id="rId6"/>
              </a:rPr>
              <a:t> for creative writing.</a:t>
            </a:r>
            <a:r>
              <a:rPr lang="en-GB"/>
              <a:t>worksheet.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10: Burn’s Poems</a:t>
            </a:r>
            <a:endParaRPr/>
          </a:p>
        </p:txBody>
      </p:sp>
      <p:sp>
        <p:nvSpPr>
          <p:cNvPr id="316" name="Google Shape;316;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100"/>
              <a:t>Choose one of Robert Burns’ poem to recite (list </a:t>
            </a:r>
            <a:r>
              <a:rPr lang="en-GB" sz="2100" u="sng">
                <a:solidFill>
                  <a:schemeClr val="hlink"/>
                </a:solidFill>
                <a:hlinkClick r:id="rId3"/>
              </a:rPr>
              <a:t>here</a:t>
            </a:r>
            <a:r>
              <a:rPr lang="en-GB" sz="2100"/>
              <a:t>).</a:t>
            </a:r>
            <a:endParaRPr sz="2100"/>
          </a:p>
          <a:p>
            <a:pPr indent="0" lvl="0" marL="0" rtl="0" algn="l">
              <a:spcBef>
                <a:spcPts val="1200"/>
              </a:spcBef>
              <a:spcAft>
                <a:spcPts val="0"/>
              </a:spcAft>
              <a:buNone/>
            </a:pPr>
            <a:r>
              <a:t/>
            </a:r>
            <a:endParaRPr sz="2100"/>
          </a:p>
          <a:p>
            <a:pPr indent="0" lvl="0" marL="0" rtl="0" algn="l">
              <a:spcBef>
                <a:spcPts val="1200"/>
              </a:spcBef>
              <a:spcAft>
                <a:spcPts val="0"/>
              </a:spcAft>
              <a:buNone/>
            </a:pPr>
            <a:r>
              <a:rPr lang="en-GB" sz="2100"/>
              <a:t>You could read a verse each for longer poems.</a:t>
            </a:r>
            <a:endParaRPr sz="2100"/>
          </a:p>
          <a:p>
            <a:pPr indent="0" lvl="0" marL="0" rtl="0" algn="l">
              <a:spcBef>
                <a:spcPts val="1200"/>
              </a:spcBef>
              <a:spcAft>
                <a:spcPts val="1200"/>
              </a:spcAft>
              <a:buNone/>
            </a:pPr>
            <a:r>
              <a:t/>
            </a:r>
            <a:endParaRPr sz="2100"/>
          </a:p>
        </p:txBody>
      </p:sp>
      <p:pic>
        <p:nvPicPr>
          <p:cNvPr id="317" name="Google Shape;317;p43"/>
          <p:cNvPicPr preferRelativeResize="0"/>
          <p:nvPr/>
        </p:nvPicPr>
        <p:blipFill>
          <a:blip r:embed="rId4">
            <a:alphaModFix/>
          </a:blip>
          <a:stretch>
            <a:fillRect/>
          </a:stretch>
        </p:blipFill>
        <p:spPr>
          <a:xfrm>
            <a:off x="5948502" y="2571752"/>
            <a:ext cx="2437625" cy="2437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Extension</a:t>
            </a:r>
            <a:r>
              <a:rPr lang="en-GB"/>
              <a:t> activities.</a:t>
            </a:r>
            <a:endParaRPr/>
          </a:p>
        </p:txBody>
      </p:sp>
      <p:sp>
        <p:nvSpPr>
          <p:cNvPr id="323" name="Google Shape;323;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u="sng">
                <a:solidFill>
                  <a:schemeClr val="hlink"/>
                </a:solidFill>
                <a:hlinkClick r:id="rId3"/>
              </a:rPr>
              <a:t>Mouse</a:t>
            </a:r>
            <a:r>
              <a:rPr lang="en-GB" u="sng">
                <a:solidFill>
                  <a:schemeClr val="hlink"/>
                </a:solidFill>
                <a:hlinkClick r:id="rId4"/>
              </a:rPr>
              <a:t> maze</a:t>
            </a:r>
            <a:r>
              <a:rPr lang="en-GB"/>
              <a:t>.</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GB" u="sng">
                <a:solidFill>
                  <a:schemeClr val="hlink"/>
                </a:solidFill>
                <a:hlinkClick r:id="rId5"/>
              </a:rPr>
              <a:t>To a mouse wordsearch</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a:t>Make a </a:t>
            </a:r>
            <a:r>
              <a:rPr lang="en-GB" u="sng">
                <a:solidFill>
                  <a:schemeClr val="hlink"/>
                </a:solidFill>
                <a:hlinkClick r:id="rId6"/>
              </a:rPr>
              <a:t>mouse bookmark</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45"/>
          <p:cNvPicPr preferRelativeResize="0"/>
          <p:nvPr/>
        </p:nvPicPr>
        <p:blipFill>
          <a:blip r:embed="rId3">
            <a:alphaModFix/>
          </a:blip>
          <a:stretch>
            <a:fillRect/>
          </a:stretch>
        </p:blipFill>
        <p:spPr>
          <a:xfrm>
            <a:off x="311700" y="1174225"/>
            <a:ext cx="3210450" cy="3887150"/>
          </a:xfrm>
          <a:prstGeom prst="rect">
            <a:avLst/>
          </a:prstGeom>
          <a:noFill/>
          <a:ln>
            <a:noFill/>
          </a:ln>
        </p:spPr>
      </p:pic>
      <p:sp>
        <p:nvSpPr>
          <p:cNvPr id="329" name="Google Shape;329;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000"/>
              <a:t>Poem: “</a:t>
            </a:r>
            <a:r>
              <a:rPr lang="en-GB" sz="4000" u="sng">
                <a:solidFill>
                  <a:schemeClr val="hlink"/>
                </a:solidFill>
                <a:hlinkClick r:id="rId4"/>
              </a:rPr>
              <a:t>Address</a:t>
            </a:r>
            <a:r>
              <a:rPr lang="en-GB" sz="4000" u="sng">
                <a:solidFill>
                  <a:schemeClr val="hlink"/>
                </a:solidFill>
                <a:hlinkClick r:id="rId5"/>
              </a:rPr>
              <a:t> to a haggis</a:t>
            </a:r>
            <a:r>
              <a:rPr lang="en-GB" sz="4000"/>
              <a:t>”</a:t>
            </a:r>
            <a:endParaRPr sz="4000"/>
          </a:p>
        </p:txBody>
      </p:sp>
      <p:pic>
        <p:nvPicPr>
          <p:cNvPr id="330" name="Google Shape;330;p45"/>
          <p:cNvPicPr preferRelativeResize="0"/>
          <p:nvPr/>
        </p:nvPicPr>
        <p:blipFill>
          <a:blip r:embed="rId6">
            <a:alphaModFix/>
          </a:blip>
          <a:stretch>
            <a:fillRect/>
          </a:stretch>
        </p:blipFill>
        <p:spPr>
          <a:xfrm>
            <a:off x="202550" y="3140783"/>
            <a:ext cx="760775" cy="1019575"/>
          </a:xfrm>
          <a:prstGeom prst="rect">
            <a:avLst/>
          </a:prstGeom>
          <a:noFill/>
          <a:ln>
            <a:noFill/>
          </a:ln>
        </p:spPr>
      </p:pic>
      <p:sp>
        <p:nvSpPr>
          <p:cNvPr id="331" name="Google Shape;331;p45"/>
          <p:cNvSpPr txBox="1"/>
          <p:nvPr/>
        </p:nvSpPr>
        <p:spPr>
          <a:xfrm>
            <a:off x="3421325" y="1571075"/>
            <a:ext cx="5205900" cy="28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50">
                <a:solidFill>
                  <a:schemeClr val="dk1"/>
                </a:solidFill>
              </a:rPr>
              <a:t>This poem was written by Burns to celebrate his appreciation of the Haggis. As a result Burns and Haggis have been forever linked.</a:t>
            </a:r>
            <a:endParaRPr sz="1950">
              <a:solidFill>
                <a:schemeClr val="dk1"/>
              </a:solidFill>
            </a:endParaRPr>
          </a:p>
          <a:p>
            <a:pPr indent="0" lvl="0" marL="0" rtl="0" algn="l">
              <a:spcBef>
                <a:spcPts val="0"/>
              </a:spcBef>
              <a:spcAft>
                <a:spcPts val="0"/>
              </a:spcAft>
              <a:buNone/>
            </a:pPr>
            <a:r>
              <a:t/>
            </a:r>
            <a:endParaRPr sz="1950">
              <a:solidFill>
                <a:schemeClr val="dk1"/>
              </a:solidFill>
            </a:endParaRPr>
          </a:p>
          <a:p>
            <a:pPr indent="0" lvl="0" marL="0" rtl="0" algn="l">
              <a:spcBef>
                <a:spcPts val="0"/>
              </a:spcBef>
              <a:spcAft>
                <a:spcPts val="0"/>
              </a:spcAft>
              <a:buNone/>
            </a:pPr>
            <a:r>
              <a:rPr lang="en-GB" sz="1950">
                <a:solidFill>
                  <a:schemeClr val="dk1"/>
                </a:solidFill>
                <a:highlight>
                  <a:srgbClr val="FFFFFF"/>
                </a:highlight>
              </a:rPr>
              <a:t>The first Burns Supper was organised by Robert Burns’ friends at his birthplace cottage in Alloway, Ayrshire in July 1801 – only five years after his death at the tender age of 37.</a:t>
            </a:r>
            <a:endParaRPr sz="195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descr="Christopher Tait is the world's leading, Burns Supper speaker. He performs in character as the poet, Robert Burns. See more at www.robertburns.live" id="336" name="Google Shape;336;p46" title="Robert Burns Live - The Address to the Haggis">
            <a:hlinkClick r:id="rId3"/>
          </p:cNvPr>
          <p:cNvPicPr preferRelativeResize="0"/>
          <p:nvPr/>
        </p:nvPicPr>
        <p:blipFill>
          <a:blip r:embed="rId4">
            <a:alphaModFix/>
          </a:blip>
          <a:stretch>
            <a:fillRect/>
          </a:stretch>
        </p:blipFill>
        <p:spPr>
          <a:xfrm>
            <a:off x="626150" y="575400"/>
            <a:ext cx="7629825" cy="4291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7"/>
          <p:cNvSpPr txBox="1"/>
          <p:nvPr>
            <p:ph type="title"/>
          </p:nvPr>
        </p:nvSpPr>
        <p:spPr>
          <a:xfrm>
            <a:off x="311700" y="297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1: What are the following parts mentioned in the poem.</a:t>
            </a:r>
            <a:endParaRPr/>
          </a:p>
        </p:txBody>
      </p:sp>
      <p:sp>
        <p:nvSpPr>
          <p:cNvPr id="342" name="Google Shape;342;p47"/>
          <p:cNvSpPr txBox="1"/>
          <p:nvPr/>
        </p:nvSpPr>
        <p:spPr>
          <a:xfrm>
            <a:off x="531900" y="1304900"/>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face</a:t>
            </a:r>
            <a:endParaRPr sz="2200"/>
          </a:p>
        </p:txBody>
      </p:sp>
      <p:sp>
        <p:nvSpPr>
          <p:cNvPr id="343" name="Google Shape;343;p47"/>
          <p:cNvSpPr txBox="1"/>
          <p:nvPr/>
        </p:nvSpPr>
        <p:spPr>
          <a:xfrm>
            <a:off x="530600" y="2163450"/>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painch</a:t>
            </a:r>
            <a:endParaRPr sz="2200"/>
          </a:p>
        </p:txBody>
      </p:sp>
      <p:sp>
        <p:nvSpPr>
          <p:cNvPr id="344" name="Google Shape;344;p47"/>
          <p:cNvSpPr txBox="1"/>
          <p:nvPr/>
        </p:nvSpPr>
        <p:spPr>
          <a:xfrm>
            <a:off x="2314300" y="3803075"/>
            <a:ext cx="1488600" cy="6615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face</a:t>
            </a:r>
            <a:endParaRPr sz="2200"/>
          </a:p>
        </p:txBody>
      </p:sp>
      <p:sp>
        <p:nvSpPr>
          <p:cNvPr id="345" name="Google Shape;345;p47"/>
          <p:cNvSpPr txBox="1"/>
          <p:nvPr/>
        </p:nvSpPr>
        <p:spPr>
          <a:xfrm>
            <a:off x="6650675" y="1179425"/>
            <a:ext cx="1488600" cy="6615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stomach</a:t>
            </a:r>
            <a:endParaRPr sz="2200"/>
          </a:p>
        </p:txBody>
      </p:sp>
      <p:sp>
        <p:nvSpPr>
          <p:cNvPr id="346" name="Google Shape;346;p47"/>
          <p:cNvSpPr txBox="1"/>
          <p:nvPr/>
        </p:nvSpPr>
        <p:spPr>
          <a:xfrm>
            <a:off x="531900" y="3022000"/>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thairm</a:t>
            </a:r>
            <a:endParaRPr sz="2200"/>
          </a:p>
        </p:txBody>
      </p:sp>
      <p:sp>
        <p:nvSpPr>
          <p:cNvPr id="347" name="Google Shape;347;p47"/>
          <p:cNvSpPr txBox="1"/>
          <p:nvPr/>
        </p:nvSpPr>
        <p:spPr>
          <a:xfrm>
            <a:off x="6650675" y="2150425"/>
            <a:ext cx="1488600" cy="66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intestines</a:t>
            </a:r>
            <a:endParaRPr sz="2200"/>
          </a:p>
        </p:txBody>
      </p:sp>
      <p:sp>
        <p:nvSpPr>
          <p:cNvPr id="348" name="Google Shape;348;p47"/>
          <p:cNvSpPr txBox="1"/>
          <p:nvPr/>
        </p:nvSpPr>
        <p:spPr>
          <a:xfrm>
            <a:off x="530600" y="3803075"/>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arm</a:t>
            </a:r>
            <a:endParaRPr sz="2200"/>
          </a:p>
        </p:txBody>
      </p:sp>
      <p:sp>
        <p:nvSpPr>
          <p:cNvPr id="349" name="Google Shape;349;p47"/>
          <p:cNvSpPr txBox="1"/>
          <p:nvPr/>
        </p:nvSpPr>
        <p:spPr>
          <a:xfrm>
            <a:off x="6650675" y="3803075"/>
            <a:ext cx="1488600" cy="66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arm</a:t>
            </a:r>
            <a:endParaRPr sz="2200"/>
          </a:p>
        </p:txBody>
      </p:sp>
      <p:sp>
        <p:nvSpPr>
          <p:cNvPr id="350" name="Google Shape;350;p47"/>
          <p:cNvSpPr txBox="1"/>
          <p:nvPr/>
        </p:nvSpPr>
        <p:spPr>
          <a:xfrm>
            <a:off x="4914725" y="1217525"/>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hurdies</a:t>
            </a:r>
            <a:endParaRPr sz="2200"/>
          </a:p>
        </p:txBody>
      </p:sp>
      <p:sp>
        <p:nvSpPr>
          <p:cNvPr id="351" name="Google Shape;351;p47"/>
          <p:cNvSpPr txBox="1"/>
          <p:nvPr/>
        </p:nvSpPr>
        <p:spPr>
          <a:xfrm>
            <a:off x="2341025" y="2150425"/>
            <a:ext cx="1488600" cy="66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buttocks</a:t>
            </a:r>
            <a:endParaRPr sz="2200"/>
          </a:p>
        </p:txBody>
      </p:sp>
      <p:sp>
        <p:nvSpPr>
          <p:cNvPr id="352" name="Google Shape;352;p47"/>
          <p:cNvSpPr txBox="1"/>
          <p:nvPr/>
        </p:nvSpPr>
        <p:spPr>
          <a:xfrm>
            <a:off x="4914725" y="3022000"/>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shank</a:t>
            </a:r>
            <a:endParaRPr sz="2200"/>
          </a:p>
        </p:txBody>
      </p:sp>
      <p:sp>
        <p:nvSpPr>
          <p:cNvPr id="353" name="Google Shape;353;p47"/>
          <p:cNvSpPr txBox="1"/>
          <p:nvPr/>
        </p:nvSpPr>
        <p:spPr>
          <a:xfrm>
            <a:off x="2341025" y="1304900"/>
            <a:ext cx="1488600" cy="6615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bellies</a:t>
            </a:r>
            <a:endParaRPr sz="2200"/>
          </a:p>
        </p:txBody>
      </p:sp>
      <p:sp>
        <p:nvSpPr>
          <p:cNvPr id="354" name="Google Shape;354;p47"/>
          <p:cNvSpPr txBox="1"/>
          <p:nvPr/>
        </p:nvSpPr>
        <p:spPr>
          <a:xfrm>
            <a:off x="4914725" y="2150425"/>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belyve</a:t>
            </a:r>
            <a:endParaRPr sz="2200"/>
          </a:p>
        </p:txBody>
      </p:sp>
      <p:sp>
        <p:nvSpPr>
          <p:cNvPr id="355" name="Google Shape;355;p47"/>
          <p:cNvSpPr txBox="1"/>
          <p:nvPr/>
        </p:nvSpPr>
        <p:spPr>
          <a:xfrm>
            <a:off x="2341025" y="2976750"/>
            <a:ext cx="1488600" cy="6615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leg</a:t>
            </a:r>
            <a:endParaRPr sz="2200"/>
          </a:p>
        </p:txBody>
      </p:sp>
      <p:sp>
        <p:nvSpPr>
          <p:cNvPr id="356" name="Google Shape;356;p47"/>
          <p:cNvSpPr txBox="1"/>
          <p:nvPr/>
        </p:nvSpPr>
        <p:spPr>
          <a:xfrm>
            <a:off x="4914725" y="3817375"/>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nieve</a:t>
            </a:r>
            <a:endParaRPr sz="2200"/>
          </a:p>
        </p:txBody>
      </p:sp>
      <p:sp>
        <p:nvSpPr>
          <p:cNvPr id="357" name="Google Shape;357;p47"/>
          <p:cNvSpPr txBox="1"/>
          <p:nvPr/>
        </p:nvSpPr>
        <p:spPr>
          <a:xfrm>
            <a:off x="6650675" y="3022000"/>
            <a:ext cx="1488600" cy="6615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fist</a:t>
            </a:r>
            <a:endParaRPr sz="2200"/>
          </a:p>
        </p:txBody>
      </p:sp>
      <p:pic>
        <p:nvPicPr>
          <p:cNvPr id="358" name="Google Shape;358;p47"/>
          <p:cNvPicPr preferRelativeResize="0"/>
          <p:nvPr/>
        </p:nvPicPr>
        <p:blipFill>
          <a:blip r:embed="rId3">
            <a:alphaModFix/>
          </a:blip>
          <a:stretch>
            <a:fillRect/>
          </a:stretch>
        </p:blipFill>
        <p:spPr>
          <a:xfrm>
            <a:off x="8242700" y="4266875"/>
            <a:ext cx="742725" cy="742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8"/>
          <p:cNvSpPr txBox="1"/>
          <p:nvPr>
            <p:ph type="title"/>
          </p:nvPr>
        </p:nvSpPr>
        <p:spPr>
          <a:xfrm>
            <a:off x="311700" y="297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Answers</a:t>
            </a:r>
            <a:endParaRPr/>
          </a:p>
        </p:txBody>
      </p:sp>
      <p:sp>
        <p:nvSpPr>
          <p:cNvPr id="364" name="Google Shape;364;p48"/>
          <p:cNvSpPr txBox="1"/>
          <p:nvPr/>
        </p:nvSpPr>
        <p:spPr>
          <a:xfrm>
            <a:off x="531900" y="1304900"/>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face</a:t>
            </a:r>
            <a:endParaRPr sz="2200"/>
          </a:p>
        </p:txBody>
      </p:sp>
      <p:sp>
        <p:nvSpPr>
          <p:cNvPr id="365" name="Google Shape;365;p48"/>
          <p:cNvSpPr txBox="1"/>
          <p:nvPr/>
        </p:nvSpPr>
        <p:spPr>
          <a:xfrm>
            <a:off x="530600" y="2163450"/>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painch</a:t>
            </a:r>
            <a:endParaRPr sz="2200"/>
          </a:p>
        </p:txBody>
      </p:sp>
      <p:sp>
        <p:nvSpPr>
          <p:cNvPr id="366" name="Google Shape;366;p48"/>
          <p:cNvSpPr txBox="1"/>
          <p:nvPr/>
        </p:nvSpPr>
        <p:spPr>
          <a:xfrm>
            <a:off x="2331150" y="1304900"/>
            <a:ext cx="1488600" cy="6615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face</a:t>
            </a:r>
            <a:endParaRPr sz="2200"/>
          </a:p>
        </p:txBody>
      </p:sp>
      <p:sp>
        <p:nvSpPr>
          <p:cNvPr id="367" name="Google Shape;367;p48"/>
          <p:cNvSpPr txBox="1"/>
          <p:nvPr/>
        </p:nvSpPr>
        <p:spPr>
          <a:xfrm>
            <a:off x="2331150" y="2163450"/>
            <a:ext cx="1488600" cy="6615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stomach</a:t>
            </a:r>
            <a:endParaRPr sz="2200"/>
          </a:p>
        </p:txBody>
      </p:sp>
      <p:sp>
        <p:nvSpPr>
          <p:cNvPr id="368" name="Google Shape;368;p48"/>
          <p:cNvSpPr txBox="1"/>
          <p:nvPr/>
        </p:nvSpPr>
        <p:spPr>
          <a:xfrm>
            <a:off x="531900" y="3022000"/>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thairm</a:t>
            </a:r>
            <a:endParaRPr sz="2200"/>
          </a:p>
        </p:txBody>
      </p:sp>
      <p:sp>
        <p:nvSpPr>
          <p:cNvPr id="369" name="Google Shape;369;p48"/>
          <p:cNvSpPr txBox="1"/>
          <p:nvPr/>
        </p:nvSpPr>
        <p:spPr>
          <a:xfrm>
            <a:off x="2331150" y="3022000"/>
            <a:ext cx="1488600" cy="66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intestines</a:t>
            </a:r>
            <a:endParaRPr sz="2200"/>
          </a:p>
        </p:txBody>
      </p:sp>
      <p:sp>
        <p:nvSpPr>
          <p:cNvPr id="370" name="Google Shape;370;p48"/>
          <p:cNvSpPr txBox="1"/>
          <p:nvPr/>
        </p:nvSpPr>
        <p:spPr>
          <a:xfrm>
            <a:off x="530600" y="3803075"/>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arm</a:t>
            </a:r>
            <a:endParaRPr sz="2200"/>
          </a:p>
        </p:txBody>
      </p:sp>
      <p:sp>
        <p:nvSpPr>
          <p:cNvPr id="371" name="Google Shape;371;p48"/>
          <p:cNvSpPr txBox="1"/>
          <p:nvPr/>
        </p:nvSpPr>
        <p:spPr>
          <a:xfrm>
            <a:off x="2331150" y="3803075"/>
            <a:ext cx="1488600" cy="66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arm</a:t>
            </a:r>
            <a:endParaRPr sz="2200"/>
          </a:p>
        </p:txBody>
      </p:sp>
      <p:sp>
        <p:nvSpPr>
          <p:cNvPr id="372" name="Google Shape;372;p48"/>
          <p:cNvSpPr txBox="1"/>
          <p:nvPr/>
        </p:nvSpPr>
        <p:spPr>
          <a:xfrm>
            <a:off x="4914725" y="1217525"/>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hurdies</a:t>
            </a:r>
            <a:endParaRPr sz="2200"/>
          </a:p>
        </p:txBody>
      </p:sp>
      <p:sp>
        <p:nvSpPr>
          <p:cNvPr id="373" name="Google Shape;373;p48"/>
          <p:cNvSpPr txBox="1"/>
          <p:nvPr/>
        </p:nvSpPr>
        <p:spPr>
          <a:xfrm>
            <a:off x="6643675" y="1217525"/>
            <a:ext cx="1488600" cy="66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buttocks</a:t>
            </a:r>
            <a:endParaRPr sz="2200"/>
          </a:p>
        </p:txBody>
      </p:sp>
      <p:sp>
        <p:nvSpPr>
          <p:cNvPr id="374" name="Google Shape;374;p48"/>
          <p:cNvSpPr txBox="1"/>
          <p:nvPr/>
        </p:nvSpPr>
        <p:spPr>
          <a:xfrm>
            <a:off x="4914725" y="3022000"/>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shank</a:t>
            </a:r>
            <a:endParaRPr sz="2200"/>
          </a:p>
        </p:txBody>
      </p:sp>
      <p:sp>
        <p:nvSpPr>
          <p:cNvPr id="375" name="Google Shape;375;p48"/>
          <p:cNvSpPr txBox="1"/>
          <p:nvPr/>
        </p:nvSpPr>
        <p:spPr>
          <a:xfrm>
            <a:off x="6643675" y="2124025"/>
            <a:ext cx="1488600" cy="6615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bellies</a:t>
            </a:r>
            <a:endParaRPr sz="2200"/>
          </a:p>
        </p:txBody>
      </p:sp>
      <p:sp>
        <p:nvSpPr>
          <p:cNvPr id="376" name="Google Shape;376;p48"/>
          <p:cNvSpPr txBox="1"/>
          <p:nvPr/>
        </p:nvSpPr>
        <p:spPr>
          <a:xfrm>
            <a:off x="4914725" y="2150425"/>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belyve</a:t>
            </a:r>
            <a:endParaRPr sz="2200"/>
          </a:p>
        </p:txBody>
      </p:sp>
      <p:sp>
        <p:nvSpPr>
          <p:cNvPr id="377" name="Google Shape;377;p48"/>
          <p:cNvSpPr txBox="1"/>
          <p:nvPr/>
        </p:nvSpPr>
        <p:spPr>
          <a:xfrm>
            <a:off x="6713975" y="3030525"/>
            <a:ext cx="1488600" cy="6615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leg</a:t>
            </a:r>
            <a:endParaRPr sz="2200"/>
          </a:p>
        </p:txBody>
      </p:sp>
      <p:sp>
        <p:nvSpPr>
          <p:cNvPr id="378" name="Google Shape;378;p48"/>
          <p:cNvSpPr txBox="1"/>
          <p:nvPr/>
        </p:nvSpPr>
        <p:spPr>
          <a:xfrm>
            <a:off x="4914725" y="3817375"/>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nieve</a:t>
            </a:r>
            <a:endParaRPr sz="2200"/>
          </a:p>
        </p:txBody>
      </p:sp>
      <p:sp>
        <p:nvSpPr>
          <p:cNvPr id="379" name="Google Shape;379;p48"/>
          <p:cNvSpPr txBox="1"/>
          <p:nvPr/>
        </p:nvSpPr>
        <p:spPr>
          <a:xfrm>
            <a:off x="6713975" y="3803075"/>
            <a:ext cx="1488600" cy="661500"/>
          </a:xfrm>
          <a:prstGeom prst="rect">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fist</a:t>
            </a:r>
            <a:endParaRPr sz="2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9"/>
          <p:cNvSpPr txBox="1"/>
          <p:nvPr>
            <p:ph type="title"/>
          </p:nvPr>
        </p:nvSpPr>
        <p:spPr>
          <a:xfrm>
            <a:off x="311700" y="364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2:  What do the underlined words mean?  </a:t>
            </a:r>
            <a:endParaRPr/>
          </a:p>
        </p:txBody>
      </p:sp>
      <p:sp>
        <p:nvSpPr>
          <p:cNvPr id="385" name="Google Shape;385;p49"/>
          <p:cNvSpPr txBox="1"/>
          <p:nvPr/>
        </p:nvSpPr>
        <p:spPr>
          <a:xfrm>
            <a:off x="498150" y="1291900"/>
            <a:ext cx="4253400" cy="2923200"/>
          </a:xfrm>
          <a:prstGeom prst="rect">
            <a:avLst/>
          </a:prstGeom>
          <a:solidFill>
            <a:srgbClr val="EA9999"/>
          </a:solid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GB" sz="1900"/>
              <a:t>Fair fa’ your honest, </a:t>
            </a:r>
            <a:r>
              <a:rPr lang="en-GB" sz="1900" u="sng"/>
              <a:t>sonsie</a:t>
            </a:r>
            <a:r>
              <a:rPr lang="en-GB" sz="1900"/>
              <a:t> face, </a:t>
            </a:r>
            <a:endParaRPr sz="1900"/>
          </a:p>
          <a:p>
            <a:pPr indent="0" lvl="0" marL="0" rtl="0" algn="ctr">
              <a:lnSpc>
                <a:spcPct val="150000"/>
              </a:lnSpc>
              <a:spcBef>
                <a:spcPts val="0"/>
              </a:spcBef>
              <a:spcAft>
                <a:spcPts val="0"/>
              </a:spcAft>
              <a:buNone/>
            </a:pPr>
            <a:r>
              <a:rPr lang="en-GB" sz="1900"/>
              <a:t>Great chieftain o’ the </a:t>
            </a:r>
            <a:r>
              <a:rPr lang="en-GB" sz="1900" u="sng"/>
              <a:t>pudding</a:t>
            </a:r>
            <a:r>
              <a:rPr lang="en-GB" sz="1900"/>
              <a:t>-race! </a:t>
            </a:r>
            <a:endParaRPr sz="1900"/>
          </a:p>
          <a:p>
            <a:pPr indent="0" lvl="0" marL="0" rtl="0" algn="ctr">
              <a:lnSpc>
                <a:spcPct val="150000"/>
              </a:lnSpc>
              <a:spcBef>
                <a:spcPts val="0"/>
              </a:spcBef>
              <a:spcAft>
                <a:spcPts val="0"/>
              </a:spcAft>
              <a:buNone/>
            </a:pPr>
            <a:r>
              <a:rPr lang="en-GB" sz="1900" u="sng"/>
              <a:t>Aboon them</a:t>
            </a:r>
            <a:r>
              <a:rPr lang="en-GB" sz="1900"/>
              <a:t> a’ ye tak your place, </a:t>
            </a:r>
            <a:endParaRPr sz="1900"/>
          </a:p>
          <a:p>
            <a:pPr indent="0" lvl="0" marL="0" rtl="0" algn="ctr">
              <a:lnSpc>
                <a:spcPct val="150000"/>
              </a:lnSpc>
              <a:spcBef>
                <a:spcPts val="0"/>
              </a:spcBef>
              <a:spcAft>
                <a:spcPts val="0"/>
              </a:spcAft>
              <a:buNone/>
            </a:pPr>
            <a:r>
              <a:rPr lang="en-GB" sz="1900"/>
              <a:t>Painch, tripe, or thairm : </a:t>
            </a:r>
            <a:endParaRPr sz="1900"/>
          </a:p>
          <a:p>
            <a:pPr indent="0" lvl="0" marL="0" rtl="0" algn="ctr">
              <a:lnSpc>
                <a:spcPct val="150000"/>
              </a:lnSpc>
              <a:spcBef>
                <a:spcPts val="0"/>
              </a:spcBef>
              <a:spcAft>
                <a:spcPts val="0"/>
              </a:spcAft>
              <a:buNone/>
            </a:pPr>
            <a:r>
              <a:rPr lang="en-GB" sz="1900" u="sng"/>
              <a:t>Weel</a:t>
            </a:r>
            <a:r>
              <a:rPr lang="en-GB" sz="1900"/>
              <a:t> are ye wordy o’a grace </a:t>
            </a:r>
            <a:endParaRPr sz="1900"/>
          </a:p>
          <a:p>
            <a:pPr indent="0" lvl="0" marL="0" rtl="0" algn="ctr">
              <a:lnSpc>
                <a:spcPct val="150000"/>
              </a:lnSpc>
              <a:spcBef>
                <a:spcPts val="0"/>
              </a:spcBef>
              <a:spcAft>
                <a:spcPts val="0"/>
              </a:spcAft>
              <a:buNone/>
            </a:pPr>
            <a:r>
              <a:rPr lang="en-GB" sz="1900" u="sng"/>
              <a:t>As lang’s my arm.</a:t>
            </a:r>
            <a:endParaRPr sz="1900" u="sng"/>
          </a:p>
        </p:txBody>
      </p:sp>
      <p:pic>
        <p:nvPicPr>
          <p:cNvPr id="386" name="Google Shape;386;p49"/>
          <p:cNvPicPr preferRelativeResize="0"/>
          <p:nvPr/>
        </p:nvPicPr>
        <p:blipFill>
          <a:blip r:embed="rId3">
            <a:alphaModFix/>
          </a:blip>
          <a:stretch>
            <a:fillRect/>
          </a:stretch>
        </p:blipFill>
        <p:spPr>
          <a:xfrm>
            <a:off x="7952100" y="4034400"/>
            <a:ext cx="742725" cy="742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0"/>
          <p:cNvSpPr txBox="1"/>
          <p:nvPr>
            <p:ph type="title"/>
          </p:nvPr>
        </p:nvSpPr>
        <p:spPr>
          <a:xfrm>
            <a:off x="311700" y="364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2:  What do the underlined words mean?  </a:t>
            </a:r>
            <a:endParaRPr/>
          </a:p>
        </p:txBody>
      </p:sp>
      <p:sp>
        <p:nvSpPr>
          <p:cNvPr id="392" name="Google Shape;392;p50"/>
          <p:cNvSpPr txBox="1"/>
          <p:nvPr/>
        </p:nvSpPr>
        <p:spPr>
          <a:xfrm>
            <a:off x="498150" y="1291900"/>
            <a:ext cx="4253400" cy="2923200"/>
          </a:xfrm>
          <a:prstGeom prst="rect">
            <a:avLst/>
          </a:prstGeom>
          <a:solidFill>
            <a:srgbClr val="EA9999"/>
          </a:solid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GB" sz="1900"/>
              <a:t>Fair fa’ your honest, </a:t>
            </a:r>
            <a:r>
              <a:rPr lang="en-GB" sz="1900" u="sng"/>
              <a:t>sonsie</a:t>
            </a:r>
            <a:r>
              <a:rPr lang="en-GB" sz="1900"/>
              <a:t> face, </a:t>
            </a:r>
            <a:endParaRPr sz="1900"/>
          </a:p>
          <a:p>
            <a:pPr indent="0" lvl="0" marL="0" rtl="0" algn="ctr">
              <a:lnSpc>
                <a:spcPct val="150000"/>
              </a:lnSpc>
              <a:spcBef>
                <a:spcPts val="0"/>
              </a:spcBef>
              <a:spcAft>
                <a:spcPts val="0"/>
              </a:spcAft>
              <a:buNone/>
            </a:pPr>
            <a:r>
              <a:rPr lang="en-GB" sz="1900"/>
              <a:t>Great chieftain o’ the </a:t>
            </a:r>
            <a:r>
              <a:rPr lang="en-GB" sz="1900" u="sng"/>
              <a:t>pudding</a:t>
            </a:r>
            <a:r>
              <a:rPr lang="en-GB" sz="1900"/>
              <a:t>-race! </a:t>
            </a:r>
            <a:endParaRPr sz="1900"/>
          </a:p>
          <a:p>
            <a:pPr indent="0" lvl="0" marL="0" rtl="0" algn="ctr">
              <a:lnSpc>
                <a:spcPct val="150000"/>
              </a:lnSpc>
              <a:spcBef>
                <a:spcPts val="0"/>
              </a:spcBef>
              <a:spcAft>
                <a:spcPts val="0"/>
              </a:spcAft>
              <a:buNone/>
            </a:pPr>
            <a:r>
              <a:rPr lang="en-GB" sz="1900" u="sng"/>
              <a:t>Aboon them</a:t>
            </a:r>
            <a:r>
              <a:rPr lang="en-GB" sz="1900"/>
              <a:t> a’ ye tak your place, </a:t>
            </a:r>
            <a:endParaRPr sz="1900"/>
          </a:p>
          <a:p>
            <a:pPr indent="0" lvl="0" marL="0" rtl="0" algn="ctr">
              <a:lnSpc>
                <a:spcPct val="150000"/>
              </a:lnSpc>
              <a:spcBef>
                <a:spcPts val="0"/>
              </a:spcBef>
              <a:spcAft>
                <a:spcPts val="0"/>
              </a:spcAft>
              <a:buNone/>
            </a:pPr>
            <a:r>
              <a:rPr lang="en-GB" sz="1900"/>
              <a:t>Painch, tripe, or </a:t>
            </a:r>
            <a:r>
              <a:rPr lang="en-GB" sz="1900" u="sng"/>
              <a:t>thairm</a:t>
            </a:r>
            <a:r>
              <a:rPr lang="en-GB" sz="1900"/>
              <a:t> : </a:t>
            </a:r>
            <a:endParaRPr sz="1900"/>
          </a:p>
          <a:p>
            <a:pPr indent="0" lvl="0" marL="0" rtl="0" algn="ctr">
              <a:lnSpc>
                <a:spcPct val="150000"/>
              </a:lnSpc>
              <a:spcBef>
                <a:spcPts val="0"/>
              </a:spcBef>
              <a:spcAft>
                <a:spcPts val="0"/>
              </a:spcAft>
              <a:buNone/>
            </a:pPr>
            <a:r>
              <a:rPr lang="en-GB" sz="1900" u="sng"/>
              <a:t>Weel</a:t>
            </a:r>
            <a:r>
              <a:rPr lang="en-GB" sz="1900"/>
              <a:t> are ye wordy o’a grace </a:t>
            </a:r>
            <a:endParaRPr sz="1900"/>
          </a:p>
          <a:p>
            <a:pPr indent="0" lvl="0" marL="0" rtl="0" algn="ctr">
              <a:lnSpc>
                <a:spcPct val="150000"/>
              </a:lnSpc>
              <a:spcBef>
                <a:spcPts val="0"/>
              </a:spcBef>
              <a:spcAft>
                <a:spcPts val="0"/>
              </a:spcAft>
              <a:buNone/>
            </a:pPr>
            <a:r>
              <a:rPr lang="en-GB" sz="1900" u="sng"/>
              <a:t>As lang’s my arm.</a:t>
            </a:r>
            <a:endParaRPr sz="1900" u="sng"/>
          </a:p>
        </p:txBody>
      </p:sp>
      <p:sp>
        <p:nvSpPr>
          <p:cNvPr id="393" name="Google Shape;393;p50"/>
          <p:cNvSpPr txBox="1"/>
          <p:nvPr/>
        </p:nvSpPr>
        <p:spPr>
          <a:xfrm>
            <a:off x="6874325" y="3878600"/>
            <a:ext cx="1488600" cy="661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plump</a:t>
            </a:r>
            <a:endParaRPr sz="2200"/>
          </a:p>
        </p:txBody>
      </p:sp>
      <p:sp>
        <p:nvSpPr>
          <p:cNvPr id="394" name="Google Shape;394;p50"/>
          <p:cNvSpPr txBox="1"/>
          <p:nvPr/>
        </p:nvSpPr>
        <p:spPr>
          <a:xfrm>
            <a:off x="5385725" y="2848600"/>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sausage</a:t>
            </a:r>
            <a:endParaRPr sz="2200"/>
          </a:p>
        </p:txBody>
      </p:sp>
      <p:sp>
        <p:nvSpPr>
          <p:cNvPr id="395" name="Google Shape;395;p50"/>
          <p:cNvSpPr txBox="1"/>
          <p:nvPr/>
        </p:nvSpPr>
        <p:spPr>
          <a:xfrm>
            <a:off x="6196725" y="936900"/>
            <a:ext cx="2307900" cy="6615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above them</a:t>
            </a:r>
            <a:endParaRPr sz="2200"/>
          </a:p>
        </p:txBody>
      </p:sp>
      <p:sp>
        <p:nvSpPr>
          <p:cNvPr id="396" name="Google Shape;396;p50"/>
          <p:cNvSpPr txBox="1"/>
          <p:nvPr/>
        </p:nvSpPr>
        <p:spPr>
          <a:xfrm>
            <a:off x="4967925" y="4011225"/>
            <a:ext cx="1488600" cy="661500"/>
          </a:xfrm>
          <a:prstGeom prst="rect">
            <a:avLst/>
          </a:prstGeom>
          <a:solidFill>
            <a:srgbClr val="D5A6B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intestine</a:t>
            </a:r>
            <a:endParaRPr sz="2200"/>
          </a:p>
        </p:txBody>
      </p:sp>
      <p:sp>
        <p:nvSpPr>
          <p:cNvPr id="397" name="Google Shape;397;p50"/>
          <p:cNvSpPr txBox="1"/>
          <p:nvPr/>
        </p:nvSpPr>
        <p:spPr>
          <a:xfrm>
            <a:off x="7140300" y="2407750"/>
            <a:ext cx="1488600" cy="661500"/>
          </a:xfrm>
          <a:prstGeom prst="rect">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well</a:t>
            </a:r>
            <a:endParaRPr sz="2200"/>
          </a:p>
        </p:txBody>
      </p:sp>
      <p:sp>
        <p:nvSpPr>
          <p:cNvPr id="398" name="Google Shape;398;p50"/>
          <p:cNvSpPr txBox="1"/>
          <p:nvPr/>
        </p:nvSpPr>
        <p:spPr>
          <a:xfrm>
            <a:off x="5119625" y="1685975"/>
            <a:ext cx="2768700" cy="6615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as long as my arm</a:t>
            </a:r>
            <a:endParaRPr sz="2200"/>
          </a:p>
        </p:txBody>
      </p:sp>
      <p:pic>
        <p:nvPicPr>
          <p:cNvPr id="399" name="Google Shape;399;p50"/>
          <p:cNvPicPr preferRelativeResize="0"/>
          <p:nvPr/>
        </p:nvPicPr>
        <p:blipFill>
          <a:blip r:embed="rId3">
            <a:alphaModFix/>
          </a:blip>
          <a:stretch>
            <a:fillRect/>
          </a:stretch>
        </p:blipFill>
        <p:spPr>
          <a:xfrm>
            <a:off x="7513237" y="106600"/>
            <a:ext cx="742725" cy="742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1"/>
          <p:cNvSpPr txBox="1"/>
          <p:nvPr>
            <p:ph type="title"/>
          </p:nvPr>
        </p:nvSpPr>
        <p:spPr>
          <a:xfrm>
            <a:off x="311700" y="364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Answers</a:t>
            </a:r>
            <a:endParaRPr/>
          </a:p>
        </p:txBody>
      </p:sp>
      <p:sp>
        <p:nvSpPr>
          <p:cNvPr id="405" name="Google Shape;405;p51"/>
          <p:cNvSpPr txBox="1"/>
          <p:nvPr/>
        </p:nvSpPr>
        <p:spPr>
          <a:xfrm>
            <a:off x="498150" y="1291900"/>
            <a:ext cx="4253400" cy="2923200"/>
          </a:xfrm>
          <a:prstGeom prst="rect">
            <a:avLst/>
          </a:prstGeom>
          <a:solidFill>
            <a:srgbClr val="EA9999"/>
          </a:solid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GB" sz="1900"/>
              <a:t>Fair fa’ your honest, </a:t>
            </a:r>
            <a:r>
              <a:rPr lang="en-GB" sz="1900" u="sng"/>
              <a:t>sonsie</a:t>
            </a:r>
            <a:r>
              <a:rPr lang="en-GB" sz="1900"/>
              <a:t> face, </a:t>
            </a:r>
            <a:endParaRPr sz="1900"/>
          </a:p>
          <a:p>
            <a:pPr indent="0" lvl="0" marL="0" rtl="0" algn="ctr">
              <a:lnSpc>
                <a:spcPct val="150000"/>
              </a:lnSpc>
              <a:spcBef>
                <a:spcPts val="0"/>
              </a:spcBef>
              <a:spcAft>
                <a:spcPts val="0"/>
              </a:spcAft>
              <a:buNone/>
            </a:pPr>
            <a:r>
              <a:rPr lang="en-GB" sz="1900"/>
              <a:t>Great chieftain o’ the </a:t>
            </a:r>
            <a:r>
              <a:rPr lang="en-GB" sz="1900" u="sng"/>
              <a:t>pudding</a:t>
            </a:r>
            <a:r>
              <a:rPr lang="en-GB" sz="1900"/>
              <a:t>-race! </a:t>
            </a:r>
            <a:endParaRPr sz="1900"/>
          </a:p>
          <a:p>
            <a:pPr indent="0" lvl="0" marL="0" rtl="0" algn="ctr">
              <a:lnSpc>
                <a:spcPct val="150000"/>
              </a:lnSpc>
              <a:spcBef>
                <a:spcPts val="0"/>
              </a:spcBef>
              <a:spcAft>
                <a:spcPts val="0"/>
              </a:spcAft>
              <a:buNone/>
            </a:pPr>
            <a:r>
              <a:rPr lang="en-GB" sz="1900" u="sng"/>
              <a:t>Aboon them</a:t>
            </a:r>
            <a:r>
              <a:rPr lang="en-GB" sz="1900"/>
              <a:t> a’ ye tak your place, </a:t>
            </a:r>
            <a:endParaRPr sz="1900"/>
          </a:p>
          <a:p>
            <a:pPr indent="0" lvl="0" marL="0" rtl="0" algn="ctr">
              <a:lnSpc>
                <a:spcPct val="150000"/>
              </a:lnSpc>
              <a:spcBef>
                <a:spcPts val="0"/>
              </a:spcBef>
              <a:spcAft>
                <a:spcPts val="0"/>
              </a:spcAft>
              <a:buNone/>
            </a:pPr>
            <a:r>
              <a:rPr lang="en-GB" sz="1900"/>
              <a:t>Painch, tripe, or </a:t>
            </a:r>
            <a:r>
              <a:rPr lang="en-GB" sz="1900" u="sng"/>
              <a:t>thairm</a:t>
            </a:r>
            <a:r>
              <a:rPr lang="en-GB" sz="1900"/>
              <a:t> : </a:t>
            </a:r>
            <a:endParaRPr sz="1900"/>
          </a:p>
          <a:p>
            <a:pPr indent="0" lvl="0" marL="0" rtl="0" algn="ctr">
              <a:lnSpc>
                <a:spcPct val="150000"/>
              </a:lnSpc>
              <a:spcBef>
                <a:spcPts val="0"/>
              </a:spcBef>
              <a:spcAft>
                <a:spcPts val="0"/>
              </a:spcAft>
              <a:buNone/>
            </a:pPr>
            <a:r>
              <a:rPr lang="en-GB" sz="1900" u="sng"/>
              <a:t>Weel</a:t>
            </a:r>
            <a:r>
              <a:rPr lang="en-GB" sz="1900"/>
              <a:t> are ye wordy o’a grace </a:t>
            </a:r>
            <a:endParaRPr sz="1900"/>
          </a:p>
          <a:p>
            <a:pPr indent="0" lvl="0" marL="0" rtl="0" algn="ctr">
              <a:lnSpc>
                <a:spcPct val="150000"/>
              </a:lnSpc>
              <a:spcBef>
                <a:spcPts val="0"/>
              </a:spcBef>
              <a:spcAft>
                <a:spcPts val="0"/>
              </a:spcAft>
              <a:buNone/>
            </a:pPr>
            <a:r>
              <a:rPr lang="en-GB" sz="1900" u="sng"/>
              <a:t>As lang’s my arm.</a:t>
            </a:r>
            <a:endParaRPr sz="1900" u="sng"/>
          </a:p>
        </p:txBody>
      </p:sp>
      <p:sp>
        <p:nvSpPr>
          <p:cNvPr id="406" name="Google Shape;406;p51"/>
          <p:cNvSpPr txBox="1"/>
          <p:nvPr/>
        </p:nvSpPr>
        <p:spPr>
          <a:xfrm>
            <a:off x="4927738" y="1061113"/>
            <a:ext cx="1488600" cy="661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plump</a:t>
            </a:r>
            <a:endParaRPr sz="2200"/>
          </a:p>
        </p:txBody>
      </p:sp>
      <p:sp>
        <p:nvSpPr>
          <p:cNvPr id="407" name="Google Shape;407;p51"/>
          <p:cNvSpPr txBox="1"/>
          <p:nvPr/>
        </p:nvSpPr>
        <p:spPr>
          <a:xfrm>
            <a:off x="4967925" y="1846825"/>
            <a:ext cx="1488600" cy="661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sausage</a:t>
            </a:r>
            <a:endParaRPr sz="2200"/>
          </a:p>
        </p:txBody>
      </p:sp>
      <p:sp>
        <p:nvSpPr>
          <p:cNvPr id="408" name="Google Shape;408;p51"/>
          <p:cNvSpPr txBox="1"/>
          <p:nvPr/>
        </p:nvSpPr>
        <p:spPr>
          <a:xfrm>
            <a:off x="6592525" y="1746250"/>
            <a:ext cx="2307900" cy="6615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a</a:t>
            </a:r>
            <a:r>
              <a:rPr lang="en-GB" sz="2200"/>
              <a:t>bove them</a:t>
            </a:r>
            <a:endParaRPr sz="2200"/>
          </a:p>
        </p:txBody>
      </p:sp>
      <p:sp>
        <p:nvSpPr>
          <p:cNvPr id="409" name="Google Shape;409;p51"/>
          <p:cNvSpPr txBox="1"/>
          <p:nvPr/>
        </p:nvSpPr>
        <p:spPr>
          <a:xfrm>
            <a:off x="4967925" y="2730275"/>
            <a:ext cx="1488600" cy="661500"/>
          </a:xfrm>
          <a:prstGeom prst="rect">
            <a:avLst/>
          </a:prstGeom>
          <a:solidFill>
            <a:srgbClr val="D5A6B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intestine</a:t>
            </a:r>
            <a:endParaRPr sz="2200"/>
          </a:p>
        </p:txBody>
      </p:sp>
      <p:sp>
        <p:nvSpPr>
          <p:cNvPr id="410" name="Google Shape;410;p51"/>
          <p:cNvSpPr txBox="1"/>
          <p:nvPr/>
        </p:nvSpPr>
        <p:spPr>
          <a:xfrm>
            <a:off x="6746175" y="2730275"/>
            <a:ext cx="1488600" cy="661500"/>
          </a:xfrm>
          <a:prstGeom prst="rect">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well</a:t>
            </a:r>
            <a:endParaRPr sz="2200"/>
          </a:p>
        </p:txBody>
      </p:sp>
      <p:sp>
        <p:nvSpPr>
          <p:cNvPr id="411" name="Google Shape;411;p51"/>
          <p:cNvSpPr txBox="1"/>
          <p:nvPr/>
        </p:nvSpPr>
        <p:spPr>
          <a:xfrm>
            <a:off x="5182800" y="3553600"/>
            <a:ext cx="2768700" cy="6615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200"/>
              <a:t>as long as my arm</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1: Who was Robert Burns?</a:t>
            </a:r>
            <a:endParaRPr/>
          </a:p>
        </p:txBody>
      </p:sp>
      <p:sp>
        <p:nvSpPr>
          <p:cNvPr id="75" name="Google Shape;75;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t>Watch</a:t>
            </a:r>
            <a:r>
              <a:rPr lang="en-GB" sz="2000"/>
              <a:t> the video and put </a:t>
            </a:r>
            <a:r>
              <a:rPr lang="en-GB" sz="2000" u="sng">
                <a:solidFill>
                  <a:schemeClr val="hlink"/>
                </a:solidFill>
                <a:hlinkClick action="ppaction://hlinksldjump" r:id="rId3"/>
              </a:rPr>
              <a:t>the events</a:t>
            </a:r>
            <a:r>
              <a:rPr lang="en-GB" sz="2000"/>
              <a:t> in Robert Burns’ life in order. You could share the slide or got to live worksheet </a:t>
            </a:r>
            <a:r>
              <a:rPr lang="en-GB" sz="2000" u="sng">
                <a:solidFill>
                  <a:schemeClr val="hlink"/>
                </a:solidFill>
                <a:hlinkClick r:id="rId4"/>
              </a:rPr>
              <a:t>here</a:t>
            </a:r>
            <a:r>
              <a:rPr lang="en-GB" sz="2000"/>
              <a:t>.</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rPr lang="en-GB" sz="2000"/>
              <a:t>You could also use this </a:t>
            </a:r>
            <a:r>
              <a:rPr lang="en-GB" sz="2000" u="sng">
                <a:solidFill>
                  <a:schemeClr val="hlink"/>
                </a:solidFill>
                <a:hlinkClick r:id="rId5"/>
              </a:rPr>
              <a:t>worksheet</a:t>
            </a:r>
            <a:r>
              <a:rPr lang="en-GB" sz="2000"/>
              <a:t> </a:t>
            </a:r>
            <a:endParaRPr sz="2000"/>
          </a:p>
          <a:p>
            <a:pPr indent="0" lvl="0" marL="0" rtl="0" algn="l">
              <a:spcBef>
                <a:spcPts val="1200"/>
              </a:spcBef>
              <a:spcAft>
                <a:spcPts val="1200"/>
              </a:spcAft>
              <a:buNone/>
            </a:pPr>
            <a:r>
              <a:rPr lang="en-GB" sz="2000"/>
              <a:t>to test students’ knowledge.</a:t>
            </a:r>
            <a:endParaRPr sz="2000"/>
          </a:p>
        </p:txBody>
      </p:sp>
      <p:pic>
        <p:nvPicPr>
          <p:cNvPr id="76" name="Google Shape;76;p16"/>
          <p:cNvPicPr preferRelativeResize="0"/>
          <p:nvPr/>
        </p:nvPicPr>
        <p:blipFill>
          <a:blip r:embed="rId6">
            <a:alphaModFix/>
          </a:blip>
          <a:stretch>
            <a:fillRect/>
          </a:stretch>
        </p:blipFill>
        <p:spPr>
          <a:xfrm>
            <a:off x="5544600" y="2397063"/>
            <a:ext cx="2152650" cy="24479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3: In the 2nd verse how is the Haggis described?</a:t>
            </a:r>
            <a:endParaRPr/>
          </a:p>
        </p:txBody>
      </p:sp>
      <p:pic>
        <p:nvPicPr>
          <p:cNvPr id="417" name="Google Shape;417;p52"/>
          <p:cNvPicPr preferRelativeResize="0"/>
          <p:nvPr/>
        </p:nvPicPr>
        <p:blipFill>
          <a:blip r:embed="rId3">
            <a:alphaModFix/>
          </a:blip>
          <a:stretch>
            <a:fillRect/>
          </a:stretch>
        </p:blipFill>
        <p:spPr>
          <a:xfrm>
            <a:off x="3192500" y="2238725"/>
            <a:ext cx="2400300" cy="1905000"/>
          </a:xfrm>
          <a:prstGeom prst="rect">
            <a:avLst/>
          </a:prstGeom>
          <a:noFill/>
          <a:ln>
            <a:noFill/>
          </a:ln>
        </p:spPr>
      </p:pic>
      <p:sp>
        <p:nvSpPr>
          <p:cNvPr id="418" name="Google Shape;418;p52"/>
          <p:cNvSpPr txBox="1"/>
          <p:nvPr/>
        </p:nvSpPr>
        <p:spPr>
          <a:xfrm>
            <a:off x="3712650" y="3953475"/>
            <a:ext cx="1970700" cy="4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A trencher (dish)</a:t>
            </a:r>
            <a:endParaRPr/>
          </a:p>
        </p:txBody>
      </p:sp>
      <p:pic>
        <p:nvPicPr>
          <p:cNvPr id="419" name="Google Shape;419;p52"/>
          <p:cNvPicPr preferRelativeResize="0"/>
          <p:nvPr/>
        </p:nvPicPr>
        <p:blipFill>
          <a:blip r:embed="rId4">
            <a:alphaModFix/>
          </a:blip>
          <a:stretch>
            <a:fillRect/>
          </a:stretch>
        </p:blipFill>
        <p:spPr>
          <a:xfrm>
            <a:off x="3626088" y="2501150"/>
            <a:ext cx="1533125" cy="1227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4: In the poem, find the following words:</a:t>
            </a:r>
            <a:endParaRPr/>
          </a:p>
        </p:txBody>
      </p:sp>
      <p:sp>
        <p:nvSpPr>
          <p:cNvPr id="425" name="Google Shape;425;p53"/>
          <p:cNvSpPr txBox="1"/>
          <p:nvPr>
            <p:ph idx="1" type="body"/>
          </p:nvPr>
        </p:nvSpPr>
        <p:spPr>
          <a:xfrm>
            <a:off x="311700" y="1152475"/>
            <a:ext cx="8520600" cy="37851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AutoNum type="arabicPeriod"/>
            </a:pPr>
            <a:r>
              <a:rPr lang="en-GB"/>
              <a:t>you </a:t>
            </a:r>
            <a:endParaRPr/>
          </a:p>
          <a:p>
            <a:pPr indent="-342900" lvl="0" marL="457200" rtl="0" algn="l">
              <a:lnSpc>
                <a:spcPct val="150000"/>
              </a:lnSpc>
              <a:spcBef>
                <a:spcPts val="0"/>
              </a:spcBef>
              <a:spcAft>
                <a:spcPts val="0"/>
              </a:spcAft>
              <a:buSzPts val="1800"/>
              <a:buAutoNum type="arabicPeriod"/>
            </a:pPr>
            <a:r>
              <a:rPr lang="en-GB"/>
              <a:t>would </a:t>
            </a:r>
            <a:endParaRPr/>
          </a:p>
          <a:p>
            <a:pPr indent="-342900" lvl="0" marL="457200" rtl="0" algn="l">
              <a:lnSpc>
                <a:spcPct val="150000"/>
              </a:lnSpc>
              <a:spcBef>
                <a:spcPts val="0"/>
              </a:spcBef>
              <a:spcAft>
                <a:spcPts val="0"/>
              </a:spcAft>
              <a:buSzPts val="1800"/>
              <a:buAutoNum type="arabicPeriod"/>
            </a:pPr>
            <a:r>
              <a:rPr lang="en-GB"/>
              <a:t>of </a:t>
            </a:r>
            <a:endParaRPr/>
          </a:p>
          <a:p>
            <a:pPr indent="-342900" lvl="0" marL="457200" rtl="0" algn="l">
              <a:lnSpc>
                <a:spcPct val="150000"/>
              </a:lnSpc>
              <a:spcBef>
                <a:spcPts val="0"/>
              </a:spcBef>
              <a:spcAft>
                <a:spcPts val="0"/>
              </a:spcAft>
              <a:buSzPts val="1800"/>
              <a:buAutoNum type="arabicPeriod"/>
            </a:pPr>
            <a:r>
              <a:rPr lang="en-GB"/>
              <a:t>and </a:t>
            </a:r>
            <a:endParaRPr/>
          </a:p>
          <a:p>
            <a:pPr indent="-342900" lvl="0" marL="457200" rtl="0" algn="l">
              <a:lnSpc>
                <a:spcPct val="150000"/>
              </a:lnSpc>
              <a:spcBef>
                <a:spcPts val="0"/>
              </a:spcBef>
              <a:spcAft>
                <a:spcPts val="0"/>
              </a:spcAft>
              <a:buSzPts val="1800"/>
              <a:buAutoNum type="arabicPeriod"/>
            </a:pPr>
            <a:r>
              <a:rPr lang="en-GB"/>
              <a:t>with </a:t>
            </a:r>
            <a:endParaRPr/>
          </a:p>
          <a:p>
            <a:pPr indent="-342900" lvl="0" marL="457200" rtl="0" algn="l">
              <a:lnSpc>
                <a:spcPct val="150000"/>
              </a:lnSpc>
              <a:spcBef>
                <a:spcPts val="0"/>
              </a:spcBef>
              <a:spcAft>
                <a:spcPts val="0"/>
              </a:spcAft>
              <a:buSzPts val="1800"/>
              <a:buAutoNum type="arabicPeriod"/>
            </a:pPr>
            <a:r>
              <a:rPr lang="en-GB"/>
              <a:t>take </a:t>
            </a:r>
            <a:endParaRPr/>
          </a:p>
          <a:p>
            <a:pPr indent="-342900" lvl="0" marL="457200" rtl="0" algn="l">
              <a:lnSpc>
                <a:spcPct val="150000"/>
              </a:lnSpc>
              <a:spcBef>
                <a:spcPts val="0"/>
              </a:spcBef>
              <a:spcAft>
                <a:spcPts val="0"/>
              </a:spcAft>
              <a:buSzPts val="1800"/>
              <a:buAutoNum type="arabicPeriod"/>
            </a:pPr>
            <a:r>
              <a:rPr lang="en-GB"/>
              <a:t>vomit </a:t>
            </a:r>
            <a:endParaRPr/>
          </a:p>
          <a:p>
            <a:pPr indent="-342900" lvl="0" marL="457200" rtl="0" algn="l">
              <a:lnSpc>
                <a:spcPct val="150000"/>
              </a:lnSpc>
              <a:spcBef>
                <a:spcPts val="0"/>
              </a:spcBef>
              <a:spcAft>
                <a:spcPts val="0"/>
              </a:spcAft>
              <a:buSzPts val="1800"/>
              <a:buAutoNum type="arabicPeriod"/>
            </a:pPr>
            <a:r>
              <a:rPr lang="en-GB"/>
              <a:t>such </a:t>
            </a:r>
            <a:endParaRPr/>
          </a:p>
        </p:txBody>
      </p:sp>
      <p:pic>
        <p:nvPicPr>
          <p:cNvPr id="426" name="Google Shape;426;p53"/>
          <p:cNvPicPr preferRelativeResize="0"/>
          <p:nvPr/>
        </p:nvPicPr>
        <p:blipFill>
          <a:blip r:embed="rId3">
            <a:alphaModFix/>
          </a:blip>
          <a:stretch>
            <a:fillRect/>
          </a:stretch>
        </p:blipFill>
        <p:spPr>
          <a:xfrm>
            <a:off x="6580125" y="2823025"/>
            <a:ext cx="2162175" cy="2114550"/>
          </a:xfrm>
          <a:prstGeom prst="rect">
            <a:avLst/>
          </a:prstGeom>
          <a:noFill/>
          <a:ln>
            <a:noFill/>
          </a:ln>
        </p:spPr>
      </p:pic>
      <p:pic>
        <p:nvPicPr>
          <p:cNvPr id="427" name="Google Shape;427;p53"/>
          <p:cNvPicPr preferRelativeResize="0"/>
          <p:nvPr/>
        </p:nvPicPr>
        <p:blipFill>
          <a:blip r:embed="rId4">
            <a:alphaModFix/>
          </a:blip>
          <a:stretch>
            <a:fillRect/>
          </a:stretch>
        </p:blipFill>
        <p:spPr>
          <a:xfrm>
            <a:off x="8228175" y="198575"/>
            <a:ext cx="742725" cy="742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4: In the poem, find </a:t>
            </a:r>
            <a:r>
              <a:rPr lang="en-GB"/>
              <a:t>the</a:t>
            </a:r>
            <a:r>
              <a:rPr lang="en-GB"/>
              <a:t> </a:t>
            </a:r>
            <a:r>
              <a:rPr lang="en-GB"/>
              <a:t>following</a:t>
            </a:r>
            <a:r>
              <a:rPr lang="en-GB"/>
              <a:t> words:</a:t>
            </a:r>
            <a:endParaRPr/>
          </a:p>
        </p:txBody>
      </p:sp>
      <p:sp>
        <p:nvSpPr>
          <p:cNvPr id="433" name="Google Shape;433;p54"/>
          <p:cNvSpPr txBox="1"/>
          <p:nvPr>
            <p:ph idx="1" type="body"/>
          </p:nvPr>
        </p:nvSpPr>
        <p:spPr>
          <a:xfrm>
            <a:off x="311700" y="1152475"/>
            <a:ext cx="8520600" cy="37851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AutoNum type="arabicPeriod"/>
            </a:pPr>
            <a:r>
              <a:rPr lang="en-GB"/>
              <a:t>you (verse 1)</a:t>
            </a:r>
            <a:endParaRPr/>
          </a:p>
          <a:p>
            <a:pPr indent="-342900" lvl="0" marL="457200" rtl="0" algn="l">
              <a:lnSpc>
                <a:spcPct val="150000"/>
              </a:lnSpc>
              <a:spcBef>
                <a:spcPts val="0"/>
              </a:spcBef>
              <a:spcAft>
                <a:spcPts val="0"/>
              </a:spcAft>
              <a:buSzPts val="1800"/>
              <a:buAutoNum type="arabicPeriod"/>
            </a:pPr>
            <a:r>
              <a:rPr lang="en-GB"/>
              <a:t>would (verse 2)</a:t>
            </a:r>
            <a:endParaRPr/>
          </a:p>
          <a:p>
            <a:pPr indent="-342900" lvl="0" marL="457200" rtl="0" algn="l">
              <a:lnSpc>
                <a:spcPct val="150000"/>
              </a:lnSpc>
              <a:spcBef>
                <a:spcPts val="0"/>
              </a:spcBef>
              <a:spcAft>
                <a:spcPts val="0"/>
              </a:spcAft>
              <a:buSzPts val="1800"/>
              <a:buAutoNum type="arabicPeriod"/>
            </a:pPr>
            <a:r>
              <a:rPr lang="en-GB"/>
              <a:t>o</a:t>
            </a:r>
            <a:r>
              <a:rPr lang="en-GB"/>
              <a:t>f (verse 2)</a:t>
            </a:r>
            <a:endParaRPr/>
          </a:p>
          <a:p>
            <a:pPr indent="-342900" lvl="0" marL="457200" rtl="0" algn="l">
              <a:lnSpc>
                <a:spcPct val="150000"/>
              </a:lnSpc>
              <a:spcBef>
                <a:spcPts val="0"/>
              </a:spcBef>
              <a:spcAft>
                <a:spcPts val="0"/>
              </a:spcAft>
              <a:buSzPts val="1800"/>
              <a:buAutoNum type="arabicPeriod"/>
            </a:pPr>
            <a:r>
              <a:rPr lang="en-GB"/>
              <a:t>and (verse 3)</a:t>
            </a:r>
            <a:endParaRPr/>
          </a:p>
          <a:p>
            <a:pPr indent="-342900" lvl="0" marL="457200" rtl="0" algn="l">
              <a:lnSpc>
                <a:spcPct val="150000"/>
              </a:lnSpc>
              <a:spcBef>
                <a:spcPts val="0"/>
              </a:spcBef>
              <a:spcAft>
                <a:spcPts val="0"/>
              </a:spcAft>
              <a:buSzPts val="1800"/>
              <a:buAutoNum type="arabicPeriod"/>
            </a:pPr>
            <a:r>
              <a:rPr lang="en-GB"/>
              <a:t>w</a:t>
            </a:r>
            <a:r>
              <a:rPr lang="en-GB"/>
              <a:t>ith (verse 3)</a:t>
            </a:r>
            <a:endParaRPr/>
          </a:p>
          <a:p>
            <a:pPr indent="-342900" lvl="0" marL="457200" rtl="0" algn="l">
              <a:lnSpc>
                <a:spcPct val="150000"/>
              </a:lnSpc>
              <a:spcBef>
                <a:spcPts val="0"/>
              </a:spcBef>
              <a:spcAft>
                <a:spcPts val="0"/>
              </a:spcAft>
              <a:buSzPts val="1800"/>
              <a:buAutoNum type="arabicPeriod"/>
            </a:pPr>
            <a:r>
              <a:rPr lang="en-GB"/>
              <a:t>t</a:t>
            </a:r>
            <a:r>
              <a:rPr lang="en-GB"/>
              <a:t>ake (verse 4)</a:t>
            </a:r>
            <a:endParaRPr/>
          </a:p>
          <a:p>
            <a:pPr indent="-342900" lvl="0" marL="457200" rtl="0" algn="l">
              <a:lnSpc>
                <a:spcPct val="150000"/>
              </a:lnSpc>
              <a:spcBef>
                <a:spcPts val="0"/>
              </a:spcBef>
              <a:spcAft>
                <a:spcPts val="0"/>
              </a:spcAft>
              <a:buSzPts val="1800"/>
              <a:buAutoNum type="arabicPeriod"/>
            </a:pPr>
            <a:r>
              <a:rPr lang="en-GB"/>
              <a:t>v</a:t>
            </a:r>
            <a:r>
              <a:rPr lang="en-GB"/>
              <a:t>omit (verse 5)</a:t>
            </a:r>
            <a:endParaRPr/>
          </a:p>
          <a:p>
            <a:pPr indent="-342900" lvl="0" marL="457200" rtl="0" algn="l">
              <a:lnSpc>
                <a:spcPct val="150000"/>
              </a:lnSpc>
              <a:spcBef>
                <a:spcPts val="0"/>
              </a:spcBef>
              <a:spcAft>
                <a:spcPts val="0"/>
              </a:spcAft>
              <a:buSzPts val="1800"/>
              <a:buAutoNum type="arabicPeriod"/>
            </a:pPr>
            <a:r>
              <a:rPr lang="en-GB"/>
              <a:t>s</a:t>
            </a:r>
            <a:r>
              <a:rPr lang="en-GB"/>
              <a:t>uch (verse 5)</a:t>
            </a:r>
            <a:endParaRPr/>
          </a:p>
        </p:txBody>
      </p:sp>
      <p:pic>
        <p:nvPicPr>
          <p:cNvPr id="434" name="Google Shape;434;p54"/>
          <p:cNvPicPr preferRelativeResize="0"/>
          <p:nvPr/>
        </p:nvPicPr>
        <p:blipFill>
          <a:blip r:embed="rId3">
            <a:alphaModFix/>
          </a:blip>
          <a:stretch>
            <a:fillRect/>
          </a:stretch>
        </p:blipFill>
        <p:spPr>
          <a:xfrm>
            <a:off x="6670125" y="2571750"/>
            <a:ext cx="2162175" cy="2114550"/>
          </a:xfrm>
          <a:prstGeom prst="rect">
            <a:avLst/>
          </a:prstGeom>
          <a:noFill/>
          <a:ln>
            <a:noFill/>
          </a:ln>
        </p:spPr>
      </p:pic>
      <p:pic>
        <p:nvPicPr>
          <p:cNvPr id="435" name="Google Shape;435;p54"/>
          <p:cNvPicPr preferRelativeResize="0"/>
          <p:nvPr/>
        </p:nvPicPr>
        <p:blipFill>
          <a:blip r:embed="rId4">
            <a:alphaModFix/>
          </a:blip>
          <a:stretch>
            <a:fillRect/>
          </a:stretch>
        </p:blipFill>
        <p:spPr>
          <a:xfrm>
            <a:off x="8271750" y="140450"/>
            <a:ext cx="742725" cy="742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4: In the poem, find the following words:</a:t>
            </a:r>
            <a:endParaRPr/>
          </a:p>
        </p:txBody>
      </p:sp>
      <p:sp>
        <p:nvSpPr>
          <p:cNvPr id="441" name="Google Shape;441;p55"/>
          <p:cNvSpPr txBox="1"/>
          <p:nvPr>
            <p:ph idx="1" type="body"/>
          </p:nvPr>
        </p:nvSpPr>
        <p:spPr>
          <a:xfrm>
            <a:off x="311700" y="1152475"/>
            <a:ext cx="4260300" cy="37851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SzPts val="2000"/>
              <a:buAutoNum type="arabicPeriod"/>
            </a:pPr>
            <a:r>
              <a:rPr lang="en-GB" sz="2000"/>
              <a:t>you (verse 1)</a:t>
            </a:r>
            <a:endParaRPr sz="2000"/>
          </a:p>
          <a:p>
            <a:pPr indent="-355600" lvl="0" marL="457200" rtl="0" algn="l">
              <a:lnSpc>
                <a:spcPct val="150000"/>
              </a:lnSpc>
              <a:spcBef>
                <a:spcPts val="0"/>
              </a:spcBef>
              <a:spcAft>
                <a:spcPts val="0"/>
              </a:spcAft>
              <a:buSzPts val="2000"/>
              <a:buAutoNum type="arabicPeriod"/>
            </a:pPr>
            <a:r>
              <a:rPr lang="en-GB" sz="2000"/>
              <a:t>would (verse 2)</a:t>
            </a:r>
            <a:endParaRPr sz="2000"/>
          </a:p>
          <a:p>
            <a:pPr indent="-355600" lvl="0" marL="457200" rtl="0" algn="l">
              <a:lnSpc>
                <a:spcPct val="150000"/>
              </a:lnSpc>
              <a:spcBef>
                <a:spcPts val="0"/>
              </a:spcBef>
              <a:spcAft>
                <a:spcPts val="0"/>
              </a:spcAft>
              <a:buSzPts val="2000"/>
              <a:buAutoNum type="arabicPeriod"/>
            </a:pPr>
            <a:r>
              <a:rPr lang="en-GB" sz="2000"/>
              <a:t>of (verse 2)</a:t>
            </a:r>
            <a:endParaRPr sz="2000"/>
          </a:p>
          <a:p>
            <a:pPr indent="-355600" lvl="0" marL="457200" rtl="0" algn="l">
              <a:lnSpc>
                <a:spcPct val="150000"/>
              </a:lnSpc>
              <a:spcBef>
                <a:spcPts val="0"/>
              </a:spcBef>
              <a:spcAft>
                <a:spcPts val="0"/>
              </a:spcAft>
              <a:buSzPts val="2000"/>
              <a:buAutoNum type="arabicPeriod"/>
            </a:pPr>
            <a:r>
              <a:rPr lang="en-GB" sz="2000"/>
              <a:t>and (verse 3)</a:t>
            </a:r>
            <a:endParaRPr sz="2000"/>
          </a:p>
          <a:p>
            <a:pPr indent="-355600" lvl="0" marL="457200" rtl="0" algn="l">
              <a:lnSpc>
                <a:spcPct val="150000"/>
              </a:lnSpc>
              <a:spcBef>
                <a:spcPts val="0"/>
              </a:spcBef>
              <a:spcAft>
                <a:spcPts val="0"/>
              </a:spcAft>
              <a:buSzPts val="2000"/>
              <a:buAutoNum type="arabicPeriod"/>
            </a:pPr>
            <a:r>
              <a:rPr lang="en-GB" sz="2000"/>
              <a:t>with (verse 3)</a:t>
            </a:r>
            <a:endParaRPr sz="2000"/>
          </a:p>
          <a:p>
            <a:pPr indent="-355600" lvl="0" marL="457200" rtl="0" algn="l">
              <a:lnSpc>
                <a:spcPct val="150000"/>
              </a:lnSpc>
              <a:spcBef>
                <a:spcPts val="0"/>
              </a:spcBef>
              <a:spcAft>
                <a:spcPts val="0"/>
              </a:spcAft>
              <a:buSzPts val="2000"/>
              <a:buAutoNum type="arabicPeriod"/>
            </a:pPr>
            <a:r>
              <a:rPr lang="en-GB" sz="2000"/>
              <a:t>take (verse 4)</a:t>
            </a:r>
            <a:endParaRPr sz="2000"/>
          </a:p>
          <a:p>
            <a:pPr indent="-355600" lvl="0" marL="457200" rtl="0" algn="l">
              <a:lnSpc>
                <a:spcPct val="150000"/>
              </a:lnSpc>
              <a:spcBef>
                <a:spcPts val="0"/>
              </a:spcBef>
              <a:spcAft>
                <a:spcPts val="0"/>
              </a:spcAft>
              <a:buSzPts val="2000"/>
              <a:buAutoNum type="arabicPeriod"/>
            </a:pPr>
            <a:r>
              <a:rPr lang="en-GB" sz="2000"/>
              <a:t>vomit (verse 5)</a:t>
            </a:r>
            <a:endParaRPr sz="2000"/>
          </a:p>
          <a:p>
            <a:pPr indent="-355600" lvl="0" marL="457200" rtl="0" algn="l">
              <a:lnSpc>
                <a:spcPct val="150000"/>
              </a:lnSpc>
              <a:spcBef>
                <a:spcPts val="0"/>
              </a:spcBef>
              <a:spcAft>
                <a:spcPts val="0"/>
              </a:spcAft>
              <a:buSzPts val="2000"/>
              <a:buAutoNum type="arabicPeriod"/>
            </a:pPr>
            <a:r>
              <a:rPr lang="en-GB" sz="2000"/>
              <a:t>such (verse 5)</a:t>
            </a:r>
            <a:endParaRPr sz="2000"/>
          </a:p>
        </p:txBody>
      </p:sp>
      <p:sp>
        <p:nvSpPr>
          <p:cNvPr id="442" name="Google Shape;442;p55"/>
          <p:cNvSpPr txBox="1"/>
          <p:nvPr/>
        </p:nvSpPr>
        <p:spPr>
          <a:xfrm>
            <a:off x="2436000" y="1152475"/>
            <a:ext cx="11661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0000FF"/>
                </a:solidFill>
              </a:rPr>
              <a:t>ye</a:t>
            </a:r>
            <a:endParaRPr b="1" sz="2000">
              <a:solidFill>
                <a:srgbClr val="0000FF"/>
              </a:solidFill>
            </a:endParaRPr>
          </a:p>
        </p:txBody>
      </p:sp>
      <p:sp>
        <p:nvSpPr>
          <p:cNvPr id="443" name="Google Shape;443;p55"/>
          <p:cNvSpPr txBox="1"/>
          <p:nvPr/>
        </p:nvSpPr>
        <p:spPr>
          <a:xfrm>
            <a:off x="2752625" y="1568875"/>
            <a:ext cx="11661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0000FF"/>
                </a:solidFill>
              </a:rPr>
              <a:t>wad</a:t>
            </a:r>
            <a:endParaRPr b="1" sz="2000">
              <a:solidFill>
                <a:srgbClr val="0000FF"/>
              </a:solidFill>
            </a:endParaRPr>
          </a:p>
        </p:txBody>
      </p:sp>
      <p:sp>
        <p:nvSpPr>
          <p:cNvPr id="444" name="Google Shape;444;p55"/>
          <p:cNvSpPr txBox="1"/>
          <p:nvPr/>
        </p:nvSpPr>
        <p:spPr>
          <a:xfrm>
            <a:off x="2264550" y="2061475"/>
            <a:ext cx="11661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0000FF"/>
                </a:solidFill>
              </a:rPr>
              <a:t>o’</a:t>
            </a:r>
            <a:endParaRPr b="1" sz="2000">
              <a:solidFill>
                <a:srgbClr val="0000FF"/>
              </a:solidFill>
            </a:endParaRPr>
          </a:p>
        </p:txBody>
      </p:sp>
      <p:sp>
        <p:nvSpPr>
          <p:cNvPr id="445" name="Google Shape;445;p55"/>
          <p:cNvSpPr txBox="1"/>
          <p:nvPr/>
        </p:nvSpPr>
        <p:spPr>
          <a:xfrm>
            <a:off x="2436000" y="2554075"/>
            <a:ext cx="11661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0000FF"/>
                </a:solidFill>
              </a:rPr>
              <a:t>an’</a:t>
            </a:r>
            <a:endParaRPr b="1" sz="2000">
              <a:solidFill>
                <a:srgbClr val="0000FF"/>
              </a:solidFill>
            </a:endParaRPr>
          </a:p>
        </p:txBody>
      </p:sp>
      <p:sp>
        <p:nvSpPr>
          <p:cNvPr id="446" name="Google Shape;446;p55"/>
          <p:cNvSpPr txBox="1"/>
          <p:nvPr/>
        </p:nvSpPr>
        <p:spPr>
          <a:xfrm>
            <a:off x="2503650" y="2970475"/>
            <a:ext cx="11661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0000FF"/>
                </a:solidFill>
              </a:rPr>
              <a:t>wi’</a:t>
            </a:r>
            <a:endParaRPr b="1" sz="2000">
              <a:solidFill>
                <a:srgbClr val="0000FF"/>
              </a:solidFill>
            </a:endParaRPr>
          </a:p>
        </p:txBody>
      </p:sp>
      <p:sp>
        <p:nvSpPr>
          <p:cNvPr id="447" name="Google Shape;447;p55"/>
          <p:cNvSpPr txBox="1"/>
          <p:nvPr/>
        </p:nvSpPr>
        <p:spPr>
          <a:xfrm>
            <a:off x="2606800" y="3463075"/>
            <a:ext cx="11661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0000FF"/>
                </a:solidFill>
              </a:rPr>
              <a:t>tak</a:t>
            </a:r>
            <a:endParaRPr b="1" sz="2000">
              <a:solidFill>
                <a:srgbClr val="0000FF"/>
              </a:solidFill>
            </a:endParaRPr>
          </a:p>
        </p:txBody>
      </p:sp>
      <p:sp>
        <p:nvSpPr>
          <p:cNvPr id="448" name="Google Shape;448;p55"/>
          <p:cNvSpPr txBox="1"/>
          <p:nvPr/>
        </p:nvSpPr>
        <p:spPr>
          <a:xfrm>
            <a:off x="2606800" y="3879475"/>
            <a:ext cx="11661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0000FF"/>
                </a:solidFill>
              </a:rPr>
              <a:t>spew</a:t>
            </a:r>
            <a:endParaRPr b="1" sz="2000">
              <a:solidFill>
                <a:srgbClr val="0000FF"/>
              </a:solidFill>
            </a:endParaRPr>
          </a:p>
        </p:txBody>
      </p:sp>
      <p:sp>
        <p:nvSpPr>
          <p:cNvPr id="449" name="Google Shape;449;p55"/>
          <p:cNvSpPr txBox="1"/>
          <p:nvPr/>
        </p:nvSpPr>
        <p:spPr>
          <a:xfrm>
            <a:off x="2606800" y="4372075"/>
            <a:ext cx="11661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0000FF"/>
                </a:solidFill>
              </a:rPr>
              <a:t>sic</a:t>
            </a:r>
            <a:endParaRPr b="1"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4: How does Burn feel about … </a:t>
            </a:r>
            <a:r>
              <a:rPr lang="en-GB" sz="2244"/>
              <a:t>(Explain your answers)</a:t>
            </a:r>
            <a:endParaRPr sz="2244"/>
          </a:p>
        </p:txBody>
      </p:sp>
      <p:sp>
        <p:nvSpPr>
          <p:cNvPr id="455" name="Google Shape;455;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AutoNum type="arabicPeriod"/>
            </a:pPr>
            <a:r>
              <a:rPr lang="en-GB" sz="2000"/>
              <a:t>Haggis?</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rPr lang="en-GB" sz="2000"/>
              <a:t>3. French food?</a:t>
            </a:r>
            <a:endParaRPr sz="2000"/>
          </a:p>
        </p:txBody>
      </p:sp>
      <p:pic>
        <p:nvPicPr>
          <p:cNvPr id="456" name="Google Shape;456;p56"/>
          <p:cNvPicPr preferRelativeResize="0"/>
          <p:nvPr/>
        </p:nvPicPr>
        <p:blipFill>
          <a:blip r:embed="rId3">
            <a:alphaModFix/>
          </a:blip>
          <a:stretch>
            <a:fillRect/>
          </a:stretch>
        </p:blipFill>
        <p:spPr>
          <a:xfrm>
            <a:off x="7394975" y="3689571"/>
            <a:ext cx="1437325" cy="1344400"/>
          </a:xfrm>
          <a:prstGeom prst="rect">
            <a:avLst/>
          </a:prstGeom>
          <a:noFill/>
          <a:ln>
            <a:noFill/>
          </a:ln>
        </p:spPr>
      </p:pic>
      <p:pic>
        <p:nvPicPr>
          <p:cNvPr id="457" name="Google Shape;457;p56"/>
          <p:cNvPicPr preferRelativeResize="0"/>
          <p:nvPr/>
        </p:nvPicPr>
        <p:blipFill>
          <a:blip r:embed="rId4">
            <a:alphaModFix/>
          </a:blip>
          <a:stretch>
            <a:fillRect/>
          </a:stretch>
        </p:blipFill>
        <p:spPr>
          <a:xfrm>
            <a:off x="5716650" y="3171813"/>
            <a:ext cx="2076450" cy="2200275"/>
          </a:xfrm>
          <a:prstGeom prst="rect">
            <a:avLst/>
          </a:prstGeom>
          <a:noFill/>
          <a:ln>
            <a:noFill/>
          </a:ln>
        </p:spPr>
      </p:pic>
      <p:pic>
        <p:nvPicPr>
          <p:cNvPr id="458" name="Google Shape;458;p56"/>
          <p:cNvPicPr preferRelativeResize="0"/>
          <p:nvPr/>
        </p:nvPicPr>
        <p:blipFill>
          <a:blip r:embed="rId5">
            <a:alphaModFix/>
          </a:blip>
          <a:stretch>
            <a:fillRect/>
          </a:stretch>
        </p:blipFill>
        <p:spPr>
          <a:xfrm>
            <a:off x="8213650" y="1017725"/>
            <a:ext cx="742725" cy="7427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5: Find the words that describe:</a:t>
            </a:r>
            <a:endParaRPr/>
          </a:p>
        </p:txBody>
      </p:sp>
      <p:sp>
        <p:nvSpPr>
          <p:cNvPr id="464" name="Google Shape;464;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1950" lvl="0" marL="457200" rtl="0" algn="l">
              <a:lnSpc>
                <a:spcPct val="150000"/>
              </a:lnSpc>
              <a:spcBef>
                <a:spcPts val="0"/>
              </a:spcBef>
              <a:spcAft>
                <a:spcPts val="0"/>
              </a:spcAft>
              <a:buSzPts val="2100"/>
              <a:buAutoNum type="arabicPeriod"/>
            </a:pPr>
            <a:r>
              <a:rPr lang="en-GB" sz="2100"/>
              <a:t> the trencher</a:t>
            </a:r>
            <a:endParaRPr sz="2100"/>
          </a:p>
          <a:p>
            <a:pPr indent="-361950" lvl="0" marL="457200" rtl="0" algn="l">
              <a:lnSpc>
                <a:spcPct val="150000"/>
              </a:lnSpc>
              <a:spcBef>
                <a:spcPts val="0"/>
              </a:spcBef>
              <a:spcAft>
                <a:spcPts val="0"/>
              </a:spcAft>
              <a:buSzPts val="2100"/>
              <a:buAutoNum type="arabicPeriod"/>
            </a:pPr>
            <a:r>
              <a:rPr lang="en-GB" sz="2100"/>
              <a:t>the haggis’ entrails</a:t>
            </a:r>
            <a:endParaRPr sz="2100"/>
          </a:p>
          <a:p>
            <a:pPr indent="-361950" lvl="0" marL="457200" rtl="0" algn="l">
              <a:lnSpc>
                <a:spcPct val="150000"/>
              </a:lnSpc>
              <a:spcBef>
                <a:spcPts val="0"/>
              </a:spcBef>
              <a:spcAft>
                <a:spcPts val="0"/>
              </a:spcAft>
              <a:buSzPts val="2100"/>
              <a:buAutoNum type="arabicPeriod"/>
            </a:pPr>
            <a:r>
              <a:rPr lang="en-GB" sz="2100"/>
              <a:t>how he feels about see the inside of the haggis (sight)</a:t>
            </a:r>
            <a:endParaRPr sz="2100"/>
          </a:p>
          <a:p>
            <a:pPr indent="-361950" lvl="0" marL="457200" rtl="0" algn="l">
              <a:lnSpc>
                <a:spcPct val="150000"/>
              </a:lnSpc>
              <a:spcBef>
                <a:spcPts val="0"/>
              </a:spcBef>
              <a:spcAft>
                <a:spcPts val="0"/>
              </a:spcAft>
              <a:buSzPts val="2100"/>
              <a:buAutoNum type="arabicPeriod"/>
            </a:pPr>
            <a:r>
              <a:rPr lang="en-GB" sz="2100"/>
              <a:t>the bellies</a:t>
            </a:r>
            <a:endParaRPr sz="2100"/>
          </a:p>
          <a:p>
            <a:pPr indent="-361950" lvl="0" marL="457200" rtl="0" algn="l">
              <a:lnSpc>
                <a:spcPct val="150000"/>
              </a:lnSpc>
              <a:spcBef>
                <a:spcPts val="0"/>
              </a:spcBef>
              <a:spcAft>
                <a:spcPts val="0"/>
              </a:spcAft>
              <a:buSzPts val="2100"/>
              <a:buAutoNum type="arabicPeriod"/>
            </a:pPr>
            <a:r>
              <a:rPr lang="en-GB" sz="2100"/>
              <a:t>the disgust to some foods.</a:t>
            </a:r>
            <a:endParaRPr sz="2100"/>
          </a:p>
          <a:p>
            <a:pPr indent="-361950" lvl="0" marL="457200" rtl="0" algn="l">
              <a:lnSpc>
                <a:spcPct val="150000"/>
              </a:lnSpc>
              <a:spcBef>
                <a:spcPts val="0"/>
              </a:spcBef>
              <a:spcAft>
                <a:spcPts val="0"/>
              </a:spcAft>
              <a:buSzPts val="2100"/>
              <a:buAutoNum type="arabicPeriod"/>
            </a:pPr>
            <a:r>
              <a:rPr lang="en-GB" sz="2100"/>
              <a:t>what stuff Scotland does not want</a:t>
            </a:r>
            <a:endParaRPr sz="2100"/>
          </a:p>
        </p:txBody>
      </p:sp>
      <p:pic>
        <p:nvPicPr>
          <p:cNvPr id="465" name="Google Shape;465;p57"/>
          <p:cNvPicPr preferRelativeResize="0"/>
          <p:nvPr/>
        </p:nvPicPr>
        <p:blipFill>
          <a:blip r:embed="rId3">
            <a:alphaModFix/>
          </a:blip>
          <a:stretch>
            <a:fillRect/>
          </a:stretch>
        </p:blipFill>
        <p:spPr>
          <a:xfrm>
            <a:off x="8300825" y="111400"/>
            <a:ext cx="742725" cy="742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8"/>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5: Find the words that describe:</a:t>
            </a:r>
            <a:endParaRPr/>
          </a:p>
        </p:txBody>
      </p:sp>
      <p:sp>
        <p:nvSpPr>
          <p:cNvPr id="471" name="Google Shape;471;p58"/>
          <p:cNvSpPr txBox="1"/>
          <p:nvPr>
            <p:ph idx="1" type="body"/>
          </p:nvPr>
        </p:nvSpPr>
        <p:spPr>
          <a:xfrm>
            <a:off x="311700" y="771475"/>
            <a:ext cx="8520600" cy="3416400"/>
          </a:xfrm>
          <a:prstGeom prst="rect">
            <a:avLst/>
          </a:prstGeom>
        </p:spPr>
        <p:txBody>
          <a:bodyPr anchorCtr="0" anchor="t" bIns="91425" lIns="91425" spcFirstLastPara="1" rIns="91425" wrap="square" tIns="91425">
            <a:normAutofit/>
          </a:bodyPr>
          <a:lstStyle/>
          <a:p>
            <a:pPr indent="-361950" lvl="0" marL="457200" rtl="0" algn="l">
              <a:lnSpc>
                <a:spcPct val="150000"/>
              </a:lnSpc>
              <a:spcBef>
                <a:spcPts val="0"/>
              </a:spcBef>
              <a:spcAft>
                <a:spcPts val="0"/>
              </a:spcAft>
              <a:buSzPts val="2100"/>
              <a:buAutoNum type="arabicPeriod"/>
            </a:pPr>
            <a:r>
              <a:rPr lang="en-GB" sz="2100"/>
              <a:t> the trencher</a:t>
            </a:r>
            <a:endParaRPr sz="2100"/>
          </a:p>
          <a:p>
            <a:pPr indent="-361950" lvl="0" marL="457200" rtl="0" algn="l">
              <a:lnSpc>
                <a:spcPct val="150000"/>
              </a:lnSpc>
              <a:spcBef>
                <a:spcPts val="0"/>
              </a:spcBef>
              <a:spcAft>
                <a:spcPts val="0"/>
              </a:spcAft>
              <a:buSzPts val="2100"/>
              <a:buAutoNum type="arabicPeriod"/>
            </a:pPr>
            <a:r>
              <a:rPr lang="en-GB" sz="2100"/>
              <a:t>the haggis’ entrails</a:t>
            </a:r>
            <a:endParaRPr sz="2100"/>
          </a:p>
          <a:p>
            <a:pPr indent="-361950" lvl="0" marL="457200" rtl="0" algn="l">
              <a:lnSpc>
                <a:spcPct val="150000"/>
              </a:lnSpc>
              <a:spcBef>
                <a:spcPts val="0"/>
              </a:spcBef>
              <a:spcAft>
                <a:spcPts val="0"/>
              </a:spcAft>
              <a:buSzPts val="2100"/>
              <a:buAutoNum type="arabicPeriod"/>
            </a:pPr>
            <a:r>
              <a:rPr lang="en-GB" sz="2100"/>
              <a:t>how he feels about see the inside of the haggis (sight)</a:t>
            </a:r>
            <a:endParaRPr sz="2100"/>
          </a:p>
          <a:p>
            <a:pPr indent="-361950" lvl="0" marL="457200" rtl="0" algn="l">
              <a:lnSpc>
                <a:spcPct val="150000"/>
              </a:lnSpc>
              <a:spcBef>
                <a:spcPts val="0"/>
              </a:spcBef>
              <a:spcAft>
                <a:spcPts val="0"/>
              </a:spcAft>
              <a:buSzPts val="2100"/>
              <a:buAutoNum type="arabicPeriod"/>
            </a:pPr>
            <a:r>
              <a:rPr lang="en-GB" sz="2100"/>
              <a:t>the bellies</a:t>
            </a:r>
            <a:endParaRPr sz="2100"/>
          </a:p>
          <a:p>
            <a:pPr indent="-361950" lvl="0" marL="457200" rtl="0" algn="l">
              <a:lnSpc>
                <a:spcPct val="150000"/>
              </a:lnSpc>
              <a:spcBef>
                <a:spcPts val="0"/>
              </a:spcBef>
              <a:spcAft>
                <a:spcPts val="0"/>
              </a:spcAft>
              <a:buSzPts val="2100"/>
              <a:buAutoNum type="arabicPeriod"/>
            </a:pPr>
            <a:r>
              <a:rPr lang="en-GB" sz="2100"/>
              <a:t>the disgust to some foods (Verse 4).</a:t>
            </a:r>
            <a:endParaRPr sz="2100"/>
          </a:p>
          <a:p>
            <a:pPr indent="-361950" lvl="0" marL="457200" rtl="0" algn="l">
              <a:lnSpc>
                <a:spcPct val="150000"/>
              </a:lnSpc>
              <a:spcBef>
                <a:spcPts val="0"/>
              </a:spcBef>
              <a:spcAft>
                <a:spcPts val="0"/>
              </a:spcAft>
              <a:buSzPts val="2100"/>
              <a:buAutoNum type="arabicPeriod"/>
            </a:pPr>
            <a:r>
              <a:rPr lang="en-GB" sz="2100"/>
              <a:t>what stuff Scotland does not want</a:t>
            </a:r>
            <a:endParaRPr sz="2100"/>
          </a:p>
        </p:txBody>
      </p:sp>
      <p:sp>
        <p:nvSpPr>
          <p:cNvPr id="472" name="Google Shape;472;p58"/>
          <p:cNvSpPr txBox="1"/>
          <p:nvPr/>
        </p:nvSpPr>
        <p:spPr>
          <a:xfrm>
            <a:off x="83000" y="3725050"/>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groaning</a:t>
            </a:r>
            <a:endParaRPr sz="2000"/>
          </a:p>
        </p:txBody>
      </p:sp>
      <p:sp>
        <p:nvSpPr>
          <p:cNvPr id="473" name="Google Shape;473;p58"/>
          <p:cNvSpPr txBox="1"/>
          <p:nvPr/>
        </p:nvSpPr>
        <p:spPr>
          <a:xfrm>
            <a:off x="3648650" y="3725050"/>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glorious</a:t>
            </a:r>
            <a:endParaRPr sz="2000"/>
          </a:p>
        </p:txBody>
      </p:sp>
      <p:sp>
        <p:nvSpPr>
          <p:cNvPr id="474" name="Google Shape;474;p58"/>
          <p:cNvSpPr txBox="1"/>
          <p:nvPr/>
        </p:nvSpPr>
        <p:spPr>
          <a:xfrm>
            <a:off x="1865825" y="3725050"/>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perfect</a:t>
            </a:r>
            <a:endParaRPr sz="2000"/>
          </a:p>
        </p:txBody>
      </p:sp>
      <p:sp>
        <p:nvSpPr>
          <p:cNvPr id="475" name="Google Shape;475;p58"/>
          <p:cNvSpPr txBox="1"/>
          <p:nvPr/>
        </p:nvSpPr>
        <p:spPr>
          <a:xfrm>
            <a:off x="5431475" y="3725050"/>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bricht</a:t>
            </a:r>
            <a:endParaRPr sz="2000"/>
          </a:p>
        </p:txBody>
      </p:sp>
      <p:sp>
        <p:nvSpPr>
          <p:cNvPr id="476" name="Google Shape;476;p58"/>
          <p:cNvSpPr txBox="1"/>
          <p:nvPr/>
        </p:nvSpPr>
        <p:spPr>
          <a:xfrm>
            <a:off x="7214300" y="3725050"/>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weel-swall’d</a:t>
            </a:r>
            <a:endParaRPr sz="2000"/>
          </a:p>
        </p:txBody>
      </p:sp>
      <p:sp>
        <p:nvSpPr>
          <p:cNvPr id="477" name="Google Shape;477;p58"/>
          <p:cNvSpPr txBox="1"/>
          <p:nvPr/>
        </p:nvSpPr>
        <p:spPr>
          <a:xfrm>
            <a:off x="1865825" y="4503000"/>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gushing</a:t>
            </a:r>
            <a:endParaRPr sz="2000"/>
          </a:p>
        </p:txBody>
      </p:sp>
      <p:sp>
        <p:nvSpPr>
          <p:cNvPr id="478" name="Google Shape;478;p58"/>
          <p:cNvSpPr txBox="1"/>
          <p:nvPr/>
        </p:nvSpPr>
        <p:spPr>
          <a:xfrm>
            <a:off x="5431475" y="4503000"/>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skinkin</a:t>
            </a:r>
            <a:endParaRPr sz="2000"/>
          </a:p>
        </p:txBody>
      </p:sp>
      <p:pic>
        <p:nvPicPr>
          <p:cNvPr id="479" name="Google Shape;479;p58"/>
          <p:cNvPicPr preferRelativeResize="0"/>
          <p:nvPr/>
        </p:nvPicPr>
        <p:blipFill>
          <a:blip r:embed="rId3">
            <a:alphaModFix/>
          </a:blip>
          <a:stretch>
            <a:fillRect/>
          </a:stretch>
        </p:blipFill>
        <p:spPr>
          <a:xfrm>
            <a:off x="8401275" y="131412"/>
            <a:ext cx="742725" cy="742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9"/>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5: Find the words that describe:</a:t>
            </a:r>
            <a:endParaRPr/>
          </a:p>
        </p:txBody>
      </p:sp>
      <p:sp>
        <p:nvSpPr>
          <p:cNvPr id="485" name="Google Shape;485;p59"/>
          <p:cNvSpPr txBox="1"/>
          <p:nvPr>
            <p:ph idx="1" type="body"/>
          </p:nvPr>
        </p:nvSpPr>
        <p:spPr>
          <a:xfrm>
            <a:off x="311700" y="771475"/>
            <a:ext cx="8520600" cy="3416400"/>
          </a:xfrm>
          <a:prstGeom prst="rect">
            <a:avLst/>
          </a:prstGeom>
        </p:spPr>
        <p:txBody>
          <a:bodyPr anchorCtr="0" anchor="t" bIns="91425" lIns="91425" spcFirstLastPara="1" rIns="91425" wrap="square" tIns="91425">
            <a:normAutofit/>
          </a:bodyPr>
          <a:lstStyle/>
          <a:p>
            <a:pPr indent="-361950" lvl="0" marL="457200" rtl="0" algn="l">
              <a:lnSpc>
                <a:spcPct val="150000"/>
              </a:lnSpc>
              <a:spcBef>
                <a:spcPts val="0"/>
              </a:spcBef>
              <a:spcAft>
                <a:spcPts val="0"/>
              </a:spcAft>
              <a:buSzPts val="2100"/>
              <a:buAutoNum type="arabicPeriod"/>
            </a:pPr>
            <a:r>
              <a:rPr lang="en-GB" sz="2100"/>
              <a:t> the trencher</a:t>
            </a:r>
            <a:endParaRPr sz="2100"/>
          </a:p>
          <a:p>
            <a:pPr indent="-361950" lvl="0" marL="457200" rtl="0" algn="l">
              <a:lnSpc>
                <a:spcPct val="150000"/>
              </a:lnSpc>
              <a:spcBef>
                <a:spcPts val="0"/>
              </a:spcBef>
              <a:spcAft>
                <a:spcPts val="0"/>
              </a:spcAft>
              <a:buSzPts val="2100"/>
              <a:buAutoNum type="arabicPeriod"/>
            </a:pPr>
            <a:r>
              <a:rPr lang="en-GB" sz="2100"/>
              <a:t>the haggis’ entrails</a:t>
            </a:r>
            <a:endParaRPr sz="2100"/>
          </a:p>
          <a:p>
            <a:pPr indent="-361950" lvl="0" marL="457200" rtl="0" algn="l">
              <a:lnSpc>
                <a:spcPct val="150000"/>
              </a:lnSpc>
              <a:spcBef>
                <a:spcPts val="0"/>
              </a:spcBef>
              <a:spcAft>
                <a:spcPts val="0"/>
              </a:spcAft>
              <a:buSzPts val="2100"/>
              <a:buAutoNum type="arabicPeriod"/>
            </a:pPr>
            <a:r>
              <a:rPr lang="en-GB" sz="2100"/>
              <a:t>how he feels about see the inside of the haggis (sight)</a:t>
            </a:r>
            <a:endParaRPr sz="2100"/>
          </a:p>
          <a:p>
            <a:pPr indent="-361950" lvl="0" marL="457200" rtl="0" algn="l">
              <a:lnSpc>
                <a:spcPct val="150000"/>
              </a:lnSpc>
              <a:spcBef>
                <a:spcPts val="0"/>
              </a:spcBef>
              <a:spcAft>
                <a:spcPts val="0"/>
              </a:spcAft>
              <a:buSzPts val="2100"/>
              <a:buAutoNum type="arabicPeriod"/>
            </a:pPr>
            <a:r>
              <a:rPr lang="en-GB" sz="2100"/>
              <a:t>the bellies</a:t>
            </a:r>
            <a:endParaRPr sz="2100"/>
          </a:p>
          <a:p>
            <a:pPr indent="-361950" lvl="0" marL="457200" rtl="0" algn="l">
              <a:lnSpc>
                <a:spcPct val="150000"/>
              </a:lnSpc>
              <a:spcBef>
                <a:spcPts val="0"/>
              </a:spcBef>
              <a:spcAft>
                <a:spcPts val="0"/>
              </a:spcAft>
              <a:buSzPts val="2100"/>
              <a:buAutoNum type="arabicPeriod"/>
            </a:pPr>
            <a:r>
              <a:rPr lang="en-GB" sz="2100"/>
              <a:t>the disgust to some foods.</a:t>
            </a:r>
            <a:endParaRPr sz="2100"/>
          </a:p>
          <a:p>
            <a:pPr indent="-361950" lvl="0" marL="457200" rtl="0" algn="l">
              <a:lnSpc>
                <a:spcPct val="150000"/>
              </a:lnSpc>
              <a:spcBef>
                <a:spcPts val="0"/>
              </a:spcBef>
              <a:spcAft>
                <a:spcPts val="0"/>
              </a:spcAft>
              <a:buSzPts val="2100"/>
              <a:buAutoNum type="arabicPeriod"/>
            </a:pPr>
            <a:r>
              <a:rPr lang="en-GB" sz="2100"/>
              <a:t>what stuff Scotland does not want</a:t>
            </a:r>
            <a:endParaRPr sz="2100"/>
          </a:p>
        </p:txBody>
      </p:sp>
      <p:sp>
        <p:nvSpPr>
          <p:cNvPr id="486" name="Google Shape;486;p59"/>
          <p:cNvSpPr txBox="1"/>
          <p:nvPr/>
        </p:nvSpPr>
        <p:spPr>
          <a:xfrm>
            <a:off x="2414975" y="604775"/>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groaning</a:t>
            </a:r>
            <a:endParaRPr sz="2000"/>
          </a:p>
        </p:txBody>
      </p:sp>
      <p:sp>
        <p:nvSpPr>
          <p:cNvPr id="487" name="Google Shape;487;p59"/>
          <p:cNvSpPr txBox="1"/>
          <p:nvPr/>
        </p:nvSpPr>
        <p:spPr>
          <a:xfrm>
            <a:off x="7376550" y="1590150"/>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glorious</a:t>
            </a:r>
            <a:endParaRPr sz="2000"/>
          </a:p>
        </p:txBody>
      </p:sp>
      <p:sp>
        <p:nvSpPr>
          <p:cNvPr id="488" name="Google Shape;488;p59"/>
          <p:cNvSpPr txBox="1"/>
          <p:nvPr/>
        </p:nvSpPr>
        <p:spPr>
          <a:xfrm>
            <a:off x="4057175" y="2553888"/>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perfect</a:t>
            </a:r>
            <a:endParaRPr sz="2000"/>
          </a:p>
        </p:txBody>
      </p:sp>
      <p:sp>
        <p:nvSpPr>
          <p:cNvPr id="489" name="Google Shape;489;p59"/>
          <p:cNvSpPr txBox="1"/>
          <p:nvPr/>
        </p:nvSpPr>
        <p:spPr>
          <a:xfrm>
            <a:off x="5070200" y="1087150"/>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bricht</a:t>
            </a:r>
            <a:endParaRPr sz="2000"/>
          </a:p>
        </p:txBody>
      </p:sp>
      <p:sp>
        <p:nvSpPr>
          <p:cNvPr id="490" name="Google Shape;490;p59"/>
          <p:cNvSpPr txBox="1"/>
          <p:nvPr/>
        </p:nvSpPr>
        <p:spPr>
          <a:xfrm>
            <a:off x="2324800" y="2164913"/>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000">
                <a:solidFill>
                  <a:schemeClr val="dk1"/>
                </a:solidFill>
              </a:rPr>
              <a:t>weel-swall’d</a:t>
            </a:r>
            <a:endParaRPr sz="2000"/>
          </a:p>
        </p:txBody>
      </p:sp>
      <p:sp>
        <p:nvSpPr>
          <p:cNvPr id="491" name="Google Shape;491;p59"/>
          <p:cNvSpPr txBox="1"/>
          <p:nvPr/>
        </p:nvSpPr>
        <p:spPr>
          <a:xfrm>
            <a:off x="3261725" y="1087150"/>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gushing</a:t>
            </a:r>
            <a:endParaRPr sz="2000"/>
          </a:p>
        </p:txBody>
      </p:sp>
      <p:sp>
        <p:nvSpPr>
          <p:cNvPr id="492" name="Google Shape;492;p59"/>
          <p:cNvSpPr txBox="1"/>
          <p:nvPr/>
        </p:nvSpPr>
        <p:spPr>
          <a:xfrm>
            <a:off x="5209225" y="3121875"/>
            <a:ext cx="1642200" cy="640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skinkin</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6: Haggis or no haggis?</a:t>
            </a:r>
            <a:endParaRPr/>
          </a:p>
        </p:txBody>
      </p:sp>
      <p:sp>
        <p:nvSpPr>
          <p:cNvPr id="498" name="Google Shape;498;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AutoNum type="arabicPeriod"/>
            </a:pPr>
            <a:r>
              <a:rPr lang="en-GB" sz="2000">
                <a:solidFill>
                  <a:schemeClr val="dk1"/>
                </a:solidFill>
              </a:rPr>
              <a:t>“The trembling earth resounds his tread” is used to describe </a:t>
            </a:r>
            <a:r>
              <a:rPr lang="en-GB" sz="2000">
                <a:solidFill>
                  <a:schemeClr val="dk1"/>
                </a:solidFill>
              </a:rPr>
              <a:t>someone</a:t>
            </a:r>
            <a:r>
              <a:rPr lang="en-GB" sz="2000">
                <a:solidFill>
                  <a:schemeClr val="dk1"/>
                </a:solidFill>
              </a:rPr>
              <a:t> who eats haggis. What do you think it means? (verse 7)</a:t>
            </a:r>
            <a:endParaRPr sz="2000">
              <a:solidFill>
                <a:schemeClr val="dk1"/>
              </a:solidFill>
            </a:endParaRPr>
          </a:p>
          <a:p>
            <a:pPr indent="0" lvl="0" marL="0" rtl="0" algn="l">
              <a:spcBef>
                <a:spcPts val="1200"/>
              </a:spcBef>
              <a:spcAft>
                <a:spcPts val="0"/>
              </a:spcAft>
              <a:buNone/>
            </a:pPr>
            <a:r>
              <a:t/>
            </a:r>
            <a:endParaRPr sz="2000">
              <a:solidFill>
                <a:schemeClr val="dk1"/>
              </a:solidFill>
            </a:endParaRPr>
          </a:p>
          <a:p>
            <a:pPr indent="0" lvl="0" marL="0" rtl="0" algn="l">
              <a:spcBef>
                <a:spcPts val="1200"/>
              </a:spcBef>
              <a:spcAft>
                <a:spcPts val="0"/>
              </a:spcAft>
              <a:buNone/>
            </a:pPr>
            <a:r>
              <a:t/>
            </a:r>
            <a:endParaRPr sz="2000">
              <a:solidFill>
                <a:schemeClr val="dk1"/>
              </a:solidFill>
            </a:endParaRPr>
          </a:p>
          <a:p>
            <a:pPr indent="0" lvl="0" marL="0" rtl="0" algn="l">
              <a:spcBef>
                <a:spcPts val="1200"/>
              </a:spcBef>
              <a:spcAft>
                <a:spcPts val="0"/>
              </a:spcAft>
              <a:buNone/>
            </a:pPr>
            <a:r>
              <a:t/>
            </a:r>
            <a:endParaRPr sz="2000">
              <a:solidFill>
                <a:schemeClr val="dk1"/>
              </a:solidFill>
            </a:endParaRPr>
          </a:p>
          <a:p>
            <a:pPr indent="-355600" lvl="0" marL="457200" rtl="0" algn="l">
              <a:spcBef>
                <a:spcPts val="1200"/>
              </a:spcBef>
              <a:spcAft>
                <a:spcPts val="0"/>
              </a:spcAft>
              <a:buClr>
                <a:schemeClr val="dk1"/>
              </a:buClr>
              <a:buSzPts val="2000"/>
              <a:buAutoNum type="arabicPeriod"/>
            </a:pPr>
            <a:r>
              <a:rPr lang="en-GB" sz="2000">
                <a:solidFill>
                  <a:schemeClr val="dk1"/>
                </a:solidFill>
              </a:rPr>
              <a:t>How does he describe someone who does not eat haggis? (Verse 6)</a:t>
            </a:r>
            <a:endParaRPr sz="2000">
              <a:solidFill>
                <a:schemeClr val="dk1"/>
              </a:solidFill>
            </a:endParaRPr>
          </a:p>
        </p:txBody>
      </p:sp>
      <p:pic>
        <p:nvPicPr>
          <p:cNvPr id="499" name="Google Shape;499;p60"/>
          <p:cNvPicPr preferRelativeResize="0"/>
          <p:nvPr/>
        </p:nvPicPr>
        <p:blipFill>
          <a:blip r:embed="rId3">
            <a:alphaModFix/>
          </a:blip>
          <a:stretch>
            <a:fillRect/>
          </a:stretch>
        </p:blipFill>
        <p:spPr>
          <a:xfrm>
            <a:off x="8228150" y="96850"/>
            <a:ext cx="742725" cy="7427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7: Re-order these sentences.</a:t>
            </a:r>
            <a:endParaRPr/>
          </a:p>
        </p:txBody>
      </p:sp>
      <p:sp>
        <p:nvSpPr>
          <p:cNvPr id="505" name="Google Shape;505;p61"/>
          <p:cNvSpPr txBox="1"/>
          <p:nvPr/>
        </p:nvSpPr>
        <p:spPr>
          <a:xfrm>
            <a:off x="1180050" y="3247175"/>
            <a:ext cx="5778600" cy="5727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lnSpc>
                <a:spcPct val="115000"/>
              </a:lnSpc>
              <a:spcBef>
                <a:spcPts val="1100"/>
              </a:spcBef>
              <a:spcAft>
                <a:spcPts val="1100"/>
              </a:spcAft>
              <a:buClr>
                <a:schemeClr val="dk1"/>
              </a:buClr>
              <a:buSzPts val="1100"/>
              <a:buFont typeface="Arial"/>
              <a:buNone/>
            </a:pPr>
            <a:r>
              <a:rPr lang="en-GB" sz="2000">
                <a:solidFill>
                  <a:schemeClr val="dk1"/>
                </a:solidFill>
              </a:rPr>
              <a:t>The groaning trencher there you fill</a:t>
            </a:r>
            <a:endParaRPr sz="2000"/>
          </a:p>
        </p:txBody>
      </p:sp>
      <p:sp>
        <p:nvSpPr>
          <p:cNvPr id="506" name="Google Shape;506;p61"/>
          <p:cNvSpPr txBox="1"/>
          <p:nvPr/>
        </p:nvSpPr>
        <p:spPr>
          <a:xfrm>
            <a:off x="944600" y="4051300"/>
            <a:ext cx="6619800" cy="735600"/>
          </a:xfrm>
          <a:prstGeom prst="rect">
            <a:avLst/>
          </a:prstGeom>
          <a:solidFill>
            <a:srgbClr val="FF00FF"/>
          </a:solidFill>
          <a:ln>
            <a:noFill/>
          </a:ln>
        </p:spPr>
        <p:txBody>
          <a:bodyPr anchorCtr="0" anchor="ctr" bIns="91425" lIns="91425" spcFirstLastPara="1" rIns="91425" wrap="square" tIns="91425">
            <a:noAutofit/>
          </a:bodyPr>
          <a:lstStyle/>
          <a:p>
            <a:pPr indent="0" lvl="0" marL="0" rtl="0" algn="ctr">
              <a:lnSpc>
                <a:spcPct val="115000"/>
              </a:lnSpc>
              <a:spcBef>
                <a:spcPts val="1100"/>
              </a:spcBef>
              <a:spcAft>
                <a:spcPts val="1100"/>
              </a:spcAft>
              <a:buClr>
                <a:schemeClr val="dk1"/>
              </a:buClr>
              <a:buSzPts val="1100"/>
              <a:buFont typeface="Arial"/>
              <a:buNone/>
            </a:pPr>
            <a:r>
              <a:rPr lang="en-GB" sz="2000">
                <a:solidFill>
                  <a:schemeClr val="dk1"/>
                </a:solidFill>
              </a:rPr>
              <a:t>Then old head of the table, most like to burst,</a:t>
            </a:r>
            <a:endParaRPr sz="2000"/>
          </a:p>
        </p:txBody>
      </p:sp>
      <p:sp>
        <p:nvSpPr>
          <p:cNvPr id="507" name="Google Shape;507;p61"/>
          <p:cNvSpPr txBox="1"/>
          <p:nvPr/>
        </p:nvSpPr>
        <p:spPr>
          <a:xfrm>
            <a:off x="1497550" y="1709200"/>
            <a:ext cx="4794300" cy="5727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lnSpc>
                <a:spcPct val="115000"/>
              </a:lnSpc>
              <a:spcBef>
                <a:spcPts val="1100"/>
              </a:spcBef>
              <a:spcAft>
                <a:spcPts val="1100"/>
              </a:spcAft>
              <a:buClr>
                <a:schemeClr val="dk1"/>
              </a:buClr>
              <a:buSzPts val="1100"/>
              <a:buFont typeface="Arial"/>
              <a:buNone/>
            </a:pPr>
            <a:r>
              <a:rPr lang="en-GB" sz="2000">
                <a:solidFill>
                  <a:schemeClr val="dk1"/>
                </a:solidFill>
              </a:rPr>
              <a:t>And cut you up with ready slight,</a:t>
            </a:r>
            <a:endParaRPr sz="2000"/>
          </a:p>
        </p:txBody>
      </p:sp>
      <p:sp>
        <p:nvSpPr>
          <p:cNvPr id="508" name="Google Shape;508;p61"/>
          <p:cNvSpPr txBox="1"/>
          <p:nvPr/>
        </p:nvSpPr>
        <p:spPr>
          <a:xfrm>
            <a:off x="1084750" y="1077113"/>
            <a:ext cx="5207100" cy="572700"/>
          </a:xfrm>
          <a:prstGeom prst="rect">
            <a:avLst/>
          </a:prstGeom>
          <a:solidFill>
            <a:srgbClr val="FFD966"/>
          </a:solidFill>
          <a:ln>
            <a:noFill/>
          </a:ln>
        </p:spPr>
        <p:txBody>
          <a:bodyPr anchorCtr="0" anchor="ctr" bIns="91425" lIns="91425" spcFirstLastPara="1" rIns="91425" wrap="square" tIns="91425">
            <a:noAutofit/>
          </a:bodyPr>
          <a:lstStyle/>
          <a:p>
            <a:pPr indent="0" lvl="0" marL="0" rtl="0" algn="ctr">
              <a:lnSpc>
                <a:spcPct val="115000"/>
              </a:lnSpc>
              <a:spcBef>
                <a:spcPts val="1100"/>
              </a:spcBef>
              <a:spcAft>
                <a:spcPts val="1100"/>
              </a:spcAft>
              <a:buClr>
                <a:schemeClr val="dk1"/>
              </a:buClr>
              <a:buSzPts val="1100"/>
              <a:buFont typeface="Arial"/>
              <a:buNone/>
            </a:pPr>
            <a:r>
              <a:rPr lang="en-GB" sz="2000">
                <a:solidFill>
                  <a:schemeClr val="dk1"/>
                </a:solidFill>
              </a:rPr>
              <a:t>But mark the Rustic, haggis-fed,</a:t>
            </a:r>
            <a:endParaRPr sz="2000"/>
          </a:p>
        </p:txBody>
      </p:sp>
      <p:sp>
        <p:nvSpPr>
          <p:cNvPr id="509" name="Google Shape;509;p61"/>
          <p:cNvSpPr txBox="1"/>
          <p:nvPr/>
        </p:nvSpPr>
        <p:spPr>
          <a:xfrm>
            <a:off x="1084750" y="2507838"/>
            <a:ext cx="5778600" cy="5079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lnSpc>
                <a:spcPct val="115000"/>
              </a:lnSpc>
              <a:spcBef>
                <a:spcPts val="1100"/>
              </a:spcBef>
              <a:spcAft>
                <a:spcPts val="1100"/>
              </a:spcAft>
              <a:buClr>
                <a:schemeClr val="dk1"/>
              </a:buClr>
              <a:buSzPts val="1100"/>
              <a:buFont typeface="Arial"/>
              <a:buNone/>
            </a:pPr>
            <a:r>
              <a:rPr lang="en-GB" sz="2000">
                <a:solidFill>
                  <a:schemeClr val="dk1"/>
                </a:solidFill>
              </a:rPr>
              <a:t>Give her [Scotland] a Haggis!</a:t>
            </a:r>
            <a:endParaRPr sz="2000"/>
          </a:p>
        </p:txBody>
      </p:sp>
      <p:pic>
        <p:nvPicPr>
          <p:cNvPr id="510" name="Google Shape;510;p61"/>
          <p:cNvPicPr preferRelativeResize="0"/>
          <p:nvPr/>
        </p:nvPicPr>
        <p:blipFill>
          <a:blip r:embed="rId3">
            <a:alphaModFix/>
          </a:blip>
          <a:stretch>
            <a:fillRect/>
          </a:stretch>
        </p:blipFill>
        <p:spPr>
          <a:xfrm>
            <a:off x="7952100" y="4034400"/>
            <a:ext cx="742725" cy="742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descr="Find out about the life and legacy of Scotland's national poet Robert Burns in this short animation." id="81" name="Google Shape;81;p17" title="The Story of Robert Burns">
            <a:hlinkClick r:id="rId3"/>
          </p:cNvPr>
          <p:cNvPicPr preferRelativeResize="0"/>
          <p:nvPr/>
        </p:nvPicPr>
        <p:blipFill>
          <a:blip r:embed="rId4">
            <a:alphaModFix/>
          </a:blip>
          <a:stretch>
            <a:fillRect/>
          </a:stretch>
        </p:blipFill>
        <p:spPr>
          <a:xfrm>
            <a:off x="332850" y="304300"/>
            <a:ext cx="8062050" cy="4534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Answers</a:t>
            </a:r>
            <a:endParaRPr/>
          </a:p>
        </p:txBody>
      </p:sp>
      <p:sp>
        <p:nvSpPr>
          <p:cNvPr id="516" name="Google Shape;516;p62"/>
          <p:cNvSpPr txBox="1"/>
          <p:nvPr/>
        </p:nvSpPr>
        <p:spPr>
          <a:xfrm>
            <a:off x="513300" y="1042450"/>
            <a:ext cx="6477000" cy="5727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lnSpc>
                <a:spcPct val="115000"/>
              </a:lnSpc>
              <a:spcBef>
                <a:spcPts val="1100"/>
              </a:spcBef>
              <a:spcAft>
                <a:spcPts val="1100"/>
              </a:spcAft>
              <a:buNone/>
            </a:pPr>
            <a:r>
              <a:rPr lang="en-GB" sz="2000">
                <a:solidFill>
                  <a:schemeClr val="dk1"/>
                </a:solidFill>
              </a:rPr>
              <a:t>The groaning trencher there you fill</a:t>
            </a:r>
            <a:endParaRPr sz="2000"/>
          </a:p>
        </p:txBody>
      </p:sp>
      <p:sp>
        <p:nvSpPr>
          <p:cNvPr id="517" name="Google Shape;517;p62"/>
          <p:cNvSpPr txBox="1"/>
          <p:nvPr/>
        </p:nvSpPr>
        <p:spPr>
          <a:xfrm>
            <a:off x="513300" y="2495550"/>
            <a:ext cx="6619800" cy="735600"/>
          </a:xfrm>
          <a:prstGeom prst="rect">
            <a:avLst/>
          </a:prstGeom>
          <a:solidFill>
            <a:srgbClr val="FF00FF"/>
          </a:solidFill>
          <a:ln>
            <a:noFill/>
          </a:ln>
        </p:spPr>
        <p:txBody>
          <a:bodyPr anchorCtr="0" anchor="ctr" bIns="91425" lIns="91425" spcFirstLastPara="1" rIns="91425" wrap="square" tIns="91425">
            <a:noAutofit/>
          </a:bodyPr>
          <a:lstStyle/>
          <a:p>
            <a:pPr indent="0" lvl="0" marL="0" rtl="0" algn="ctr">
              <a:lnSpc>
                <a:spcPct val="115000"/>
              </a:lnSpc>
              <a:spcBef>
                <a:spcPts val="1100"/>
              </a:spcBef>
              <a:spcAft>
                <a:spcPts val="1100"/>
              </a:spcAft>
              <a:buNone/>
            </a:pPr>
            <a:r>
              <a:rPr lang="en-GB" sz="2000">
                <a:solidFill>
                  <a:schemeClr val="dk1"/>
                </a:solidFill>
              </a:rPr>
              <a:t>Then old head of the table, most like to burst,</a:t>
            </a:r>
            <a:endParaRPr sz="2000"/>
          </a:p>
        </p:txBody>
      </p:sp>
      <p:sp>
        <p:nvSpPr>
          <p:cNvPr id="518" name="Google Shape;518;p62"/>
          <p:cNvSpPr txBox="1"/>
          <p:nvPr/>
        </p:nvSpPr>
        <p:spPr>
          <a:xfrm>
            <a:off x="1497550" y="1709200"/>
            <a:ext cx="4794300" cy="572700"/>
          </a:xfrm>
          <a:prstGeom prst="rect">
            <a:avLst/>
          </a:prstGeom>
          <a:solidFill>
            <a:srgbClr val="00FFFF"/>
          </a:solidFill>
          <a:ln>
            <a:noFill/>
          </a:ln>
        </p:spPr>
        <p:txBody>
          <a:bodyPr anchorCtr="0" anchor="ctr" bIns="91425" lIns="91425" spcFirstLastPara="1" rIns="91425" wrap="square" tIns="91425">
            <a:noAutofit/>
          </a:bodyPr>
          <a:lstStyle/>
          <a:p>
            <a:pPr indent="0" lvl="0" marL="0" rtl="0" algn="ctr">
              <a:lnSpc>
                <a:spcPct val="115000"/>
              </a:lnSpc>
              <a:spcBef>
                <a:spcPts val="1100"/>
              </a:spcBef>
              <a:spcAft>
                <a:spcPts val="1100"/>
              </a:spcAft>
              <a:buNone/>
            </a:pPr>
            <a:r>
              <a:rPr lang="en-GB" sz="2000">
                <a:solidFill>
                  <a:schemeClr val="dk1"/>
                </a:solidFill>
              </a:rPr>
              <a:t>And cut you up with ready slight,</a:t>
            </a:r>
            <a:endParaRPr sz="2000"/>
          </a:p>
        </p:txBody>
      </p:sp>
      <p:sp>
        <p:nvSpPr>
          <p:cNvPr id="519" name="Google Shape;519;p62"/>
          <p:cNvSpPr txBox="1"/>
          <p:nvPr/>
        </p:nvSpPr>
        <p:spPr>
          <a:xfrm>
            <a:off x="1418175" y="3503075"/>
            <a:ext cx="5207100" cy="572700"/>
          </a:xfrm>
          <a:prstGeom prst="rect">
            <a:avLst/>
          </a:prstGeom>
          <a:solidFill>
            <a:srgbClr val="FFD966"/>
          </a:solidFill>
          <a:ln>
            <a:noFill/>
          </a:ln>
        </p:spPr>
        <p:txBody>
          <a:bodyPr anchorCtr="0" anchor="ctr" bIns="91425" lIns="91425" spcFirstLastPara="1" rIns="91425" wrap="square" tIns="91425">
            <a:noAutofit/>
          </a:bodyPr>
          <a:lstStyle/>
          <a:p>
            <a:pPr indent="0" lvl="0" marL="0" rtl="0" algn="ctr">
              <a:lnSpc>
                <a:spcPct val="115000"/>
              </a:lnSpc>
              <a:spcBef>
                <a:spcPts val="1100"/>
              </a:spcBef>
              <a:spcAft>
                <a:spcPts val="1100"/>
              </a:spcAft>
              <a:buNone/>
            </a:pPr>
            <a:r>
              <a:rPr lang="en-GB" sz="2000">
                <a:solidFill>
                  <a:schemeClr val="dk1"/>
                </a:solidFill>
              </a:rPr>
              <a:t>But mark the Rustic, haggis-fed,</a:t>
            </a:r>
            <a:endParaRPr sz="2000"/>
          </a:p>
        </p:txBody>
      </p:sp>
      <p:sp>
        <p:nvSpPr>
          <p:cNvPr id="520" name="Google Shape;520;p62"/>
          <p:cNvSpPr txBox="1"/>
          <p:nvPr/>
        </p:nvSpPr>
        <p:spPr>
          <a:xfrm>
            <a:off x="1021300" y="4296825"/>
            <a:ext cx="5778600" cy="5079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lnSpc>
                <a:spcPct val="115000"/>
              </a:lnSpc>
              <a:spcBef>
                <a:spcPts val="1100"/>
              </a:spcBef>
              <a:spcAft>
                <a:spcPts val="1100"/>
              </a:spcAft>
              <a:buNone/>
            </a:pPr>
            <a:r>
              <a:rPr lang="en-GB" sz="2000">
                <a:solidFill>
                  <a:schemeClr val="dk1"/>
                </a:solidFill>
              </a:rPr>
              <a:t>Give her [Scotland] a Haggis!</a:t>
            </a:r>
            <a:endParaRPr sz="20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8: Writing</a:t>
            </a:r>
            <a:endParaRPr/>
          </a:p>
        </p:txBody>
      </p:sp>
      <p:sp>
        <p:nvSpPr>
          <p:cNvPr id="526" name="Google Shape;526;p63"/>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en-GB" sz="2000">
                <a:solidFill>
                  <a:schemeClr val="dk1"/>
                </a:solidFill>
                <a:highlight>
                  <a:srgbClr val="FFFFFF"/>
                </a:highlight>
              </a:rPr>
              <a:t>Write a poem, in Scots, dedicated to your favourite food.</a:t>
            </a:r>
            <a:endParaRPr sz="2000"/>
          </a:p>
        </p:txBody>
      </p:sp>
      <p:sp>
        <p:nvSpPr>
          <p:cNvPr id="527" name="Google Shape;527;p63"/>
          <p:cNvSpPr txBox="1"/>
          <p:nvPr/>
        </p:nvSpPr>
        <p:spPr>
          <a:xfrm>
            <a:off x="2907250" y="1347250"/>
            <a:ext cx="4810200" cy="3095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sz="1550">
                <a:solidFill>
                  <a:schemeClr val="dk1"/>
                </a:solidFill>
                <a:highlight>
                  <a:srgbClr val="FFFFFF"/>
                </a:highlight>
              </a:rPr>
              <a:t>I dinna like hail tatties</a:t>
            </a:r>
            <a:br>
              <a:rPr lang="en-GB" sz="1550">
                <a:solidFill>
                  <a:schemeClr val="dk1"/>
                </a:solidFill>
                <a:highlight>
                  <a:srgbClr val="FFFFFF"/>
                </a:highlight>
              </a:rPr>
            </a:br>
            <a:r>
              <a:rPr lang="en-GB" sz="1550">
                <a:solidFill>
                  <a:schemeClr val="dk1"/>
                </a:solidFill>
                <a:highlight>
                  <a:srgbClr val="FFFFFF"/>
                </a:highlight>
              </a:rPr>
              <a:t>Pit on my plate o mince</a:t>
            </a:r>
            <a:br>
              <a:rPr lang="en-GB" sz="1550">
                <a:solidFill>
                  <a:schemeClr val="dk1"/>
                </a:solidFill>
                <a:highlight>
                  <a:srgbClr val="FFFFFF"/>
                </a:highlight>
              </a:rPr>
            </a:br>
            <a:r>
              <a:rPr lang="en-GB" sz="1550">
                <a:solidFill>
                  <a:schemeClr val="dk1"/>
                </a:solidFill>
                <a:highlight>
                  <a:srgbClr val="FFFFFF"/>
                </a:highlight>
              </a:rPr>
              <a:t>For when I tak my denner</a:t>
            </a:r>
            <a:br>
              <a:rPr lang="en-GB" sz="1550">
                <a:solidFill>
                  <a:schemeClr val="dk1"/>
                </a:solidFill>
                <a:highlight>
                  <a:srgbClr val="FFFFFF"/>
                </a:highlight>
              </a:rPr>
            </a:br>
            <a:r>
              <a:rPr lang="en-GB" sz="1550">
                <a:solidFill>
                  <a:schemeClr val="dk1"/>
                </a:solidFill>
                <a:highlight>
                  <a:srgbClr val="FFFFFF"/>
                </a:highlight>
              </a:rPr>
              <a:t>I eat them baith at yince.</a:t>
            </a:r>
            <a:endParaRPr sz="1550">
              <a:solidFill>
                <a:schemeClr val="dk1"/>
              </a:solidFill>
              <a:highlight>
                <a:srgbClr val="FFFFFF"/>
              </a:highlight>
            </a:endParaRPr>
          </a:p>
          <a:p>
            <a:pPr indent="0" lvl="0" marL="0" rtl="0" algn="l">
              <a:lnSpc>
                <a:spcPct val="150000"/>
              </a:lnSpc>
              <a:spcBef>
                <a:spcPts val="0"/>
              </a:spcBef>
              <a:spcAft>
                <a:spcPts val="0"/>
              </a:spcAft>
              <a:buClr>
                <a:schemeClr val="dk1"/>
              </a:buClr>
              <a:buSzPts val="1100"/>
              <a:buFont typeface="Arial"/>
              <a:buNone/>
            </a:pPr>
            <a:r>
              <a:rPr lang="en-GB" sz="1550">
                <a:solidFill>
                  <a:schemeClr val="dk1"/>
                </a:solidFill>
                <a:highlight>
                  <a:srgbClr val="FFFFFF"/>
                </a:highlight>
              </a:rPr>
              <a:t>Sae mash and mix the tatties</a:t>
            </a:r>
            <a:br>
              <a:rPr lang="en-GB" sz="1550">
                <a:solidFill>
                  <a:schemeClr val="dk1"/>
                </a:solidFill>
                <a:highlight>
                  <a:srgbClr val="FFFFFF"/>
                </a:highlight>
              </a:rPr>
            </a:br>
            <a:r>
              <a:rPr lang="en-GB" sz="1550">
                <a:solidFill>
                  <a:schemeClr val="dk1"/>
                </a:solidFill>
                <a:highlight>
                  <a:srgbClr val="FFFFFF"/>
                </a:highlight>
              </a:rPr>
              <a:t>Wi mince into the mashin,</a:t>
            </a:r>
            <a:br>
              <a:rPr lang="en-GB" sz="1550">
                <a:solidFill>
                  <a:schemeClr val="dk1"/>
                </a:solidFill>
                <a:highlight>
                  <a:srgbClr val="FFFFFF"/>
                </a:highlight>
              </a:rPr>
            </a:br>
            <a:r>
              <a:rPr lang="en-GB" sz="1550">
                <a:solidFill>
                  <a:schemeClr val="dk1"/>
                </a:solidFill>
                <a:highlight>
                  <a:srgbClr val="FFFFFF"/>
                </a:highlight>
              </a:rPr>
              <a:t>And sic a tasty denner</a:t>
            </a:r>
            <a:br>
              <a:rPr lang="en-GB" sz="1550">
                <a:solidFill>
                  <a:schemeClr val="dk1"/>
                </a:solidFill>
                <a:highlight>
                  <a:srgbClr val="FFFFFF"/>
                </a:highlight>
              </a:rPr>
            </a:br>
            <a:r>
              <a:rPr lang="en-GB" sz="1550">
                <a:solidFill>
                  <a:schemeClr val="dk1"/>
                </a:solidFill>
                <a:highlight>
                  <a:srgbClr val="FFFFFF"/>
                </a:highlight>
              </a:rPr>
              <a:t>Will aye be voted ‘Smashin!’</a:t>
            </a:r>
            <a:endParaRPr sz="155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350">
              <a:solidFill>
                <a:schemeClr val="dk1"/>
              </a:solidFill>
              <a:highlight>
                <a:srgbClr val="FFFFFF"/>
              </a:highlight>
            </a:endParaRPr>
          </a:p>
          <a:p>
            <a:pPr indent="0" lvl="0" marL="0" rtl="0" algn="l">
              <a:lnSpc>
                <a:spcPct val="120000"/>
              </a:lnSpc>
              <a:spcBef>
                <a:spcPts val="0"/>
              </a:spcBef>
              <a:spcAft>
                <a:spcPts val="0"/>
              </a:spcAft>
              <a:buClr>
                <a:schemeClr val="dk1"/>
              </a:buClr>
              <a:buSzPts val="1100"/>
              <a:buFont typeface="Arial"/>
              <a:buNone/>
            </a:pPr>
            <a:r>
              <a:rPr b="1" lang="en-GB" sz="1350">
                <a:solidFill>
                  <a:schemeClr val="dk1"/>
                </a:solidFill>
                <a:highlight>
                  <a:srgbClr val="FFFFFF"/>
                </a:highlight>
              </a:rPr>
              <a:t>J. K. Annand</a:t>
            </a:r>
            <a:endParaRPr b="1" sz="1350">
              <a:solidFill>
                <a:schemeClr val="dk1"/>
              </a:solidFill>
              <a:highlight>
                <a:srgbClr val="FFFFFF"/>
              </a:highlight>
            </a:endParaRPr>
          </a:p>
          <a:p>
            <a:pPr indent="0" lvl="0" marL="0" rtl="0" algn="l">
              <a:lnSpc>
                <a:spcPct val="150000"/>
              </a:lnSpc>
              <a:spcBef>
                <a:spcPts val="200"/>
              </a:spcBef>
              <a:spcAft>
                <a:spcPts val="0"/>
              </a:spcAft>
              <a:buClr>
                <a:schemeClr val="dk1"/>
              </a:buClr>
              <a:buSzPts val="1100"/>
              <a:buFont typeface="Arial"/>
              <a:buNone/>
            </a:pPr>
            <a:r>
              <a:rPr lang="en-GB" sz="1350">
                <a:solidFill>
                  <a:schemeClr val="dk1"/>
                </a:solidFill>
                <a:highlight>
                  <a:srgbClr val="FFFFFF"/>
                </a:highlight>
              </a:rPr>
              <a:t>from </a:t>
            </a:r>
            <a:r>
              <a:rPr i="1" lang="en-GB" sz="1350">
                <a:solidFill>
                  <a:schemeClr val="dk1"/>
                </a:solidFill>
                <a:highlight>
                  <a:srgbClr val="FFFFFF"/>
                </a:highlight>
              </a:rPr>
              <a:t>A Wale o Rhymes</a:t>
            </a:r>
            <a:r>
              <a:rPr lang="en-GB" sz="1350">
                <a:solidFill>
                  <a:schemeClr val="dk1"/>
                </a:solidFill>
                <a:highlight>
                  <a:srgbClr val="FFFFFF"/>
                </a:highlight>
              </a:rPr>
              <a:t> (Macdonald Publishers, 1989).</a:t>
            </a:r>
            <a:endParaRPr sz="1350">
              <a:solidFill>
                <a:schemeClr val="dk1"/>
              </a:solidFill>
              <a:highlight>
                <a:srgbClr val="FFFFFF"/>
              </a:highlight>
            </a:endParaRPr>
          </a:p>
          <a:p>
            <a:pPr indent="0" lvl="0" marL="0" rtl="0" algn="l">
              <a:spcBef>
                <a:spcPts val="0"/>
              </a:spcBef>
              <a:spcAft>
                <a:spcPts val="0"/>
              </a:spcAft>
              <a:buNone/>
            </a:pPr>
            <a:r>
              <a:t/>
            </a:r>
            <a:endParaRPr sz="1500"/>
          </a:p>
        </p:txBody>
      </p:sp>
      <p:pic>
        <p:nvPicPr>
          <p:cNvPr id="528" name="Google Shape;528;p63"/>
          <p:cNvPicPr preferRelativeResize="0"/>
          <p:nvPr/>
        </p:nvPicPr>
        <p:blipFill>
          <a:blip r:embed="rId3">
            <a:alphaModFix/>
          </a:blip>
          <a:stretch>
            <a:fillRect/>
          </a:stretch>
        </p:blipFill>
        <p:spPr>
          <a:xfrm>
            <a:off x="5624513" y="2620450"/>
            <a:ext cx="2562225" cy="1781175"/>
          </a:xfrm>
          <a:prstGeom prst="rect">
            <a:avLst/>
          </a:prstGeom>
          <a:noFill/>
          <a:ln>
            <a:noFill/>
          </a:ln>
        </p:spPr>
      </p:pic>
      <p:sp>
        <p:nvSpPr>
          <p:cNvPr id="529" name="Google Shape;529;p63"/>
          <p:cNvSpPr txBox="1"/>
          <p:nvPr/>
        </p:nvSpPr>
        <p:spPr>
          <a:xfrm>
            <a:off x="68800" y="4317900"/>
            <a:ext cx="1619100" cy="8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Scots words for creative writing</a:t>
            </a:r>
            <a:r>
              <a:rPr lang="en-GB"/>
              <a:t> </a:t>
            </a:r>
            <a:r>
              <a:rPr lang="en-GB"/>
              <a:t>worksheet.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8: Burn’s Poems</a:t>
            </a:r>
            <a:endParaRPr/>
          </a:p>
        </p:txBody>
      </p:sp>
      <p:sp>
        <p:nvSpPr>
          <p:cNvPr id="535" name="Google Shape;535;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Choose one of Robert Burns’ poem to recite (list </a:t>
            </a:r>
            <a:r>
              <a:rPr lang="en-GB" u="sng">
                <a:solidFill>
                  <a:schemeClr val="hlink"/>
                </a:solidFill>
                <a:hlinkClick r:id="rId3"/>
              </a:rPr>
              <a:t>here</a:t>
            </a:r>
            <a:r>
              <a:rPr lang="en-GB"/>
              <a:t>).</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GB"/>
              <a:t>You could read a verse each for longer poems.</a:t>
            </a:r>
            <a:endParaRPr/>
          </a:p>
          <a:p>
            <a:pPr indent="0" lvl="0" marL="0" rtl="0" algn="l">
              <a:spcBef>
                <a:spcPts val="1200"/>
              </a:spcBef>
              <a:spcAft>
                <a:spcPts val="1200"/>
              </a:spcAft>
              <a:buNone/>
            </a:pPr>
            <a:r>
              <a:t/>
            </a:r>
            <a:endParaRPr/>
          </a:p>
        </p:txBody>
      </p:sp>
      <p:pic>
        <p:nvPicPr>
          <p:cNvPr id="536" name="Google Shape;536;p64"/>
          <p:cNvPicPr preferRelativeResize="0"/>
          <p:nvPr/>
        </p:nvPicPr>
        <p:blipFill>
          <a:blip r:embed="rId4">
            <a:alphaModFix/>
          </a:blip>
          <a:stretch>
            <a:fillRect/>
          </a:stretch>
        </p:blipFill>
        <p:spPr>
          <a:xfrm>
            <a:off x="5948502" y="2571752"/>
            <a:ext cx="2437625" cy="24376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65"/>
          <p:cNvPicPr preferRelativeResize="0"/>
          <p:nvPr/>
        </p:nvPicPr>
        <p:blipFill>
          <a:blip r:embed="rId3">
            <a:alphaModFix/>
          </a:blip>
          <a:stretch>
            <a:fillRect/>
          </a:stretch>
        </p:blipFill>
        <p:spPr>
          <a:xfrm>
            <a:off x="2358650" y="1309225"/>
            <a:ext cx="4983675" cy="3625675"/>
          </a:xfrm>
          <a:prstGeom prst="rect">
            <a:avLst/>
          </a:prstGeom>
          <a:noFill/>
          <a:ln>
            <a:noFill/>
          </a:ln>
        </p:spPr>
      </p:pic>
      <p:sp>
        <p:nvSpPr>
          <p:cNvPr id="542" name="Google Shape;542;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000"/>
              <a:t>Poem: “</a:t>
            </a:r>
            <a:r>
              <a:rPr lang="en-GB" sz="4000" u="sng">
                <a:solidFill>
                  <a:schemeClr val="hlink"/>
                </a:solidFill>
                <a:hlinkClick r:id="rId4"/>
              </a:rPr>
              <a:t>Up in the morning </a:t>
            </a:r>
            <a:r>
              <a:rPr lang="en-GB" sz="4000" u="sng">
                <a:solidFill>
                  <a:schemeClr val="accent5"/>
                </a:solidFill>
                <a:hlinkClick r:id="rId5">
                  <a:extLst>
                    <a:ext uri="{A12FA001-AC4F-418D-AE19-62706E023703}">
                      <ahyp:hlinkClr val="tx"/>
                    </a:ext>
                  </a:extLst>
                </a:hlinkClick>
              </a:rPr>
              <a:t>early</a:t>
            </a:r>
            <a:r>
              <a:rPr lang="en-GB" sz="4000"/>
              <a:t>”</a:t>
            </a:r>
            <a:endParaRPr sz="40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Watch the video and try to complete the poem as you hear the words.</a:t>
            </a:r>
            <a:endParaRPr/>
          </a:p>
        </p:txBody>
      </p:sp>
      <p:sp>
        <p:nvSpPr>
          <p:cNvPr id="548" name="Google Shape;548;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1: Fill in the gap task (</a:t>
            </a:r>
            <a:r>
              <a:rPr lang="en-GB" u="sng">
                <a:solidFill>
                  <a:schemeClr val="hlink"/>
                </a:solidFill>
                <a:hlinkClick r:id="rId3"/>
              </a:rPr>
              <a:t>worksheet</a:t>
            </a:r>
            <a:r>
              <a:rPr lang="en-GB"/>
              <a:t>).</a:t>
            </a:r>
            <a:endParaRPr/>
          </a:p>
        </p:txBody>
      </p:sp>
      <p:sp>
        <p:nvSpPr>
          <p:cNvPr id="549" name="Google Shape;549;p66"/>
          <p:cNvSpPr txBox="1"/>
          <p:nvPr/>
        </p:nvSpPr>
        <p:spPr>
          <a:xfrm>
            <a:off x="4053775" y="3220750"/>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Cauld</a:t>
            </a:r>
            <a:endParaRPr sz="1500">
              <a:solidFill>
                <a:srgbClr val="595959"/>
              </a:solidFill>
            </a:endParaRPr>
          </a:p>
        </p:txBody>
      </p:sp>
      <p:sp>
        <p:nvSpPr>
          <p:cNvPr id="550" name="Google Shape;550;p66"/>
          <p:cNvSpPr txBox="1"/>
          <p:nvPr/>
        </p:nvSpPr>
        <p:spPr>
          <a:xfrm>
            <a:off x="1799075" y="2571750"/>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sairly</a:t>
            </a:r>
            <a:endParaRPr sz="1500">
              <a:solidFill>
                <a:srgbClr val="595959"/>
              </a:solidFill>
            </a:endParaRPr>
          </a:p>
        </p:txBody>
      </p:sp>
      <p:sp>
        <p:nvSpPr>
          <p:cNvPr id="551" name="Google Shape;551;p66"/>
          <p:cNvSpPr txBox="1"/>
          <p:nvPr/>
        </p:nvSpPr>
        <p:spPr>
          <a:xfrm>
            <a:off x="5279150" y="4056025"/>
            <a:ext cx="595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loud</a:t>
            </a:r>
            <a:endParaRPr sz="1500">
              <a:solidFill>
                <a:srgbClr val="595959"/>
              </a:solidFill>
            </a:endParaRPr>
          </a:p>
        </p:txBody>
      </p:sp>
      <p:sp>
        <p:nvSpPr>
          <p:cNvPr id="552" name="Google Shape;552;p66"/>
          <p:cNvSpPr txBox="1"/>
          <p:nvPr/>
        </p:nvSpPr>
        <p:spPr>
          <a:xfrm>
            <a:off x="6637500" y="2767950"/>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winter</a:t>
            </a:r>
            <a:endParaRPr sz="1500">
              <a:solidFill>
                <a:srgbClr val="595959"/>
              </a:solidFill>
            </a:endParaRPr>
          </a:p>
        </p:txBody>
      </p:sp>
      <p:sp>
        <p:nvSpPr>
          <p:cNvPr id="553" name="Google Shape;553;p66"/>
          <p:cNvSpPr txBox="1"/>
          <p:nvPr/>
        </p:nvSpPr>
        <p:spPr>
          <a:xfrm>
            <a:off x="7792450" y="3808675"/>
            <a:ext cx="508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no’</a:t>
            </a:r>
            <a:endParaRPr sz="1500">
              <a:solidFill>
                <a:srgbClr val="595959"/>
              </a:solidFill>
            </a:endParaRPr>
          </a:p>
        </p:txBody>
      </p:sp>
      <p:sp>
        <p:nvSpPr>
          <p:cNvPr id="554" name="Google Shape;554;p66"/>
          <p:cNvSpPr txBox="1"/>
          <p:nvPr/>
        </p:nvSpPr>
        <p:spPr>
          <a:xfrm>
            <a:off x="3193650" y="1825250"/>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snaw</a:t>
            </a:r>
            <a:endParaRPr sz="1500">
              <a:solidFill>
                <a:srgbClr val="595959"/>
              </a:solidFill>
            </a:endParaRPr>
          </a:p>
        </p:txBody>
      </p:sp>
      <p:sp>
        <p:nvSpPr>
          <p:cNvPr id="555" name="Google Shape;555;p66"/>
          <p:cNvSpPr txBox="1"/>
          <p:nvPr/>
        </p:nvSpPr>
        <p:spPr>
          <a:xfrm>
            <a:off x="6482550" y="3808675"/>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winter</a:t>
            </a:r>
            <a:endParaRPr sz="1500">
              <a:solidFill>
                <a:srgbClr val="595959"/>
              </a:solidFill>
            </a:endParaRPr>
          </a:p>
        </p:txBody>
      </p:sp>
      <p:sp>
        <p:nvSpPr>
          <p:cNvPr id="556" name="Google Shape;556;p66"/>
          <p:cNvSpPr txBox="1"/>
          <p:nvPr/>
        </p:nvSpPr>
        <p:spPr>
          <a:xfrm>
            <a:off x="825275" y="3743125"/>
            <a:ext cx="973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chittering</a:t>
            </a:r>
            <a:endParaRPr sz="1500">
              <a:solidFill>
                <a:srgbClr val="595959"/>
              </a:solidFill>
            </a:endParaRPr>
          </a:p>
        </p:txBody>
      </p:sp>
      <p:sp>
        <p:nvSpPr>
          <p:cNvPr id="557" name="Google Shape;557;p66"/>
          <p:cNvSpPr txBox="1"/>
          <p:nvPr/>
        </p:nvSpPr>
        <p:spPr>
          <a:xfrm>
            <a:off x="7981000" y="2375550"/>
            <a:ext cx="595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fare</a:t>
            </a:r>
            <a:endParaRPr sz="1500">
              <a:solidFill>
                <a:srgbClr val="595959"/>
              </a:solidFill>
            </a:endParaRPr>
          </a:p>
        </p:txBody>
      </p:sp>
      <p:sp>
        <p:nvSpPr>
          <p:cNvPr id="558" name="Google Shape;558;p66"/>
          <p:cNvSpPr txBox="1"/>
          <p:nvPr/>
        </p:nvSpPr>
        <p:spPr>
          <a:xfrm>
            <a:off x="2765200" y="4135513"/>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winter</a:t>
            </a:r>
            <a:endParaRPr sz="1500">
              <a:solidFill>
                <a:srgbClr val="595959"/>
              </a:solidFill>
            </a:endParaRPr>
          </a:p>
        </p:txBody>
      </p:sp>
      <p:sp>
        <p:nvSpPr>
          <p:cNvPr id="559" name="Google Shape;559;p66"/>
          <p:cNvSpPr txBox="1"/>
          <p:nvPr/>
        </p:nvSpPr>
        <p:spPr>
          <a:xfrm>
            <a:off x="5279150" y="1983150"/>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morn</a:t>
            </a:r>
            <a:endParaRPr sz="1500">
              <a:solidFill>
                <a:srgbClr val="595959"/>
              </a:solidFill>
            </a:endParaRPr>
          </a:p>
        </p:txBody>
      </p:sp>
      <p:pic>
        <p:nvPicPr>
          <p:cNvPr id="560" name="Google Shape;560;p66"/>
          <p:cNvPicPr preferRelativeResize="0"/>
          <p:nvPr/>
        </p:nvPicPr>
        <p:blipFill>
          <a:blip r:embed="rId4">
            <a:alphaModFix/>
          </a:blip>
          <a:stretch>
            <a:fillRect/>
          </a:stretch>
        </p:blipFill>
        <p:spPr>
          <a:xfrm>
            <a:off x="6462337" y="275000"/>
            <a:ext cx="742725" cy="7427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67">
            <a:hlinkClick r:id="rId3"/>
          </p:cNvPr>
          <p:cNvPicPr preferRelativeResize="0"/>
          <p:nvPr/>
        </p:nvPicPr>
        <p:blipFill>
          <a:blip r:embed="rId4">
            <a:alphaModFix/>
          </a:blip>
          <a:stretch>
            <a:fillRect/>
          </a:stretch>
        </p:blipFill>
        <p:spPr>
          <a:xfrm>
            <a:off x="230600" y="307275"/>
            <a:ext cx="8347849" cy="46687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68"/>
          <p:cNvSpPr txBox="1"/>
          <p:nvPr>
            <p:ph idx="1" type="body"/>
          </p:nvPr>
        </p:nvSpPr>
        <p:spPr>
          <a:xfrm>
            <a:off x="127650" y="140450"/>
            <a:ext cx="4250700" cy="4916400"/>
          </a:xfrm>
          <a:prstGeom prst="rect">
            <a:avLst/>
          </a:prstGeom>
          <a:ln cap="flat" cmpd="sng" w="9525">
            <a:solidFill>
              <a:srgbClr val="C27BA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30000"/>
              </a:lnSpc>
              <a:spcBef>
                <a:spcPts val="0"/>
              </a:spcBef>
              <a:spcAft>
                <a:spcPts val="0"/>
              </a:spcAft>
              <a:buSzPts val="1018"/>
              <a:buNone/>
            </a:pPr>
            <a:r>
              <a:rPr lang="en-GB" sz="1733">
                <a:solidFill>
                  <a:schemeClr val="dk1"/>
                </a:solidFill>
              </a:rPr>
              <a:t>____ blaws the wind frae east to west,</a:t>
            </a:r>
            <a:endParaRPr sz="1733">
              <a:solidFill>
                <a:schemeClr val="dk1"/>
              </a:solidFill>
            </a:endParaRPr>
          </a:p>
          <a:p>
            <a:pPr indent="0" lvl="0" marL="0" rtl="0" algn="l">
              <a:lnSpc>
                <a:spcPct val="130000"/>
              </a:lnSpc>
              <a:spcBef>
                <a:spcPts val="0"/>
              </a:spcBef>
              <a:spcAft>
                <a:spcPts val="0"/>
              </a:spcAft>
              <a:buSzPts val="1018"/>
              <a:buNone/>
            </a:pPr>
            <a:r>
              <a:rPr lang="en-GB" sz="1733">
                <a:solidFill>
                  <a:schemeClr val="dk1"/>
                </a:solidFill>
              </a:rPr>
              <a:t>The drift is driving _____;</a:t>
            </a:r>
            <a:endParaRPr sz="1733">
              <a:solidFill>
                <a:schemeClr val="dk1"/>
              </a:solidFill>
            </a:endParaRPr>
          </a:p>
          <a:p>
            <a:pPr indent="0" lvl="0" marL="0" rtl="0" algn="l">
              <a:lnSpc>
                <a:spcPct val="130000"/>
              </a:lnSpc>
              <a:spcBef>
                <a:spcPts val="0"/>
              </a:spcBef>
              <a:spcAft>
                <a:spcPts val="0"/>
              </a:spcAft>
              <a:buSzPts val="1018"/>
              <a:buNone/>
            </a:pPr>
            <a:r>
              <a:rPr lang="en-GB" sz="1733">
                <a:solidFill>
                  <a:schemeClr val="dk1"/>
                </a:solidFill>
              </a:rPr>
              <a:t>Sae _____ and shrill’s I hear the blast,</a:t>
            </a:r>
            <a:endParaRPr sz="1733">
              <a:solidFill>
                <a:schemeClr val="dk1"/>
              </a:solidFill>
            </a:endParaRPr>
          </a:p>
          <a:p>
            <a:pPr indent="0" lvl="0" marL="0" rtl="0" algn="l">
              <a:lnSpc>
                <a:spcPct val="130000"/>
              </a:lnSpc>
              <a:spcBef>
                <a:spcPts val="0"/>
              </a:spcBef>
              <a:spcAft>
                <a:spcPts val="0"/>
              </a:spcAft>
              <a:buSzPts val="1018"/>
              <a:buNone/>
            </a:pPr>
            <a:r>
              <a:rPr lang="en-GB" sz="1733">
                <a:solidFill>
                  <a:schemeClr val="dk1"/>
                </a:solidFill>
              </a:rPr>
              <a:t>I’m sure it’s ______ fairly.</a:t>
            </a:r>
            <a:endParaRPr sz="1733">
              <a:solidFill>
                <a:schemeClr val="dk1"/>
              </a:solidFill>
            </a:endParaRPr>
          </a:p>
          <a:p>
            <a:pPr indent="0" lvl="0" marL="0" rtl="0" algn="l">
              <a:lnSpc>
                <a:spcPct val="130000"/>
              </a:lnSpc>
              <a:spcBef>
                <a:spcPts val="0"/>
              </a:spcBef>
              <a:spcAft>
                <a:spcPts val="0"/>
              </a:spcAft>
              <a:buSzPts val="1018"/>
              <a:buNone/>
            </a:pPr>
            <a:r>
              <a:t/>
            </a:r>
            <a:endParaRPr sz="1733">
              <a:solidFill>
                <a:schemeClr val="dk1"/>
              </a:solidFill>
            </a:endParaRPr>
          </a:p>
          <a:p>
            <a:pPr indent="0" lvl="0" marL="0" rtl="0" algn="l">
              <a:lnSpc>
                <a:spcPct val="130000"/>
              </a:lnSpc>
              <a:spcBef>
                <a:spcPts val="0"/>
              </a:spcBef>
              <a:spcAft>
                <a:spcPts val="0"/>
              </a:spcAft>
              <a:buSzPts val="1018"/>
              <a:buNone/>
            </a:pPr>
            <a:r>
              <a:rPr lang="en-GB" sz="1733">
                <a:solidFill>
                  <a:schemeClr val="dk1"/>
                </a:solidFill>
              </a:rPr>
              <a:t>Up in the morning’s _____ for me,</a:t>
            </a:r>
            <a:endParaRPr sz="1733">
              <a:solidFill>
                <a:schemeClr val="dk1"/>
              </a:solidFill>
            </a:endParaRPr>
          </a:p>
          <a:p>
            <a:pPr indent="0" lvl="0" marL="0" rtl="0" algn="l">
              <a:lnSpc>
                <a:spcPct val="130000"/>
              </a:lnSpc>
              <a:spcBef>
                <a:spcPts val="0"/>
              </a:spcBef>
              <a:spcAft>
                <a:spcPts val="0"/>
              </a:spcAft>
              <a:buSzPts val="1018"/>
              <a:buNone/>
            </a:pPr>
            <a:r>
              <a:rPr lang="en-GB" sz="1733">
                <a:solidFill>
                  <a:schemeClr val="dk1"/>
                </a:solidFill>
              </a:rPr>
              <a:t>Up in the morning early;</a:t>
            </a:r>
            <a:endParaRPr sz="1733">
              <a:solidFill>
                <a:schemeClr val="dk1"/>
              </a:solidFill>
            </a:endParaRPr>
          </a:p>
          <a:p>
            <a:pPr indent="0" lvl="0" marL="0" rtl="0" algn="l">
              <a:lnSpc>
                <a:spcPct val="130000"/>
              </a:lnSpc>
              <a:spcBef>
                <a:spcPts val="0"/>
              </a:spcBef>
              <a:spcAft>
                <a:spcPts val="0"/>
              </a:spcAft>
              <a:buSzPts val="1018"/>
              <a:buNone/>
            </a:pPr>
            <a:r>
              <a:rPr lang="en-GB" sz="1733">
                <a:solidFill>
                  <a:schemeClr val="dk1"/>
                </a:solidFill>
              </a:rPr>
              <a:t>When a’ the hills are covered wi’ _____, </a:t>
            </a:r>
            <a:endParaRPr sz="1733">
              <a:solidFill>
                <a:schemeClr val="dk1"/>
              </a:solidFill>
            </a:endParaRPr>
          </a:p>
          <a:p>
            <a:pPr indent="0" lvl="0" marL="0" rtl="0" algn="l">
              <a:lnSpc>
                <a:spcPct val="130000"/>
              </a:lnSpc>
              <a:spcBef>
                <a:spcPts val="0"/>
              </a:spcBef>
              <a:spcAft>
                <a:spcPts val="0"/>
              </a:spcAft>
              <a:buSzPts val="1018"/>
              <a:buNone/>
            </a:pPr>
            <a:r>
              <a:rPr lang="en-GB" sz="1733">
                <a:solidFill>
                  <a:schemeClr val="dk1"/>
                </a:solidFill>
              </a:rPr>
              <a:t>I’m sure its _______ fairly.</a:t>
            </a:r>
            <a:endParaRPr sz="1733">
              <a:solidFill>
                <a:schemeClr val="dk1"/>
              </a:solidFill>
            </a:endParaRPr>
          </a:p>
          <a:p>
            <a:pPr indent="0" lvl="0" marL="0" rtl="0" algn="l">
              <a:lnSpc>
                <a:spcPct val="130000"/>
              </a:lnSpc>
              <a:spcBef>
                <a:spcPts val="0"/>
              </a:spcBef>
              <a:spcAft>
                <a:spcPts val="0"/>
              </a:spcAft>
              <a:buSzPts val="1018"/>
              <a:buNone/>
            </a:pPr>
            <a:r>
              <a:t/>
            </a:r>
            <a:endParaRPr sz="1733">
              <a:solidFill>
                <a:schemeClr val="dk1"/>
              </a:solidFill>
            </a:endParaRPr>
          </a:p>
          <a:p>
            <a:pPr indent="0" lvl="0" marL="0" rtl="0" algn="l">
              <a:lnSpc>
                <a:spcPct val="130000"/>
              </a:lnSpc>
              <a:spcBef>
                <a:spcPts val="0"/>
              </a:spcBef>
              <a:spcAft>
                <a:spcPts val="0"/>
              </a:spcAft>
              <a:buSzPts val="1018"/>
              <a:buNone/>
            </a:pPr>
            <a:r>
              <a:rPr lang="en-GB" sz="1733">
                <a:solidFill>
                  <a:schemeClr val="dk1"/>
                </a:solidFill>
              </a:rPr>
              <a:t>The birds sit _______  in the thorn,</a:t>
            </a:r>
            <a:endParaRPr sz="1733">
              <a:solidFill>
                <a:schemeClr val="dk1"/>
              </a:solidFill>
            </a:endParaRPr>
          </a:p>
          <a:p>
            <a:pPr indent="0" lvl="0" marL="0" rtl="0" algn="l">
              <a:lnSpc>
                <a:spcPct val="130000"/>
              </a:lnSpc>
              <a:spcBef>
                <a:spcPts val="0"/>
              </a:spcBef>
              <a:spcAft>
                <a:spcPts val="0"/>
              </a:spcAft>
              <a:buSzPts val="1018"/>
              <a:buNone/>
            </a:pPr>
            <a:r>
              <a:rPr lang="en-GB" sz="1733">
                <a:solidFill>
                  <a:schemeClr val="dk1"/>
                </a:solidFill>
              </a:rPr>
              <a:t>A’ day they ___    but sparely;</a:t>
            </a:r>
            <a:endParaRPr sz="1733">
              <a:solidFill>
                <a:schemeClr val="dk1"/>
              </a:solidFill>
            </a:endParaRPr>
          </a:p>
          <a:p>
            <a:pPr indent="0" lvl="0" marL="0" rtl="0" algn="l">
              <a:lnSpc>
                <a:spcPct val="130000"/>
              </a:lnSpc>
              <a:spcBef>
                <a:spcPts val="0"/>
              </a:spcBef>
              <a:spcAft>
                <a:spcPts val="0"/>
              </a:spcAft>
              <a:buSzPts val="1018"/>
              <a:buNone/>
            </a:pPr>
            <a:r>
              <a:rPr lang="en-GB" sz="1733">
                <a:solidFill>
                  <a:schemeClr val="dk1"/>
                </a:solidFill>
              </a:rPr>
              <a:t>And lang’s the night frae e’en to ______,</a:t>
            </a:r>
            <a:endParaRPr sz="1733">
              <a:solidFill>
                <a:schemeClr val="dk1"/>
              </a:solidFill>
            </a:endParaRPr>
          </a:p>
          <a:p>
            <a:pPr indent="0" lvl="0" marL="0" rtl="0" algn="l">
              <a:lnSpc>
                <a:spcPct val="130000"/>
              </a:lnSpc>
              <a:spcBef>
                <a:spcPts val="0"/>
              </a:spcBef>
              <a:spcAft>
                <a:spcPts val="0"/>
              </a:spcAft>
              <a:buSzPts val="1018"/>
              <a:buNone/>
            </a:pPr>
            <a:r>
              <a:rPr lang="en-GB" sz="1733">
                <a:solidFill>
                  <a:schemeClr val="dk1"/>
                </a:solidFill>
              </a:rPr>
              <a:t>I’m sure it’s ______ fairly.</a:t>
            </a:r>
            <a:endParaRPr sz="2150"/>
          </a:p>
        </p:txBody>
      </p:sp>
      <p:sp>
        <p:nvSpPr>
          <p:cNvPr id="571" name="Google Shape;571;p68"/>
          <p:cNvSpPr txBox="1"/>
          <p:nvPr/>
        </p:nvSpPr>
        <p:spPr>
          <a:xfrm>
            <a:off x="0" y="140450"/>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chemeClr val="dk1"/>
                </a:solidFill>
              </a:rPr>
              <a:t>Cauld</a:t>
            </a:r>
            <a:endParaRPr sz="1500">
              <a:solidFill>
                <a:schemeClr val="dk2"/>
              </a:solidFill>
            </a:endParaRPr>
          </a:p>
        </p:txBody>
      </p:sp>
      <p:sp>
        <p:nvSpPr>
          <p:cNvPr id="572" name="Google Shape;572;p68"/>
          <p:cNvSpPr txBox="1"/>
          <p:nvPr/>
        </p:nvSpPr>
        <p:spPr>
          <a:xfrm>
            <a:off x="2010000" y="532850"/>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chemeClr val="dk1"/>
                </a:solidFill>
              </a:rPr>
              <a:t>sairly</a:t>
            </a:r>
            <a:endParaRPr sz="1500">
              <a:solidFill>
                <a:schemeClr val="dk2"/>
              </a:solidFill>
            </a:endParaRPr>
          </a:p>
        </p:txBody>
      </p:sp>
      <p:sp>
        <p:nvSpPr>
          <p:cNvPr id="573" name="Google Shape;573;p68"/>
          <p:cNvSpPr txBox="1"/>
          <p:nvPr/>
        </p:nvSpPr>
        <p:spPr>
          <a:xfrm>
            <a:off x="702300" y="830425"/>
            <a:ext cx="595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chemeClr val="dk1"/>
                </a:solidFill>
              </a:rPr>
              <a:t>loud</a:t>
            </a:r>
            <a:endParaRPr sz="1500">
              <a:solidFill>
                <a:schemeClr val="dk2"/>
              </a:solidFill>
            </a:endParaRPr>
          </a:p>
        </p:txBody>
      </p:sp>
      <p:sp>
        <p:nvSpPr>
          <p:cNvPr id="574" name="Google Shape;574;p68"/>
          <p:cNvSpPr txBox="1"/>
          <p:nvPr/>
        </p:nvSpPr>
        <p:spPr>
          <a:xfrm>
            <a:off x="1298100" y="1302475"/>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chemeClr val="dk1"/>
                </a:solidFill>
              </a:rPr>
              <a:t>winter</a:t>
            </a:r>
            <a:endParaRPr sz="1500">
              <a:solidFill>
                <a:schemeClr val="dk2"/>
              </a:solidFill>
            </a:endParaRPr>
          </a:p>
        </p:txBody>
      </p:sp>
      <p:sp>
        <p:nvSpPr>
          <p:cNvPr id="575" name="Google Shape;575;p68"/>
          <p:cNvSpPr txBox="1"/>
          <p:nvPr/>
        </p:nvSpPr>
        <p:spPr>
          <a:xfrm>
            <a:off x="2203500" y="1847175"/>
            <a:ext cx="508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chemeClr val="dk1"/>
                </a:solidFill>
              </a:rPr>
              <a:t>no’</a:t>
            </a:r>
            <a:endParaRPr sz="1500">
              <a:solidFill>
                <a:schemeClr val="dk2"/>
              </a:solidFill>
            </a:endParaRPr>
          </a:p>
        </p:txBody>
      </p:sp>
      <p:sp>
        <p:nvSpPr>
          <p:cNvPr id="576" name="Google Shape;576;p68"/>
          <p:cNvSpPr txBox="1"/>
          <p:nvPr/>
        </p:nvSpPr>
        <p:spPr>
          <a:xfrm>
            <a:off x="3440650" y="2613625"/>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chemeClr val="dk1"/>
                </a:solidFill>
              </a:rPr>
              <a:t>snaw</a:t>
            </a:r>
            <a:endParaRPr sz="1500">
              <a:solidFill>
                <a:schemeClr val="dk2"/>
              </a:solidFill>
            </a:endParaRPr>
          </a:p>
        </p:txBody>
      </p:sp>
      <p:sp>
        <p:nvSpPr>
          <p:cNvPr id="577" name="Google Shape;577;p68"/>
          <p:cNvSpPr txBox="1"/>
          <p:nvPr/>
        </p:nvSpPr>
        <p:spPr>
          <a:xfrm>
            <a:off x="1382625" y="2907825"/>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chemeClr val="dk1"/>
                </a:solidFill>
              </a:rPr>
              <a:t>winter</a:t>
            </a:r>
            <a:endParaRPr sz="1500">
              <a:solidFill>
                <a:schemeClr val="dk2"/>
              </a:solidFill>
            </a:endParaRPr>
          </a:p>
        </p:txBody>
      </p:sp>
      <p:sp>
        <p:nvSpPr>
          <p:cNvPr id="578" name="Google Shape;578;p68"/>
          <p:cNvSpPr txBox="1"/>
          <p:nvPr/>
        </p:nvSpPr>
        <p:spPr>
          <a:xfrm>
            <a:off x="1464600" y="3583325"/>
            <a:ext cx="973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chemeClr val="dk1"/>
                </a:solidFill>
              </a:rPr>
              <a:t>chittering</a:t>
            </a:r>
            <a:endParaRPr sz="1500">
              <a:solidFill>
                <a:schemeClr val="dk2"/>
              </a:solidFill>
            </a:endParaRPr>
          </a:p>
        </p:txBody>
      </p:sp>
      <p:sp>
        <p:nvSpPr>
          <p:cNvPr id="579" name="Google Shape;579;p68"/>
          <p:cNvSpPr txBox="1"/>
          <p:nvPr/>
        </p:nvSpPr>
        <p:spPr>
          <a:xfrm>
            <a:off x="1348050" y="3975725"/>
            <a:ext cx="595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chemeClr val="dk1"/>
                </a:solidFill>
              </a:rPr>
              <a:t>fare</a:t>
            </a:r>
            <a:endParaRPr sz="1500">
              <a:solidFill>
                <a:schemeClr val="dk2"/>
              </a:solidFill>
            </a:endParaRPr>
          </a:p>
        </p:txBody>
      </p:sp>
      <p:sp>
        <p:nvSpPr>
          <p:cNvPr id="580" name="Google Shape;580;p68"/>
          <p:cNvSpPr txBox="1"/>
          <p:nvPr/>
        </p:nvSpPr>
        <p:spPr>
          <a:xfrm>
            <a:off x="1382625" y="4664438"/>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chemeClr val="dk1"/>
                </a:solidFill>
              </a:rPr>
              <a:t>winter</a:t>
            </a:r>
            <a:endParaRPr sz="1500">
              <a:solidFill>
                <a:schemeClr val="dk2"/>
              </a:solidFill>
            </a:endParaRPr>
          </a:p>
        </p:txBody>
      </p:sp>
      <p:sp>
        <p:nvSpPr>
          <p:cNvPr id="581" name="Google Shape;581;p68"/>
          <p:cNvSpPr txBox="1"/>
          <p:nvPr/>
        </p:nvSpPr>
        <p:spPr>
          <a:xfrm>
            <a:off x="3440650" y="4368125"/>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chemeClr val="dk1"/>
                </a:solidFill>
              </a:rPr>
              <a:t>morn</a:t>
            </a:r>
            <a:endParaRPr sz="1500">
              <a:solidFill>
                <a:schemeClr val="dk2"/>
              </a:solidFill>
            </a:endParaRPr>
          </a:p>
        </p:txBody>
      </p:sp>
      <p:sp>
        <p:nvSpPr>
          <p:cNvPr id="582" name="Google Shape;582;p68"/>
          <p:cNvSpPr txBox="1"/>
          <p:nvPr/>
        </p:nvSpPr>
        <p:spPr>
          <a:xfrm>
            <a:off x="6436650" y="2697675"/>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Cauld</a:t>
            </a:r>
            <a:endParaRPr sz="1500">
              <a:solidFill>
                <a:srgbClr val="595959"/>
              </a:solidFill>
            </a:endParaRPr>
          </a:p>
        </p:txBody>
      </p:sp>
      <p:sp>
        <p:nvSpPr>
          <p:cNvPr id="583" name="Google Shape;583;p68"/>
          <p:cNvSpPr txBox="1"/>
          <p:nvPr/>
        </p:nvSpPr>
        <p:spPr>
          <a:xfrm>
            <a:off x="5279150" y="590875"/>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Clr>
                <a:srgbClr val="000000"/>
              </a:buClr>
              <a:buSzPts val="1018"/>
              <a:buFont typeface="Arial"/>
              <a:buNone/>
            </a:pPr>
            <a:r>
              <a:rPr lang="en-GB" sz="1500">
                <a:solidFill>
                  <a:srgbClr val="000000"/>
                </a:solidFill>
              </a:rPr>
              <a:t>sairly</a:t>
            </a:r>
            <a:endParaRPr sz="1500">
              <a:solidFill>
                <a:srgbClr val="595959"/>
              </a:solidFill>
            </a:endParaRPr>
          </a:p>
        </p:txBody>
      </p:sp>
      <p:sp>
        <p:nvSpPr>
          <p:cNvPr id="584" name="Google Shape;584;p68"/>
          <p:cNvSpPr txBox="1"/>
          <p:nvPr/>
        </p:nvSpPr>
        <p:spPr>
          <a:xfrm>
            <a:off x="5279150" y="4056025"/>
            <a:ext cx="595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loud</a:t>
            </a:r>
            <a:endParaRPr sz="1500">
              <a:solidFill>
                <a:srgbClr val="595959"/>
              </a:solidFill>
            </a:endParaRPr>
          </a:p>
        </p:txBody>
      </p:sp>
      <p:sp>
        <p:nvSpPr>
          <p:cNvPr id="585" name="Google Shape;585;p68"/>
          <p:cNvSpPr txBox="1"/>
          <p:nvPr/>
        </p:nvSpPr>
        <p:spPr>
          <a:xfrm>
            <a:off x="7523800" y="1302475"/>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winter</a:t>
            </a:r>
            <a:endParaRPr sz="1500">
              <a:solidFill>
                <a:srgbClr val="595959"/>
              </a:solidFill>
            </a:endParaRPr>
          </a:p>
        </p:txBody>
      </p:sp>
      <p:sp>
        <p:nvSpPr>
          <p:cNvPr id="586" name="Google Shape;586;p68"/>
          <p:cNvSpPr txBox="1"/>
          <p:nvPr/>
        </p:nvSpPr>
        <p:spPr>
          <a:xfrm>
            <a:off x="7792450" y="3808675"/>
            <a:ext cx="508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no’</a:t>
            </a:r>
            <a:endParaRPr sz="1500">
              <a:solidFill>
                <a:srgbClr val="595959"/>
              </a:solidFill>
            </a:endParaRPr>
          </a:p>
        </p:txBody>
      </p:sp>
      <p:sp>
        <p:nvSpPr>
          <p:cNvPr id="587" name="Google Shape;587;p68"/>
          <p:cNvSpPr txBox="1"/>
          <p:nvPr/>
        </p:nvSpPr>
        <p:spPr>
          <a:xfrm>
            <a:off x="5387625" y="1956000"/>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snaw</a:t>
            </a:r>
            <a:endParaRPr sz="1500">
              <a:solidFill>
                <a:srgbClr val="595959"/>
              </a:solidFill>
            </a:endParaRPr>
          </a:p>
        </p:txBody>
      </p:sp>
      <p:sp>
        <p:nvSpPr>
          <p:cNvPr id="588" name="Google Shape;588;p68"/>
          <p:cNvSpPr txBox="1"/>
          <p:nvPr/>
        </p:nvSpPr>
        <p:spPr>
          <a:xfrm>
            <a:off x="6482550" y="3808675"/>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winter</a:t>
            </a:r>
            <a:endParaRPr sz="1500">
              <a:solidFill>
                <a:srgbClr val="595959"/>
              </a:solidFill>
            </a:endParaRPr>
          </a:p>
        </p:txBody>
      </p:sp>
      <p:sp>
        <p:nvSpPr>
          <p:cNvPr id="589" name="Google Shape;589;p68"/>
          <p:cNvSpPr txBox="1"/>
          <p:nvPr/>
        </p:nvSpPr>
        <p:spPr>
          <a:xfrm>
            <a:off x="6549975" y="372250"/>
            <a:ext cx="973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chittering</a:t>
            </a:r>
            <a:endParaRPr sz="1500">
              <a:solidFill>
                <a:srgbClr val="595959"/>
              </a:solidFill>
            </a:endParaRPr>
          </a:p>
        </p:txBody>
      </p:sp>
      <p:sp>
        <p:nvSpPr>
          <p:cNvPr id="590" name="Google Shape;590;p68"/>
          <p:cNvSpPr txBox="1"/>
          <p:nvPr/>
        </p:nvSpPr>
        <p:spPr>
          <a:xfrm>
            <a:off x="7981000" y="2375550"/>
            <a:ext cx="5958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fare</a:t>
            </a:r>
            <a:endParaRPr sz="1500">
              <a:solidFill>
                <a:srgbClr val="595959"/>
              </a:solidFill>
            </a:endParaRPr>
          </a:p>
        </p:txBody>
      </p:sp>
      <p:sp>
        <p:nvSpPr>
          <p:cNvPr id="591" name="Google Shape;591;p68"/>
          <p:cNvSpPr txBox="1"/>
          <p:nvPr/>
        </p:nvSpPr>
        <p:spPr>
          <a:xfrm>
            <a:off x="4857450" y="3006013"/>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winter</a:t>
            </a:r>
            <a:endParaRPr sz="1500">
              <a:solidFill>
                <a:srgbClr val="595959"/>
              </a:solidFill>
            </a:endParaRPr>
          </a:p>
        </p:txBody>
      </p:sp>
      <p:sp>
        <p:nvSpPr>
          <p:cNvPr id="592" name="Google Shape;592;p68"/>
          <p:cNvSpPr txBox="1"/>
          <p:nvPr/>
        </p:nvSpPr>
        <p:spPr>
          <a:xfrm>
            <a:off x="6436650" y="1302475"/>
            <a:ext cx="702300" cy="392400"/>
          </a:xfrm>
          <a:prstGeom prst="rect">
            <a:avLst/>
          </a:prstGeom>
          <a:solidFill>
            <a:srgbClr val="D5A6BD"/>
          </a:solid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500">
                <a:solidFill>
                  <a:srgbClr val="000000"/>
                </a:solidFill>
              </a:rPr>
              <a:t>morn</a:t>
            </a:r>
            <a:endParaRPr sz="1500">
              <a:solidFill>
                <a:srgbClr val="59595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2: Working in pairs, highlight 10 Scots words in the poem and </a:t>
            </a:r>
            <a:r>
              <a:rPr lang="en-GB"/>
              <a:t>work</a:t>
            </a:r>
            <a:r>
              <a:rPr lang="en-GB"/>
              <a:t> out the meaning in modern English.</a:t>
            </a:r>
            <a:endParaRPr/>
          </a:p>
        </p:txBody>
      </p:sp>
      <p:sp>
        <p:nvSpPr>
          <p:cNvPr id="598" name="Google Shape;598;p69"/>
          <p:cNvSpPr txBox="1"/>
          <p:nvPr>
            <p:ph idx="1" type="body"/>
          </p:nvPr>
        </p:nvSpPr>
        <p:spPr>
          <a:xfrm>
            <a:off x="311700" y="2014775"/>
            <a:ext cx="8520600" cy="255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rPr lang="en-GB"/>
              <a:t>Ex: cauld an chittering</a:t>
            </a:r>
            <a:endParaRPr/>
          </a:p>
        </p:txBody>
      </p:sp>
      <p:pic>
        <p:nvPicPr>
          <p:cNvPr id="599" name="Google Shape;599;p69"/>
          <p:cNvPicPr preferRelativeResize="0"/>
          <p:nvPr/>
        </p:nvPicPr>
        <p:blipFill>
          <a:blip r:embed="rId3">
            <a:alphaModFix/>
          </a:blip>
          <a:stretch>
            <a:fillRect/>
          </a:stretch>
        </p:blipFill>
        <p:spPr>
          <a:xfrm>
            <a:off x="3830975" y="2466963"/>
            <a:ext cx="1714500" cy="26765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3: How quickly can you match the Scots to the English meaning.</a:t>
            </a:r>
            <a:endParaRPr/>
          </a:p>
        </p:txBody>
      </p:sp>
      <p:pic>
        <p:nvPicPr>
          <p:cNvPr id="605" name="Google Shape;605;p70">
            <a:hlinkClick r:id="rId3"/>
          </p:cNvPr>
          <p:cNvPicPr preferRelativeResize="0"/>
          <p:nvPr/>
        </p:nvPicPr>
        <p:blipFill>
          <a:blip r:embed="rId4">
            <a:alphaModFix/>
          </a:blip>
          <a:stretch>
            <a:fillRect/>
          </a:stretch>
        </p:blipFill>
        <p:spPr>
          <a:xfrm>
            <a:off x="2076600" y="1404525"/>
            <a:ext cx="5586225" cy="3738975"/>
          </a:xfrm>
          <a:prstGeom prst="rect">
            <a:avLst/>
          </a:prstGeom>
          <a:noFill/>
          <a:ln>
            <a:noFill/>
          </a:ln>
        </p:spPr>
      </p:pic>
      <p:pic>
        <p:nvPicPr>
          <p:cNvPr id="606" name="Google Shape;606;p70"/>
          <p:cNvPicPr preferRelativeResize="0"/>
          <p:nvPr/>
        </p:nvPicPr>
        <p:blipFill>
          <a:blip r:embed="rId5">
            <a:alphaModFix/>
          </a:blip>
          <a:stretch>
            <a:fillRect/>
          </a:stretch>
        </p:blipFill>
        <p:spPr>
          <a:xfrm>
            <a:off x="7952100" y="4034400"/>
            <a:ext cx="742725" cy="7427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4: Answer the following questions. How do you know?</a:t>
            </a:r>
            <a:endParaRPr/>
          </a:p>
        </p:txBody>
      </p:sp>
      <p:pic>
        <p:nvPicPr>
          <p:cNvPr id="612" name="Google Shape;612;p71"/>
          <p:cNvPicPr preferRelativeResize="0"/>
          <p:nvPr/>
        </p:nvPicPr>
        <p:blipFill>
          <a:blip r:embed="rId3">
            <a:alphaModFix/>
          </a:blip>
          <a:stretch>
            <a:fillRect/>
          </a:stretch>
        </p:blipFill>
        <p:spPr>
          <a:xfrm>
            <a:off x="378625" y="1715650"/>
            <a:ext cx="3894075" cy="2779000"/>
          </a:xfrm>
          <a:prstGeom prst="rect">
            <a:avLst/>
          </a:prstGeom>
          <a:noFill/>
          <a:ln>
            <a:noFill/>
          </a:ln>
        </p:spPr>
      </p:pic>
      <p:pic>
        <p:nvPicPr>
          <p:cNvPr id="613" name="Google Shape;613;p71"/>
          <p:cNvPicPr preferRelativeResize="0"/>
          <p:nvPr/>
        </p:nvPicPr>
        <p:blipFill>
          <a:blip r:embed="rId4">
            <a:alphaModFix/>
          </a:blip>
          <a:stretch>
            <a:fillRect/>
          </a:stretch>
        </p:blipFill>
        <p:spPr>
          <a:xfrm>
            <a:off x="3390388" y="2787950"/>
            <a:ext cx="2363225" cy="1855368"/>
          </a:xfrm>
          <a:prstGeom prst="rect">
            <a:avLst/>
          </a:prstGeom>
          <a:noFill/>
          <a:ln>
            <a:noFill/>
          </a:ln>
        </p:spPr>
      </p:pic>
      <p:pic>
        <p:nvPicPr>
          <p:cNvPr id="614" name="Google Shape;614;p71"/>
          <p:cNvPicPr preferRelativeResize="0"/>
          <p:nvPr/>
        </p:nvPicPr>
        <p:blipFill>
          <a:blip r:embed="rId5">
            <a:alphaModFix/>
          </a:blip>
          <a:stretch>
            <a:fillRect/>
          </a:stretch>
        </p:blipFill>
        <p:spPr>
          <a:xfrm>
            <a:off x="5753612" y="1182250"/>
            <a:ext cx="3085588" cy="23249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8"/>
          <p:cNvPicPr preferRelativeResize="0"/>
          <p:nvPr/>
        </p:nvPicPr>
        <p:blipFill rotWithShape="1">
          <a:blip r:embed="rId3">
            <a:alphaModFix/>
          </a:blip>
          <a:srcRect b="79299" l="0" r="0" t="0"/>
          <a:stretch/>
        </p:blipFill>
        <p:spPr>
          <a:xfrm>
            <a:off x="152289" y="487553"/>
            <a:ext cx="8163450" cy="722924"/>
          </a:xfrm>
          <a:prstGeom prst="rect">
            <a:avLst/>
          </a:prstGeom>
          <a:noFill/>
          <a:ln>
            <a:noFill/>
          </a:ln>
        </p:spPr>
      </p:pic>
      <p:pic>
        <p:nvPicPr>
          <p:cNvPr id="87" name="Google Shape;87;p18"/>
          <p:cNvPicPr preferRelativeResize="0"/>
          <p:nvPr/>
        </p:nvPicPr>
        <p:blipFill rotWithShape="1">
          <a:blip r:embed="rId3">
            <a:alphaModFix/>
          </a:blip>
          <a:srcRect b="59034" l="0" r="0" t="20264"/>
          <a:stretch/>
        </p:blipFill>
        <p:spPr>
          <a:xfrm>
            <a:off x="152289" y="1070021"/>
            <a:ext cx="8163450" cy="722924"/>
          </a:xfrm>
          <a:prstGeom prst="rect">
            <a:avLst/>
          </a:prstGeom>
          <a:noFill/>
          <a:ln>
            <a:noFill/>
          </a:ln>
        </p:spPr>
      </p:pic>
      <p:pic>
        <p:nvPicPr>
          <p:cNvPr id="88" name="Google Shape;88;p18"/>
          <p:cNvPicPr preferRelativeResize="0"/>
          <p:nvPr/>
        </p:nvPicPr>
        <p:blipFill rotWithShape="1">
          <a:blip r:embed="rId3">
            <a:alphaModFix/>
          </a:blip>
          <a:srcRect b="38886" l="0" r="0" t="40412"/>
          <a:stretch/>
        </p:blipFill>
        <p:spPr>
          <a:xfrm>
            <a:off x="221325" y="1652488"/>
            <a:ext cx="8163450" cy="722924"/>
          </a:xfrm>
          <a:prstGeom prst="rect">
            <a:avLst/>
          </a:prstGeom>
          <a:noFill/>
          <a:ln>
            <a:noFill/>
          </a:ln>
        </p:spPr>
      </p:pic>
      <p:pic>
        <p:nvPicPr>
          <p:cNvPr id="89" name="Google Shape;89;p18"/>
          <p:cNvPicPr preferRelativeResize="0"/>
          <p:nvPr/>
        </p:nvPicPr>
        <p:blipFill rotWithShape="1">
          <a:blip r:embed="rId3">
            <a:alphaModFix/>
          </a:blip>
          <a:srcRect b="20241" l="0" r="0" t="61977"/>
          <a:stretch/>
        </p:blipFill>
        <p:spPr>
          <a:xfrm>
            <a:off x="221325" y="2343777"/>
            <a:ext cx="8163450" cy="620945"/>
          </a:xfrm>
          <a:prstGeom prst="rect">
            <a:avLst/>
          </a:prstGeom>
          <a:noFill/>
          <a:ln>
            <a:noFill/>
          </a:ln>
        </p:spPr>
      </p:pic>
      <p:pic>
        <p:nvPicPr>
          <p:cNvPr id="90" name="Google Shape;90;p18"/>
          <p:cNvPicPr preferRelativeResize="0"/>
          <p:nvPr/>
        </p:nvPicPr>
        <p:blipFill rotWithShape="1">
          <a:blip r:embed="rId3">
            <a:alphaModFix/>
          </a:blip>
          <a:srcRect b="0" l="0" r="0" t="82219"/>
          <a:stretch/>
        </p:blipFill>
        <p:spPr>
          <a:xfrm>
            <a:off x="221325" y="2950023"/>
            <a:ext cx="8163450" cy="620945"/>
          </a:xfrm>
          <a:prstGeom prst="rect">
            <a:avLst/>
          </a:prstGeom>
          <a:noFill/>
          <a:ln>
            <a:noFill/>
          </a:ln>
        </p:spPr>
      </p:pic>
      <p:pic>
        <p:nvPicPr>
          <p:cNvPr id="91" name="Google Shape;91;p18"/>
          <p:cNvPicPr preferRelativeResize="0"/>
          <p:nvPr/>
        </p:nvPicPr>
        <p:blipFill rotWithShape="1">
          <a:blip r:embed="rId4">
            <a:alphaModFix/>
          </a:blip>
          <a:srcRect b="84321" l="0" r="0" t="0"/>
          <a:stretch/>
        </p:blipFill>
        <p:spPr>
          <a:xfrm>
            <a:off x="221325" y="155925"/>
            <a:ext cx="8444948" cy="525927"/>
          </a:xfrm>
          <a:prstGeom prst="rect">
            <a:avLst/>
          </a:prstGeom>
          <a:noFill/>
          <a:ln>
            <a:noFill/>
          </a:ln>
        </p:spPr>
      </p:pic>
      <p:pic>
        <p:nvPicPr>
          <p:cNvPr id="92" name="Google Shape;92;p18"/>
          <p:cNvPicPr preferRelativeResize="0"/>
          <p:nvPr/>
        </p:nvPicPr>
        <p:blipFill rotWithShape="1">
          <a:blip r:embed="rId5">
            <a:alphaModFix/>
          </a:blip>
          <a:srcRect b="43809" l="0" r="0" t="39544"/>
          <a:stretch/>
        </p:blipFill>
        <p:spPr>
          <a:xfrm>
            <a:off x="150950" y="3500747"/>
            <a:ext cx="8444948" cy="620947"/>
          </a:xfrm>
          <a:prstGeom prst="rect">
            <a:avLst/>
          </a:prstGeom>
          <a:noFill/>
          <a:ln>
            <a:noFill/>
          </a:ln>
        </p:spPr>
      </p:pic>
      <p:pic>
        <p:nvPicPr>
          <p:cNvPr id="93" name="Google Shape;93;p18"/>
          <p:cNvPicPr preferRelativeResize="0"/>
          <p:nvPr/>
        </p:nvPicPr>
        <p:blipFill rotWithShape="1">
          <a:blip r:embed="rId5">
            <a:alphaModFix/>
          </a:blip>
          <a:srcRect b="23392" l="0" r="0" t="57227"/>
          <a:stretch/>
        </p:blipFill>
        <p:spPr>
          <a:xfrm>
            <a:off x="226628" y="4053575"/>
            <a:ext cx="8444948" cy="722925"/>
          </a:xfrm>
          <a:prstGeom prst="rect">
            <a:avLst/>
          </a:prstGeom>
          <a:noFill/>
          <a:ln>
            <a:noFill/>
          </a:ln>
        </p:spPr>
      </p:pic>
      <p:pic>
        <p:nvPicPr>
          <p:cNvPr id="94" name="Google Shape;94;p18"/>
          <p:cNvPicPr preferRelativeResize="0"/>
          <p:nvPr/>
        </p:nvPicPr>
        <p:blipFill rotWithShape="1">
          <a:blip r:embed="rId5">
            <a:alphaModFix/>
          </a:blip>
          <a:srcRect b="0" l="0" r="0" t="75155"/>
          <a:stretch/>
        </p:blipFill>
        <p:spPr>
          <a:xfrm>
            <a:off x="139063" y="4532100"/>
            <a:ext cx="8468724" cy="93133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4: In your own word, write what the poem is about.</a:t>
            </a:r>
            <a:endParaRPr/>
          </a:p>
        </p:txBody>
      </p:sp>
      <p:sp>
        <p:nvSpPr>
          <p:cNvPr id="620" name="Google Shape;620;p72"/>
          <p:cNvSpPr/>
          <p:nvPr/>
        </p:nvSpPr>
        <p:spPr>
          <a:xfrm>
            <a:off x="4308150" y="1521800"/>
            <a:ext cx="2184300" cy="1050000"/>
          </a:xfrm>
          <a:prstGeom prst="wedgeRoundRectCallout">
            <a:avLst>
              <a:gd fmla="val -86088" name="adj1"/>
              <a:gd fmla="val 136121" name="adj2"/>
              <a:gd fmla="val 0" name="adj3"/>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Ken whit its abowt?</a:t>
            </a:r>
            <a:endParaRPr/>
          </a:p>
        </p:txBody>
      </p:sp>
      <p:pic>
        <p:nvPicPr>
          <p:cNvPr id="621" name="Google Shape;621;p72"/>
          <p:cNvPicPr preferRelativeResize="0"/>
          <p:nvPr/>
        </p:nvPicPr>
        <p:blipFill>
          <a:blip r:embed="rId3">
            <a:alphaModFix/>
          </a:blip>
          <a:stretch>
            <a:fillRect/>
          </a:stretch>
        </p:blipFill>
        <p:spPr>
          <a:xfrm>
            <a:off x="1434450" y="2571750"/>
            <a:ext cx="2508375" cy="25648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5: Now time for you to write about how you feel about getting up in the morning early in the winter.</a:t>
            </a:r>
            <a:endParaRPr/>
          </a:p>
        </p:txBody>
      </p:sp>
      <p:sp>
        <p:nvSpPr>
          <p:cNvPr id="627" name="Google Shape;627;p73"/>
          <p:cNvSpPr/>
          <p:nvPr/>
        </p:nvSpPr>
        <p:spPr>
          <a:xfrm>
            <a:off x="311700" y="1806649"/>
            <a:ext cx="3169530" cy="1530198"/>
          </a:xfrm>
          <a:prstGeom prst="irregularSeal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100">
                <a:solidFill>
                  <a:srgbClr val="666666"/>
                </a:solidFill>
                <a:latin typeface="Comic Sans MS"/>
                <a:ea typeface="Comic Sans MS"/>
                <a:cs typeface="Comic Sans MS"/>
                <a:sym typeface="Comic Sans MS"/>
              </a:rPr>
              <a:t>Write It Doon!</a:t>
            </a:r>
            <a:endParaRPr sz="2000">
              <a:latin typeface="Comic Sans MS"/>
              <a:ea typeface="Comic Sans MS"/>
              <a:cs typeface="Comic Sans MS"/>
              <a:sym typeface="Comic Sans MS"/>
            </a:endParaRPr>
          </a:p>
        </p:txBody>
      </p:sp>
      <p:sp>
        <p:nvSpPr>
          <p:cNvPr id="628" name="Google Shape;628;p73"/>
          <p:cNvSpPr txBox="1"/>
          <p:nvPr/>
        </p:nvSpPr>
        <p:spPr>
          <a:xfrm>
            <a:off x="6958550" y="4058700"/>
            <a:ext cx="1619100" cy="8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3"/>
              </a:rPr>
              <a:t>Scots words for creative writing.</a:t>
            </a:r>
            <a:r>
              <a:rPr lang="en-GB"/>
              <a:t>worksheet.</a:t>
            </a:r>
            <a:endParaRPr/>
          </a:p>
        </p:txBody>
      </p:sp>
      <p:pic>
        <p:nvPicPr>
          <p:cNvPr id="629" name="Google Shape;629;p73"/>
          <p:cNvPicPr preferRelativeResize="0"/>
          <p:nvPr/>
        </p:nvPicPr>
        <p:blipFill>
          <a:blip r:embed="rId4">
            <a:alphaModFix/>
          </a:blip>
          <a:stretch>
            <a:fillRect/>
          </a:stretch>
        </p:blipFill>
        <p:spPr>
          <a:xfrm>
            <a:off x="3481223" y="2027350"/>
            <a:ext cx="2945550" cy="27189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descr="Sheena Blackhall reads 'Up in the Morning Early' by Robert Burns: https://www.scottishpoetrylibrary.org.uk/poem/morning-early/&#10;&#10;We invited James Robertson and Sheena Blackhall, two of Scotland’s leading proponents of Scots language, to select and share their favourite children’s poems that they think young people and teachers would enjoy as much as they do. &#10;&#10;Both James and Sheena were interviewed by broadcaster Ally Heather; James from his back garden in Fife and Sheena at Dundee Contemporary Arts. Social-distancing best practice was observed by all those involved in the production of the films, recorded in the late summer of 2020.&#10;&#10;The work is presented as long interviews and edited, bite-size poems that can be used as resources for both formal and informal learning of Scots." id="634" name="Google Shape;634;p74" title="Sheena Blackhall reads 'Up in the Morning Early' by Robert Burns">
            <a:hlinkClick r:id="rId3"/>
          </p:cNvPr>
          <p:cNvPicPr preferRelativeResize="0"/>
          <p:nvPr/>
        </p:nvPicPr>
        <p:blipFill>
          <a:blip r:embed="rId4">
            <a:alphaModFix/>
          </a:blip>
          <a:stretch>
            <a:fillRect/>
          </a:stretch>
        </p:blipFill>
        <p:spPr>
          <a:xfrm>
            <a:off x="528350" y="460100"/>
            <a:ext cx="7542450" cy="4242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6: Burn’s Poems</a:t>
            </a:r>
            <a:endParaRPr/>
          </a:p>
        </p:txBody>
      </p:sp>
      <p:sp>
        <p:nvSpPr>
          <p:cNvPr id="640" name="Google Shape;640;p7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Choose one of Robert Burns’ poem to recite (list </a:t>
            </a:r>
            <a:r>
              <a:rPr lang="en-GB" u="sng">
                <a:solidFill>
                  <a:schemeClr val="hlink"/>
                </a:solidFill>
                <a:hlinkClick r:id="rId3"/>
              </a:rPr>
              <a:t>here</a:t>
            </a:r>
            <a:r>
              <a:rPr lang="en-GB"/>
              <a:t>).</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GB"/>
              <a:t>You could read a verse each for longer poems.</a:t>
            </a:r>
            <a:endParaRPr/>
          </a:p>
          <a:p>
            <a:pPr indent="0" lvl="0" marL="0" rtl="0" algn="l">
              <a:spcBef>
                <a:spcPts val="1200"/>
              </a:spcBef>
              <a:spcAft>
                <a:spcPts val="1200"/>
              </a:spcAft>
              <a:buNone/>
            </a:pPr>
            <a:r>
              <a:t/>
            </a:r>
            <a:endParaRPr/>
          </a:p>
        </p:txBody>
      </p:sp>
      <p:pic>
        <p:nvPicPr>
          <p:cNvPr id="641" name="Google Shape;641;p75"/>
          <p:cNvPicPr preferRelativeResize="0"/>
          <p:nvPr/>
        </p:nvPicPr>
        <p:blipFill>
          <a:blip r:embed="rId4">
            <a:alphaModFix/>
          </a:blip>
          <a:stretch>
            <a:fillRect/>
          </a:stretch>
        </p:blipFill>
        <p:spPr>
          <a:xfrm>
            <a:off x="5948502" y="2571752"/>
            <a:ext cx="2437625" cy="24376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Extension</a:t>
            </a:r>
            <a:r>
              <a:rPr lang="en-GB"/>
              <a:t>: Ken whit ya need for the winter?</a:t>
            </a:r>
            <a:endParaRPr/>
          </a:p>
        </p:txBody>
      </p:sp>
      <p:pic>
        <p:nvPicPr>
          <p:cNvPr id="647" name="Google Shape;647;p76">
            <a:hlinkClick r:id="rId3"/>
          </p:cNvPr>
          <p:cNvPicPr preferRelativeResize="0"/>
          <p:nvPr/>
        </p:nvPicPr>
        <p:blipFill>
          <a:blip r:embed="rId4">
            <a:alphaModFix/>
          </a:blip>
          <a:stretch>
            <a:fillRect/>
          </a:stretch>
        </p:blipFill>
        <p:spPr>
          <a:xfrm>
            <a:off x="1939550" y="1199200"/>
            <a:ext cx="4304966" cy="3820976"/>
          </a:xfrm>
          <a:prstGeom prst="rect">
            <a:avLst/>
          </a:prstGeom>
          <a:noFill/>
          <a:ln>
            <a:noFill/>
          </a:ln>
        </p:spPr>
      </p:pic>
      <p:pic>
        <p:nvPicPr>
          <p:cNvPr id="648" name="Google Shape;648;p76"/>
          <p:cNvPicPr preferRelativeResize="0"/>
          <p:nvPr/>
        </p:nvPicPr>
        <p:blipFill>
          <a:blip r:embed="rId5">
            <a:alphaModFix/>
          </a:blip>
          <a:stretch>
            <a:fillRect/>
          </a:stretch>
        </p:blipFill>
        <p:spPr>
          <a:xfrm>
            <a:off x="7952100" y="4034400"/>
            <a:ext cx="742725" cy="7427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000">
                <a:highlight>
                  <a:srgbClr val="FFFFFF"/>
                </a:highlight>
              </a:rPr>
              <a:t>Poem  “</a:t>
            </a:r>
            <a:r>
              <a:rPr lang="en-GB" sz="4000" u="sng">
                <a:solidFill>
                  <a:schemeClr val="hlink"/>
                </a:solidFill>
                <a:highlight>
                  <a:srgbClr val="FFFFFF"/>
                </a:highlight>
                <a:hlinkClick r:id="rId3"/>
              </a:rPr>
              <a:t>Tam O’Shanter</a:t>
            </a:r>
            <a:r>
              <a:rPr lang="en-GB" sz="4000">
                <a:highlight>
                  <a:srgbClr val="FFFFFF"/>
                </a:highlight>
              </a:rPr>
              <a:t>”</a:t>
            </a:r>
            <a:endParaRPr sz="4000"/>
          </a:p>
        </p:txBody>
      </p:sp>
      <p:sp>
        <p:nvSpPr>
          <p:cNvPr id="654" name="Google Shape;654;p77"/>
          <p:cNvSpPr txBox="1"/>
          <p:nvPr>
            <p:ph idx="1" type="body"/>
          </p:nvPr>
        </p:nvSpPr>
        <p:spPr>
          <a:xfrm>
            <a:off x="311700" y="1375800"/>
            <a:ext cx="6507600" cy="3767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solidFill>
                  <a:schemeClr val="dk1"/>
                </a:solidFill>
              </a:rPr>
              <a:t>The poem describes Tam, who is riding home on his horse late at night after drinking in a local pub. He rides past the Kirk o’ Alloway and his horse (Maggie) stops, amazed. Burns describes the sight that Tam sees.</a:t>
            </a:r>
            <a:endParaRPr sz="2000">
              <a:solidFill>
                <a:schemeClr val="dk1"/>
              </a:solidFill>
            </a:endParaRPr>
          </a:p>
          <a:p>
            <a:pPr indent="0" lvl="0" marL="0" rtl="0" algn="l">
              <a:spcBef>
                <a:spcPts val="1200"/>
              </a:spcBef>
              <a:spcAft>
                <a:spcPts val="1500"/>
              </a:spcAft>
              <a:buNone/>
            </a:pPr>
            <a:r>
              <a:rPr lang="en-GB" sz="2000">
                <a:solidFill>
                  <a:srgbClr val="333333"/>
                </a:solidFill>
              </a:rPr>
              <a:t>Tam o’ Shanter was written in 1791. </a:t>
            </a:r>
            <a:r>
              <a:rPr lang="en-GB" sz="2000">
                <a:solidFill>
                  <a:srgbClr val="333333"/>
                </a:solidFill>
                <a:highlight>
                  <a:srgbClr val="FFFFFF"/>
                </a:highlight>
              </a:rPr>
              <a:t>Tam o’ Shanter is actually written in a mix of two languages. Robert Burns is famous for having written in both English and Scots, and this poem is a prime example of how he blends the two together.</a:t>
            </a:r>
            <a:endParaRPr sz="2000">
              <a:solidFill>
                <a:srgbClr val="FF0000"/>
              </a:solidFill>
              <a:highlight>
                <a:srgbClr val="FFFFFF"/>
              </a:highlight>
            </a:endParaRPr>
          </a:p>
        </p:txBody>
      </p:sp>
      <p:pic>
        <p:nvPicPr>
          <p:cNvPr id="655" name="Google Shape;655;p77"/>
          <p:cNvPicPr preferRelativeResize="0"/>
          <p:nvPr/>
        </p:nvPicPr>
        <p:blipFill>
          <a:blip r:embed="rId4">
            <a:alphaModFix/>
          </a:blip>
          <a:stretch>
            <a:fillRect/>
          </a:stretch>
        </p:blipFill>
        <p:spPr>
          <a:xfrm>
            <a:off x="6791175" y="1153925"/>
            <a:ext cx="2041125" cy="30672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8"/>
          <p:cNvSpPr txBox="1"/>
          <p:nvPr>
            <p:ph idx="1" type="body"/>
          </p:nvPr>
        </p:nvSpPr>
        <p:spPr>
          <a:xfrm>
            <a:off x="311700" y="1375800"/>
            <a:ext cx="8520600" cy="3767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solidFill>
                  <a:schemeClr val="dk1"/>
                </a:solidFill>
                <a:highlight>
                  <a:srgbClr val="FFFFFF"/>
                </a:highlight>
              </a:rPr>
              <a:t>Watch the video of this </a:t>
            </a:r>
            <a:r>
              <a:rPr lang="en-GB" sz="2000" u="sng">
                <a:solidFill>
                  <a:schemeClr val="hlink"/>
                </a:solidFill>
                <a:highlight>
                  <a:srgbClr val="FFFFFF"/>
                </a:highlight>
                <a:hlinkClick action="ppaction://hlinkshowjump?jump=nextslide"/>
              </a:rPr>
              <a:t>dramatic recital</a:t>
            </a:r>
            <a:r>
              <a:rPr lang="en-GB" sz="2000">
                <a:solidFill>
                  <a:schemeClr val="dk1"/>
                </a:solidFill>
                <a:highlight>
                  <a:srgbClr val="FFFFFF"/>
                </a:highlight>
              </a:rPr>
              <a:t> of Tam O’Shanter of the poem (find the poem </a:t>
            </a:r>
            <a:r>
              <a:rPr lang="en-GB" sz="2000" u="sng">
                <a:solidFill>
                  <a:schemeClr val="hlink"/>
                </a:solidFill>
                <a:highlight>
                  <a:srgbClr val="FFFFFF"/>
                </a:highlight>
                <a:hlinkClick r:id="rId3"/>
              </a:rPr>
              <a:t>here</a:t>
            </a:r>
            <a:r>
              <a:rPr lang="en-GB" sz="2000">
                <a:solidFill>
                  <a:schemeClr val="dk1"/>
                </a:solidFill>
                <a:highlight>
                  <a:srgbClr val="FFFFFF"/>
                </a:highlight>
              </a:rPr>
              <a:t>)</a:t>
            </a:r>
            <a:endParaRPr sz="2000">
              <a:solidFill>
                <a:schemeClr val="dk1"/>
              </a:solidFill>
              <a:highlight>
                <a:srgbClr val="FFFFFF"/>
              </a:highlight>
            </a:endParaRPr>
          </a:p>
          <a:p>
            <a:pPr indent="0" lvl="0" marL="0" rtl="0" algn="l">
              <a:spcBef>
                <a:spcPts val="1200"/>
              </a:spcBef>
              <a:spcAft>
                <a:spcPts val="0"/>
              </a:spcAft>
              <a:buNone/>
            </a:pPr>
            <a:r>
              <a:rPr lang="en-GB" sz="4800">
                <a:solidFill>
                  <a:schemeClr val="dk1"/>
                </a:solidFill>
                <a:highlight>
                  <a:srgbClr val="FFFFFF"/>
                </a:highlight>
              </a:rPr>
              <a:t>or</a:t>
            </a:r>
            <a:r>
              <a:rPr lang="en-GB" sz="2000">
                <a:solidFill>
                  <a:schemeClr val="dk1"/>
                </a:solidFill>
                <a:highlight>
                  <a:srgbClr val="FFFFFF"/>
                </a:highlight>
              </a:rPr>
              <a:t> </a:t>
            </a:r>
            <a:endParaRPr sz="2000">
              <a:solidFill>
                <a:schemeClr val="dk1"/>
              </a:solidFill>
              <a:highlight>
                <a:srgbClr val="FFFFFF"/>
              </a:highlight>
            </a:endParaRPr>
          </a:p>
          <a:p>
            <a:pPr indent="0" lvl="0" marL="0" rtl="0" algn="l">
              <a:spcBef>
                <a:spcPts val="1200"/>
              </a:spcBef>
              <a:spcAft>
                <a:spcPts val="0"/>
              </a:spcAft>
              <a:buNone/>
            </a:pPr>
            <a:r>
              <a:rPr lang="en-GB" sz="2000">
                <a:solidFill>
                  <a:schemeClr val="dk1"/>
                </a:solidFill>
                <a:highlight>
                  <a:srgbClr val="FFFFFF"/>
                </a:highlight>
              </a:rPr>
              <a:t>Watch the </a:t>
            </a:r>
            <a:r>
              <a:rPr lang="en-GB" sz="2000" u="sng">
                <a:solidFill>
                  <a:schemeClr val="hlink"/>
                </a:solidFill>
                <a:highlight>
                  <a:srgbClr val="FFFFFF"/>
                </a:highlight>
                <a:hlinkClick/>
              </a:rPr>
              <a:t>comic strip version</a:t>
            </a:r>
            <a:r>
              <a:rPr lang="en-GB" sz="2000">
                <a:solidFill>
                  <a:schemeClr val="dk1"/>
                </a:solidFill>
                <a:highlight>
                  <a:srgbClr val="FFFFFF"/>
                </a:highlight>
              </a:rPr>
              <a:t> (find the Comic book </a:t>
            </a:r>
            <a:r>
              <a:rPr lang="en-GB" sz="2000" u="sng">
                <a:solidFill>
                  <a:schemeClr val="hlink"/>
                </a:solidFill>
                <a:highlight>
                  <a:srgbClr val="FFFFFF"/>
                </a:highlight>
                <a:hlinkClick r:id="rId4"/>
              </a:rPr>
              <a:t>here</a:t>
            </a:r>
            <a:r>
              <a:rPr lang="en-GB" sz="2000">
                <a:solidFill>
                  <a:schemeClr val="dk1"/>
                </a:solidFill>
                <a:highlight>
                  <a:srgbClr val="FFFFFF"/>
                </a:highlight>
              </a:rPr>
              <a:t>).</a:t>
            </a:r>
            <a:endParaRPr sz="2000">
              <a:solidFill>
                <a:schemeClr val="dk1"/>
              </a:solidFill>
              <a:highlight>
                <a:srgbClr val="FFFFFF"/>
              </a:highlight>
            </a:endParaRPr>
          </a:p>
          <a:p>
            <a:pPr indent="0" lvl="0" marL="0" rtl="0" algn="l">
              <a:spcBef>
                <a:spcPts val="1200"/>
              </a:spcBef>
              <a:spcAft>
                <a:spcPts val="0"/>
              </a:spcAft>
              <a:buNone/>
            </a:pPr>
            <a:r>
              <a:t/>
            </a:r>
            <a:endParaRPr sz="2000">
              <a:solidFill>
                <a:schemeClr val="dk1"/>
              </a:solidFill>
              <a:highlight>
                <a:srgbClr val="FFFFFF"/>
              </a:highlight>
            </a:endParaRPr>
          </a:p>
          <a:p>
            <a:pPr indent="0" lvl="0" marL="0" rtl="0" algn="l">
              <a:spcBef>
                <a:spcPts val="1200"/>
              </a:spcBef>
              <a:spcAft>
                <a:spcPts val="1200"/>
              </a:spcAft>
              <a:buNone/>
            </a:pPr>
            <a:r>
              <a:rPr lang="en-GB" sz="2000">
                <a:solidFill>
                  <a:schemeClr val="dk1"/>
                </a:solidFill>
                <a:highlight>
                  <a:srgbClr val="FFFFFF"/>
                </a:highlight>
              </a:rPr>
              <a:t>In this unit of work, we will use the comic strip version. For learners who struggle to read the comic books you will find supported resources </a:t>
            </a:r>
            <a:r>
              <a:rPr lang="en-GB" sz="2000" u="sng">
                <a:solidFill>
                  <a:schemeClr val="hlink"/>
                </a:solidFill>
                <a:highlight>
                  <a:srgbClr val="FFFFFF"/>
                </a:highlight>
                <a:hlinkClick r:id="rId5"/>
              </a:rPr>
              <a:t>here</a:t>
            </a:r>
            <a:r>
              <a:rPr lang="en-GB" sz="2000">
                <a:solidFill>
                  <a:schemeClr val="dk1"/>
                </a:solidFill>
                <a:highlight>
                  <a:srgbClr val="FFFFFF"/>
                </a:highlight>
              </a:rPr>
              <a:t>.</a:t>
            </a:r>
            <a:endParaRPr sz="2000">
              <a:solidFill>
                <a:schemeClr val="dk1"/>
              </a:solidFill>
              <a:highlight>
                <a:srgbClr val="FFFFFF"/>
              </a:highlight>
            </a:endParaRPr>
          </a:p>
        </p:txBody>
      </p:sp>
      <p:pic>
        <p:nvPicPr>
          <p:cNvPr id="661" name="Google Shape;661;p78"/>
          <p:cNvPicPr preferRelativeResize="0"/>
          <p:nvPr/>
        </p:nvPicPr>
        <p:blipFill>
          <a:blip r:embed="rId6">
            <a:alphaModFix/>
          </a:blip>
          <a:stretch>
            <a:fillRect/>
          </a:stretch>
        </p:blipFill>
        <p:spPr>
          <a:xfrm>
            <a:off x="60175" y="11"/>
            <a:ext cx="9144000" cy="141212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descr="Scots Hoose proudly presents a brand new comic edition of Tam o Shanter. Robert Burns’ original poem is illustrated by comic artist Gary Welsh and read by writer and actor Hamish MacDonald. It is a Scots Hoose production. A free download of the full comic edition of Tam o Shanter: The Comic is available at scotshoose.com" id="666" name="Google Shape;666;p79" title="Tam o Shanter: The Comic">
            <a:hlinkClick r:id="rId3"/>
          </p:cNvPr>
          <p:cNvPicPr preferRelativeResize="0"/>
          <p:nvPr/>
        </p:nvPicPr>
        <p:blipFill>
          <a:blip r:embed="rId4">
            <a:alphaModFix/>
          </a:blip>
          <a:stretch>
            <a:fillRect/>
          </a:stretch>
        </p:blipFill>
        <p:spPr>
          <a:xfrm>
            <a:off x="438150" y="454025"/>
            <a:ext cx="7933275" cy="4462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1000"/>
                                        <p:tgtEl>
                                          <p:spTgt spid="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80"/>
          <p:cNvSpPr txBox="1"/>
          <p:nvPr>
            <p:ph idx="1" type="body"/>
          </p:nvPr>
        </p:nvSpPr>
        <p:spPr>
          <a:xfrm>
            <a:off x="311700" y="1703550"/>
            <a:ext cx="8520600" cy="30237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GB" sz="2200">
                <a:solidFill>
                  <a:srgbClr val="141414"/>
                </a:solidFill>
                <a:highlight>
                  <a:srgbClr val="FFFFFF"/>
                </a:highlight>
              </a:rPr>
              <a:t>The opening stanza captures the atmosphere at the end of a busy market day. </a:t>
            </a:r>
            <a:endParaRPr sz="2200">
              <a:solidFill>
                <a:srgbClr val="141414"/>
              </a:solidFill>
              <a:highlight>
                <a:srgbClr val="FFFFFF"/>
              </a:highlight>
            </a:endParaRPr>
          </a:p>
          <a:p>
            <a:pPr indent="0" lvl="0" marL="0" rtl="0" algn="l">
              <a:spcBef>
                <a:spcPts val="1200"/>
              </a:spcBef>
              <a:spcAft>
                <a:spcPts val="0"/>
              </a:spcAft>
              <a:buNone/>
            </a:pPr>
            <a:r>
              <a:t/>
            </a:r>
            <a:endParaRPr sz="2200">
              <a:solidFill>
                <a:srgbClr val="141414"/>
              </a:solidFill>
              <a:highlight>
                <a:srgbClr val="FFFFFF"/>
              </a:highlight>
            </a:endParaRPr>
          </a:p>
          <a:p>
            <a:pPr indent="0" lvl="0" marL="0" rtl="0" algn="l">
              <a:spcBef>
                <a:spcPts val="1200"/>
              </a:spcBef>
              <a:spcAft>
                <a:spcPts val="0"/>
              </a:spcAft>
              <a:buNone/>
            </a:pPr>
            <a:r>
              <a:rPr lang="en-GB" sz="2200">
                <a:solidFill>
                  <a:srgbClr val="141414"/>
                </a:solidFill>
                <a:highlight>
                  <a:srgbClr val="FFFFFF"/>
                </a:highlight>
              </a:rPr>
              <a:t>The first six lines create the sense of relaxed relief that follows a working day, but an ominous turning point comes in Line 7, </a:t>
            </a:r>
            <a:endParaRPr sz="2200">
              <a:solidFill>
                <a:srgbClr val="141414"/>
              </a:solidFill>
              <a:highlight>
                <a:srgbClr val="FFFFFF"/>
              </a:highlight>
            </a:endParaRPr>
          </a:p>
          <a:p>
            <a:pPr indent="0" lvl="0" marL="0" rtl="0" algn="ctr">
              <a:spcBef>
                <a:spcPts val="1200"/>
              </a:spcBef>
              <a:spcAft>
                <a:spcPts val="0"/>
              </a:spcAft>
              <a:buNone/>
            </a:pPr>
            <a:r>
              <a:rPr lang="en-GB" sz="2200">
                <a:solidFill>
                  <a:srgbClr val="141414"/>
                </a:solidFill>
                <a:highlight>
                  <a:srgbClr val="FFFFFF"/>
                </a:highlight>
              </a:rPr>
              <a:t>“We think na on… “</a:t>
            </a:r>
            <a:endParaRPr sz="2200">
              <a:solidFill>
                <a:srgbClr val="141414"/>
              </a:solidFill>
              <a:highlight>
                <a:srgbClr val="FFFFFF"/>
              </a:highlight>
            </a:endParaRPr>
          </a:p>
          <a:p>
            <a:pPr indent="0" lvl="0" marL="0" rtl="0" algn="l">
              <a:spcBef>
                <a:spcPts val="1200"/>
              </a:spcBef>
              <a:spcAft>
                <a:spcPts val="1200"/>
              </a:spcAft>
              <a:buNone/>
            </a:pPr>
            <a:r>
              <a:rPr lang="en-GB" sz="2200">
                <a:solidFill>
                  <a:srgbClr val="141414"/>
                </a:solidFill>
                <a:highlight>
                  <a:srgbClr val="FFFFFF"/>
                </a:highlight>
              </a:rPr>
              <a:t>splitting the stanza in two.</a:t>
            </a:r>
            <a:endParaRPr sz="2800"/>
          </a:p>
        </p:txBody>
      </p:sp>
      <p:pic>
        <p:nvPicPr>
          <p:cNvPr id="672" name="Google Shape;672;p80"/>
          <p:cNvPicPr preferRelativeResize="0"/>
          <p:nvPr/>
        </p:nvPicPr>
        <p:blipFill>
          <a:blip r:embed="rId3">
            <a:alphaModFix/>
          </a:blip>
          <a:stretch>
            <a:fillRect/>
          </a:stretch>
        </p:blipFill>
        <p:spPr>
          <a:xfrm>
            <a:off x="60175" y="11"/>
            <a:ext cx="9144000" cy="141212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81"/>
          <p:cNvSpPr txBox="1"/>
          <p:nvPr>
            <p:ph type="title"/>
          </p:nvPr>
        </p:nvSpPr>
        <p:spPr>
          <a:xfrm>
            <a:off x="311700" y="264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1 Tam</a:t>
            </a:r>
            <a:endParaRPr/>
          </a:p>
        </p:txBody>
      </p:sp>
      <p:sp>
        <p:nvSpPr>
          <p:cNvPr id="678" name="Google Shape;678;p81"/>
          <p:cNvSpPr txBox="1"/>
          <p:nvPr>
            <p:ph idx="1" type="body"/>
          </p:nvPr>
        </p:nvSpPr>
        <p:spPr>
          <a:xfrm>
            <a:off x="311700" y="902700"/>
            <a:ext cx="8520600" cy="355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333333"/>
                </a:solidFill>
              </a:rPr>
              <a:t>Tam is a farmer who travelled into Ayr to go to the market, but after he sold his goods, he ended up staying a while longer than he intended. Looking at this picture find some Scots adjectives to describe him.</a:t>
            </a:r>
            <a:endParaRPr>
              <a:solidFill>
                <a:srgbClr val="333333"/>
              </a:solidFill>
            </a:endParaRPr>
          </a:p>
          <a:p>
            <a:pPr indent="0" lvl="0" marL="0" rtl="0" algn="l">
              <a:spcBef>
                <a:spcPts val="1500"/>
              </a:spcBef>
              <a:spcAft>
                <a:spcPts val="1500"/>
              </a:spcAft>
              <a:buClr>
                <a:schemeClr val="dk1"/>
              </a:buClr>
              <a:buSzPts val="1100"/>
              <a:buFont typeface="Arial"/>
              <a:buNone/>
            </a:pPr>
            <a:r>
              <a:t/>
            </a:r>
            <a:endParaRPr>
              <a:solidFill>
                <a:srgbClr val="333333"/>
              </a:solidFill>
            </a:endParaRPr>
          </a:p>
        </p:txBody>
      </p:sp>
      <p:pic>
        <p:nvPicPr>
          <p:cNvPr id="679" name="Google Shape;679;p81"/>
          <p:cNvPicPr preferRelativeResize="0"/>
          <p:nvPr/>
        </p:nvPicPr>
        <p:blipFill rotWithShape="1">
          <a:blip r:embed="rId3">
            <a:alphaModFix/>
          </a:blip>
          <a:srcRect b="0" l="0" r="0" t="2391"/>
          <a:stretch/>
        </p:blipFill>
        <p:spPr>
          <a:xfrm>
            <a:off x="2465000" y="2022625"/>
            <a:ext cx="3771900" cy="3021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2: The Life of Robert Burns</a:t>
            </a:r>
            <a:endParaRPr/>
          </a:p>
        </p:txBody>
      </p:sp>
      <p:sp>
        <p:nvSpPr>
          <p:cNvPr id="100" name="Google Shape;100;p19"/>
          <p:cNvSpPr txBox="1"/>
          <p:nvPr>
            <p:ph idx="1" type="body"/>
          </p:nvPr>
        </p:nvSpPr>
        <p:spPr>
          <a:xfrm>
            <a:off x="311700" y="11675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50">
                <a:solidFill>
                  <a:schemeClr val="dk1"/>
                </a:solidFill>
                <a:highlight>
                  <a:srgbClr val="FFFFFF"/>
                </a:highlight>
              </a:rPr>
              <a:t>Using Scots retell the life of Rabbie.</a:t>
            </a:r>
            <a:endParaRPr sz="2450">
              <a:solidFill>
                <a:schemeClr val="dk1"/>
              </a:solidFill>
              <a:highlight>
                <a:srgbClr val="FFFFFF"/>
              </a:highlight>
            </a:endParaRPr>
          </a:p>
          <a:p>
            <a:pPr indent="0" lvl="0" marL="0" rtl="0" algn="l">
              <a:spcBef>
                <a:spcPts val="1200"/>
              </a:spcBef>
              <a:spcAft>
                <a:spcPts val="0"/>
              </a:spcAft>
              <a:buNone/>
            </a:pPr>
            <a:r>
              <a:t/>
            </a:r>
            <a:endParaRPr sz="2450">
              <a:solidFill>
                <a:schemeClr val="dk1"/>
              </a:solidFill>
              <a:highlight>
                <a:srgbClr val="FFFFFF"/>
              </a:highlight>
            </a:endParaRPr>
          </a:p>
          <a:p>
            <a:pPr indent="0" lvl="0" marL="0" rtl="0" algn="l">
              <a:spcBef>
                <a:spcPts val="1200"/>
              </a:spcBef>
              <a:spcAft>
                <a:spcPts val="0"/>
              </a:spcAft>
              <a:buNone/>
            </a:pPr>
            <a:r>
              <a:rPr lang="en-GB" sz="2450">
                <a:solidFill>
                  <a:schemeClr val="dk1"/>
                </a:solidFill>
                <a:highlight>
                  <a:srgbClr val="FFFFFF"/>
                </a:highlight>
              </a:rPr>
              <a:t>Use the East Central South Scots 100 words </a:t>
            </a:r>
            <a:r>
              <a:rPr lang="en-GB" sz="2450" u="sng">
                <a:solidFill>
                  <a:schemeClr val="hlink"/>
                </a:solidFill>
                <a:highlight>
                  <a:srgbClr val="FFFFFF"/>
                </a:highlight>
                <a:hlinkClick r:id="rId3"/>
              </a:rPr>
              <a:t>resource</a:t>
            </a:r>
            <a:r>
              <a:rPr lang="en-GB" sz="2450">
                <a:solidFill>
                  <a:schemeClr val="dk1"/>
                </a:solidFill>
                <a:highlight>
                  <a:srgbClr val="FFFFFF"/>
                </a:highlight>
              </a:rPr>
              <a:t> or the online dictionary </a:t>
            </a:r>
            <a:r>
              <a:rPr lang="en-GB" sz="2450" u="sng">
                <a:solidFill>
                  <a:schemeClr val="hlink"/>
                </a:solidFill>
                <a:highlight>
                  <a:srgbClr val="FFFFFF"/>
                </a:highlight>
                <a:hlinkClick r:id="rId4"/>
              </a:rPr>
              <a:t>here</a:t>
            </a:r>
            <a:r>
              <a:rPr lang="en-GB" sz="2450">
                <a:solidFill>
                  <a:schemeClr val="dk1"/>
                </a:solidFill>
                <a:highlight>
                  <a:srgbClr val="FFFFFF"/>
                </a:highlight>
              </a:rPr>
              <a:t>.</a:t>
            </a:r>
            <a:endParaRPr sz="2450">
              <a:solidFill>
                <a:schemeClr val="dk1"/>
              </a:solidFill>
              <a:highlight>
                <a:srgbClr val="FFFFFF"/>
              </a:highlight>
            </a:endParaRPr>
          </a:p>
          <a:p>
            <a:pPr indent="0" lvl="0" marL="0" rtl="0" algn="l">
              <a:spcBef>
                <a:spcPts val="1200"/>
              </a:spcBef>
              <a:spcAft>
                <a:spcPts val="1200"/>
              </a:spcAft>
              <a:buNone/>
            </a:pPr>
            <a:r>
              <a:rPr lang="en-GB" sz="2450">
                <a:solidFill>
                  <a:schemeClr val="dk1"/>
                </a:solidFill>
                <a:highlight>
                  <a:srgbClr val="FFFFFF"/>
                </a:highlight>
              </a:rPr>
              <a:t>You can find other Scots dialects </a:t>
            </a:r>
            <a:r>
              <a:rPr lang="en-GB" sz="2450" u="sng">
                <a:solidFill>
                  <a:schemeClr val="hlink"/>
                </a:solidFill>
                <a:highlight>
                  <a:srgbClr val="FFFFFF"/>
                </a:highlight>
                <a:hlinkClick r:id="rId5"/>
              </a:rPr>
              <a:t>here</a:t>
            </a:r>
            <a:r>
              <a:rPr lang="en-GB" sz="2450">
                <a:solidFill>
                  <a:schemeClr val="dk1"/>
                </a:solidFill>
                <a:highlight>
                  <a:srgbClr val="FFFFFF"/>
                </a:highlight>
              </a:rPr>
              <a:t>.</a:t>
            </a:r>
            <a:endParaRPr sz="2450">
              <a:solidFill>
                <a:schemeClr val="dk1"/>
              </a:solidFill>
              <a:highlight>
                <a:srgbClr val="FFFFFF"/>
              </a:highlight>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2: What do the following words mean? </a:t>
            </a:r>
            <a:endParaRPr/>
          </a:p>
        </p:txBody>
      </p:sp>
      <p:sp>
        <p:nvSpPr>
          <p:cNvPr id="685" name="Google Shape;685;p82"/>
          <p:cNvSpPr txBox="1"/>
          <p:nvPr/>
        </p:nvSpPr>
        <p:spPr>
          <a:xfrm>
            <a:off x="509975" y="1192150"/>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droughty</a:t>
            </a:r>
            <a:endParaRPr sz="2000"/>
          </a:p>
        </p:txBody>
      </p:sp>
      <p:sp>
        <p:nvSpPr>
          <p:cNvPr id="686" name="Google Shape;686;p82"/>
          <p:cNvSpPr txBox="1"/>
          <p:nvPr/>
        </p:nvSpPr>
        <p:spPr>
          <a:xfrm>
            <a:off x="2278450" y="3636925"/>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t</a:t>
            </a:r>
            <a:r>
              <a:rPr lang="en-GB" sz="2000"/>
              <a:t>hirsty </a:t>
            </a:r>
            <a:endParaRPr sz="2000"/>
          </a:p>
          <a:p>
            <a:pPr indent="0" lvl="0" marL="0" rtl="0" algn="ctr">
              <a:spcBef>
                <a:spcPts val="0"/>
              </a:spcBef>
              <a:spcAft>
                <a:spcPts val="0"/>
              </a:spcAft>
              <a:buNone/>
            </a:pPr>
            <a:r>
              <a:rPr lang="en-GB" sz="1300"/>
              <a:t>(for alcohol)</a:t>
            </a:r>
            <a:endParaRPr sz="1300"/>
          </a:p>
        </p:txBody>
      </p:sp>
      <p:sp>
        <p:nvSpPr>
          <p:cNvPr id="687" name="Google Shape;687;p82"/>
          <p:cNvSpPr txBox="1"/>
          <p:nvPr/>
        </p:nvSpPr>
        <p:spPr>
          <a:xfrm>
            <a:off x="509975" y="200707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mirk</a:t>
            </a:r>
            <a:endParaRPr sz="2000"/>
          </a:p>
        </p:txBody>
      </p:sp>
      <p:sp>
        <p:nvSpPr>
          <p:cNvPr id="688" name="Google Shape;688;p82"/>
          <p:cNvSpPr txBox="1"/>
          <p:nvPr/>
        </p:nvSpPr>
        <p:spPr>
          <a:xfrm>
            <a:off x="6456750" y="1123375"/>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darkness</a:t>
            </a:r>
            <a:endParaRPr sz="2000"/>
          </a:p>
        </p:txBody>
      </p:sp>
      <p:sp>
        <p:nvSpPr>
          <p:cNvPr id="689" name="Google Shape;689;p82"/>
          <p:cNvSpPr txBox="1"/>
          <p:nvPr/>
        </p:nvSpPr>
        <p:spPr>
          <a:xfrm>
            <a:off x="509975" y="2822000"/>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nappy</a:t>
            </a:r>
            <a:endParaRPr sz="2000"/>
          </a:p>
        </p:txBody>
      </p:sp>
      <p:sp>
        <p:nvSpPr>
          <p:cNvPr id="690" name="Google Shape;690;p82"/>
          <p:cNvSpPr txBox="1"/>
          <p:nvPr/>
        </p:nvSpPr>
        <p:spPr>
          <a:xfrm>
            <a:off x="6456750" y="2007075"/>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900"/>
              <a:t>a (strong) beer</a:t>
            </a:r>
            <a:endParaRPr sz="1900"/>
          </a:p>
        </p:txBody>
      </p:sp>
      <p:sp>
        <p:nvSpPr>
          <p:cNvPr id="691" name="Google Shape;691;p82"/>
          <p:cNvSpPr txBox="1"/>
          <p:nvPr/>
        </p:nvSpPr>
        <p:spPr>
          <a:xfrm>
            <a:off x="509975" y="363692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u</a:t>
            </a:r>
            <a:r>
              <a:rPr lang="en-GB" sz="2000"/>
              <a:t>nco happy</a:t>
            </a:r>
            <a:endParaRPr sz="2000"/>
          </a:p>
        </p:txBody>
      </p:sp>
      <p:sp>
        <p:nvSpPr>
          <p:cNvPr id="692" name="Google Shape;692;p82"/>
          <p:cNvSpPr txBox="1"/>
          <p:nvPr/>
        </p:nvSpPr>
        <p:spPr>
          <a:xfrm>
            <a:off x="6456750" y="2890775"/>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v</a:t>
            </a:r>
            <a:r>
              <a:rPr lang="en-GB" sz="2000"/>
              <a:t>ery drunk</a:t>
            </a:r>
            <a:endParaRPr sz="2000"/>
          </a:p>
        </p:txBody>
      </p:sp>
      <p:sp>
        <p:nvSpPr>
          <p:cNvPr id="693" name="Google Shape;693;p82"/>
          <p:cNvSpPr txBox="1"/>
          <p:nvPr/>
        </p:nvSpPr>
        <p:spPr>
          <a:xfrm>
            <a:off x="4666050" y="112547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naig</a:t>
            </a:r>
            <a:endParaRPr sz="2000"/>
          </a:p>
        </p:txBody>
      </p:sp>
      <p:sp>
        <p:nvSpPr>
          <p:cNvPr id="694" name="Google Shape;694;p82"/>
          <p:cNvSpPr txBox="1"/>
          <p:nvPr/>
        </p:nvSpPr>
        <p:spPr>
          <a:xfrm>
            <a:off x="2278450" y="2822000"/>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horse</a:t>
            </a:r>
            <a:endParaRPr sz="2000"/>
          </a:p>
        </p:txBody>
      </p:sp>
      <p:sp>
        <p:nvSpPr>
          <p:cNvPr id="695" name="Google Shape;695;p82"/>
          <p:cNvSpPr txBox="1"/>
          <p:nvPr/>
        </p:nvSpPr>
        <p:spPr>
          <a:xfrm>
            <a:off x="4666050" y="200707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blellum</a:t>
            </a:r>
            <a:endParaRPr sz="2000"/>
          </a:p>
        </p:txBody>
      </p:sp>
      <p:sp>
        <p:nvSpPr>
          <p:cNvPr id="696" name="Google Shape;696;p82"/>
          <p:cNvSpPr txBox="1"/>
          <p:nvPr/>
        </p:nvSpPr>
        <p:spPr>
          <a:xfrm>
            <a:off x="2278450" y="1192150"/>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t>Someone who talks a lot</a:t>
            </a:r>
            <a:endParaRPr sz="1800"/>
          </a:p>
        </p:txBody>
      </p:sp>
      <p:sp>
        <p:nvSpPr>
          <p:cNvPr id="697" name="Google Shape;697;p82"/>
          <p:cNvSpPr txBox="1"/>
          <p:nvPr/>
        </p:nvSpPr>
        <p:spPr>
          <a:xfrm>
            <a:off x="2278450" y="2007075"/>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a black dog</a:t>
            </a:r>
            <a:endParaRPr sz="2000"/>
          </a:p>
        </p:txBody>
      </p:sp>
      <p:sp>
        <p:nvSpPr>
          <p:cNvPr id="698" name="Google Shape;698;p82"/>
          <p:cNvSpPr txBox="1"/>
          <p:nvPr/>
        </p:nvSpPr>
        <p:spPr>
          <a:xfrm>
            <a:off x="6456750" y="3698275"/>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900"/>
              <a:t>m</a:t>
            </a:r>
            <a:r>
              <a:rPr lang="en-GB" sz="1900"/>
              <a:t>ove quickly</a:t>
            </a:r>
            <a:endParaRPr sz="1900"/>
          </a:p>
        </p:txBody>
      </p:sp>
      <p:sp>
        <p:nvSpPr>
          <p:cNvPr id="699" name="Google Shape;699;p82"/>
          <p:cNvSpPr txBox="1"/>
          <p:nvPr/>
        </p:nvSpPr>
        <p:spPr>
          <a:xfrm>
            <a:off x="4700975" y="363692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t</a:t>
            </a:r>
            <a:r>
              <a:rPr lang="en-GB" sz="2000"/>
              <a:t>owzie tyke</a:t>
            </a:r>
            <a:endParaRPr sz="2000"/>
          </a:p>
        </p:txBody>
      </p:sp>
      <p:sp>
        <p:nvSpPr>
          <p:cNvPr id="700" name="Google Shape;700;p82"/>
          <p:cNvSpPr txBox="1"/>
          <p:nvPr/>
        </p:nvSpPr>
        <p:spPr>
          <a:xfrm>
            <a:off x="4700975" y="289077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groaning</a:t>
            </a:r>
            <a:endParaRPr sz="2000"/>
          </a:p>
        </p:txBody>
      </p:sp>
      <p:pic>
        <p:nvPicPr>
          <p:cNvPr id="701" name="Google Shape;701;p82"/>
          <p:cNvPicPr preferRelativeResize="0"/>
          <p:nvPr/>
        </p:nvPicPr>
        <p:blipFill>
          <a:blip r:embed="rId3">
            <a:alphaModFix/>
          </a:blip>
          <a:stretch>
            <a:fillRect/>
          </a:stretch>
        </p:blipFill>
        <p:spPr>
          <a:xfrm>
            <a:off x="8184575" y="169500"/>
            <a:ext cx="742725" cy="7427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Answers</a:t>
            </a:r>
            <a:r>
              <a:rPr lang="en-GB"/>
              <a:t> </a:t>
            </a:r>
            <a:endParaRPr/>
          </a:p>
        </p:txBody>
      </p:sp>
      <p:sp>
        <p:nvSpPr>
          <p:cNvPr id="707" name="Google Shape;707;p83"/>
          <p:cNvSpPr txBox="1"/>
          <p:nvPr/>
        </p:nvSpPr>
        <p:spPr>
          <a:xfrm>
            <a:off x="509975" y="1192150"/>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droughty</a:t>
            </a:r>
            <a:endParaRPr sz="2000"/>
          </a:p>
        </p:txBody>
      </p:sp>
      <p:sp>
        <p:nvSpPr>
          <p:cNvPr id="708" name="Google Shape;708;p83"/>
          <p:cNvSpPr txBox="1"/>
          <p:nvPr/>
        </p:nvSpPr>
        <p:spPr>
          <a:xfrm>
            <a:off x="2408625" y="1192150"/>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thirsty </a:t>
            </a:r>
            <a:endParaRPr sz="2000"/>
          </a:p>
          <a:p>
            <a:pPr indent="0" lvl="0" marL="0" rtl="0" algn="ctr">
              <a:spcBef>
                <a:spcPts val="0"/>
              </a:spcBef>
              <a:spcAft>
                <a:spcPts val="0"/>
              </a:spcAft>
              <a:buNone/>
            </a:pPr>
            <a:r>
              <a:rPr lang="en-GB" sz="1300"/>
              <a:t>(for alcohol)</a:t>
            </a:r>
            <a:endParaRPr sz="1300"/>
          </a:p>
        </p:txBody>
      </p:sp>
      <p:sp>
        <p:nvSpPr>
          <p:cNvPr id="709" name="Google Shape;709;p83"/>
          <p:cNvSpPr txBox="1"/>
          <p:nvPr/>
        </p:nvSpPr>
        <p:spPr>
          <a:xfrm>
            <a:off x="509975" y="200707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mirk</a:t>
            </a:r>
            <a:endParaRPr sz="2000"/>
          </a:p>
        </p:txBody>
      </p:sp>
      <p:sp>
        <p:nvSpPr>
          <p:cNvPr id="710" name="Google Shape;710;p83"/>
          <p:cNvSpPr txBox="1"/>
          <p:nvPr/>
        </p:nvSpPr>
        <p:spPr>
          <a:xfrm>
            <a:off x="2408625" y="2007075"/>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darkness</a:t>
            </a:r>
            <a:endParaRPr sz="2000"/>
          </a:p>
        </p:txBody>
      </p:sp>
      <p:sp>
        <p:nvSpPr>
          <p:cNvPr id="711" name="Google Shape;711;p83"/>
          <p:cNvSpPr txBox="1"/>
          <p:nvPr/>
        </p:nvSpPr>
        <p:spPr>
          <a:xfrm>
            <a:off x="509975" y="2822000"/>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nappy</a:t>
            </a:r>
            <a:endParaRPr sz="2000"/>
          </a:p>
        </p:txBody>
      </p:sp>
      <p:sp>
        <p:nvSpPr>
          <p:cNvPr id="712" name="Google Shape;712;p83"/>
          <p:cNvSpPr txBox="1"/>
          <p:nvPr/>
        </p:nvSpPr>
        <p:spPr>
          <a:xfrm>
            <a:off x="509975" y="363692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unco happy</a:t>
            </a:r>
            <a:endParaRPr sz="2000"/>
          </a:p>
        </p:txBody>
      </p:sp>
      <p:sp>
        <p:nvSpPr>
          <p:cNvPr id="713" name="Google Shape;713;p83"/>
          <p:cNvSpPr txBox="1"/>
          <p:nvPr/>
        </p:nvSpPr>
        <p:spPr>
          <a:xfrm>
            <a:off x="2408625" y="3636925"/>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very drunk</a:t>
            </a:r>
            <a:endParaRPr sz="2000"/>
          </a:p>
        </p:txBody>
      </p:sp>
      <p:sp>
        <p:nvSpPr>
          <p:cNvPr id="714" name="Google Shape;714;p83"/>
          <p:cNvSpPr txBox="1"/>
          <p:nvPr/>
        </p:nvSpPr>
        <p:spPr>
          <a:xfrm>
            <a:off x="4666050" y="112547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naig</a:t>
            </a:r>
            <a:endParaRPr sz="2000"/>
          </a:p>
        </p:txBody>
      </p:sp>
      <p:sp>
        <p:nvSpPr>
          <p:cNvPr id="715" name="Google Shape;715;p83"/>
          <p:cNvSpPr txBox="1"/>
          <p:nvPr/>
        </p:nvSpPr>
        <p:spPr>
          <a:xfrm>
            <a:off x="6517075" y="1125475"/>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horse</a:t>
            </a:r>
            <a:endParaRPr sz="2000"/>
          </a:p>
        </p:txBody>
      </p:sp>
      <p:sp>
        <p:nvSpPr>
          <p:cNvPr id="716" name="Google Shape;716;p83"/>
          <p:cNvSpPr txBox="1"/>
          <p:nvPr/>
        </p:nvSpPr>
        <p:spPr>
          <a:xfrm>
            <a:off x="4666050" y="200707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blellum</a:t>
            </a:r>
            <a:endParaRPr sz="2000"/>
          </a:p>
        </p:txBody>
      </p:sp>
      <p:sp>
        <p:nvSpPr>
          <p:cNvPr id="717" name="Google Shape;717;p83"/>
          <p:cNvSpPr txBox="1"/>
          <p:nvPr/>
        </p:nvSpPr>
        <p:spPr>
          <a:xfrm>
            <a:off x="6517075" y="2007075"/>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t>Someone who talks a lot</a:t>
            </a:r>
            <a:endParaRPr sz="1800"/>
          </a:p>
        </p:txBody>
      </p:sp>
      <p:sp>
        <p:nvSpPr>
          <p:cNvPr id="718" name="Google Shape;718;p83"/>
          <p:cNvSpPr txBox="1"/>
          <p:nvPr/>
        </p:nvSpPr>
        <p:spPr>
          <a:xfrm>
            <a:off x="6517075" y="3636925"/>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a black dog</a:t>
            </a:r>
            <a:endParaRPr sz="2000"/>
          </a:p>
        </p:txBody>
      </p:sp>
      <p:sp>
        <p:nvSpPr>
          <p:cNvPr id="719" name="Google Shape;719;p83"/>
          <p:cNvSpPr txBox="1"/>
          <p:nvPr/>
        </p:nvSpPr>
        <p:spPr>
          <a:xfrm>
            <a:off x="6517075" y="2822000"/>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900"/>
              <a:t>move quickly</a:t>
            </a:r>
            <a:endParaRPr sz="1900"/>
          </a:p>
        </p:txBody>
      </p:sp>
      <p:sp>
        <p:nvSpPr>
          <p:cNvPr id="720" name="Google Shape;720;p83"/>
          <p:cNvSpPr txBox="1"/>
          <p:nvPr/>
        </p:nvSpPr>
        <p:spPr>
          <a:xfrm>
            <a:off x="4700975" y="363692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towzie tyke</a:t>
            </a:r>
            <a:endParaRPr sz="2000"/>
          </a:p>
        </p:txBody>
      </p:sp>
      <p:sp>
        <p:nvSpPr>
          <p:cNvPr id="721" name="Google Shape;721;p83"/>
          <p:cNvSpPr txBox="1"/>
          <p:nvPr/>
        </p:nvSpPr>
        <p:spPr>
          <a:xfrm>
            <a:off x="4700975" y="2890775"/>
            <a:ext cx="1642200" cy="6405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t>groaning</a:t>
            </a:r>
            <a:endParaRPr sz="2000"/>
          </a:p>
        </p:txBody>
      </p:sp>
      <p:sp>
        <p:nvSpPr>
          <p:cNvPr id="722" name="Google Shape;722;p83"/>
          <p:cNvSpPr txBox="1"/>
          <p:nvPr/>
        </p:nvSpPr>
        <p:spPr>
          <a:xfrm>
            <a:off x="2408625" y="2822000"/>
            <a:ext cx="1642200" cy="6405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900"/>
              <a:t>a (strong) beer</a:t>
            </a:r>
            <a:endParaRPr sz="19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28" name="Google Shape;728;p84"/>
          <p:cNvSpPr txBox="1"/>
          <p:nvPr>
            <p:ph idx="1" type="body"/>
          </p:nvPr>
        </p:nvSpPr>
        <p:spPr>
          <a:xfrm>
            <a:off x="311700" y="1719975"/>
            <a:ext cx="8520600" cy="284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solidFill>
                  <a:srgbClr val="141414"/>
                </a:solidFill>
                <a:highlight>
                  <a:srgbClr val="FFFFFF"/>
                </a:highlight>
              </a:rPr>
              <a:t>The narrator then provides a list of the obstacles, put out of Tam's mind because he has been drinking, between the inn and home. </a:t>
            </a:r>
            <a:endParaRPr sz="2000">
              <a:solidFill>
                <a:srgbClr val="141414"/>
              </a:solidFill>
              <a:highlight>
                <a:srgbClr val="FFFFFF"/>
              </a:highlight>
            </a:endParaRPr>
          </a:p>
          <a:p>
            <a:pPr indent="0" lvl="0" marL="0" rtl="0" algn="ctr">
              <a:spcBef>
                <a:spcPts val="1200"/>
              </a:spcBef>
              <a:spcAft>
                <a:spcPts val="0"/>
              </a:spcAft>
              <a:buNone/>
            </a:pPr>
            <a:r>
              <a:rPr lang="en-GB" sz="2000">
                <a:solidFill>
                  <a:srgbClr val="141414"/>
                </a:solidFill>
                <a:highlight>
                  <a:srgbClr val="FFFFFF"/>
                </a:highlight>
              </a:rPr>
              <a:t>“The mosses, waters, slaps, and styles. “</a:t>
            </a:r>
            <a:endParaRPr sz="2000">
              <a:solidFill>
                <a:srgbClr val="141414"/>
              </a:solidFill>
              <a:highlight>
                <a:srgbClr val="FFFFFF"/>
              </a:highlight>
            </a:endParaRPr>
          </a:p>
          <a:p>
            <a:pPr indent="0" lvl="0" marL="0" rtl="0" algn="l">
              <a:spcBef>
                <a:spcPts val="1200"/>
              </a:spcBef>
              <a:spcAft>
                <a:spcPts val="1200"/>
              </a:spcAft>
              <a:buNone/>
            </a:pPr>
            <a:r>
              <a:rPr lang="en-GB" sz="2000">
                <a:solidFill>
                  <a:srgbClr val="141414"/>
                </a:solidFill>
                <a:highlight>
                  <a:srgbClr val="FFFFFF"/>
                </a:highlight>
              </a:rPr>
              <a:t>There follows a portrait of the archetypal neglected and indignant wife, which shows a disconnection between the carousing male and the sober, reliable, isolated wife.</a:t>
            </a:r>
            <a:endParaRPr sz="2000">
              <a:solidFill>
                <a:srgbClr val="141414"/>
              </a:solidFill>
              <a:highlight>
                <a:srgbClr val="FFFFFF"/>
              </a:highlight>
            </a:endParaRPr>
          </a:p>
        </p:txBody>
      </p:sp>
      <p:pic>
        <p:nvPicPr>
          <p:cNvPr id="729" name="Google Shape;729;p84"/>
          <p:cNvPicPr preferRelativeResize="0"/>
          <p:nvPr/>
        </p:nvPicPr>
        <p:blipFill>
          <a:blip r:embed="rId3">
            <a:alphaModFix/>
          </a:blip>
          <a:stretch>
            <a:fillRect/>
          </a:stretch>
        </p:blipFill>
        <p:spPr>
          <a:xfrm>
            <a:off x="60175" y="11"/>
            <a:ext cx="9144000" cy="141212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85"/>
          <p:cNvPicPr preferRelativeResize="0"/>
          <p:nvPr/>
        </p:nvPicPr>
        <p:blipFill rotWithShape="1">
          <a:blip r:embed="rId3">
            <a:alphaModFix/>
          </a:blip>
          <a:srcRect b="0" l="0" r="5767" t="11551"/>
          <a:stretch/>
        </p:blipFill>
        <p:spPr>
          <a:xfrm>
            <a:off x="3762375" y="645575"/>
            <a:ext cx="5291674" cy="4227300"/>
          </a:xfrm>
          <a:prstGeom prst="rect">
            <a:avLst/>
          </a:prstGeom>
          <a:noFill/>
          <a:ln>
            <a:noFill/>
          </a:ln>
        </p:spPr>
      </p:pic>
      <p:sp>
        <p:nvSpPr>
          <p:cNvPr id="735" name="Google Shape;735;p85"/>
          <p:cNvSpPr txBox="1"/>
          <p:nvPr>
            <p:ph type="title"/>
          </p:nvPr>
        </p:nvSpPr>
        <p:spPr>
          <a:xfrm>
            <a:off x="311700" y="445025"/>
            <a:ext cx="401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3: </a:t>
            </a:r>
            <a:r>
              <a:rPr lang="en-GB" sz="2750">
                <a:solidFill>
                  <a:srgbClr val="333333"/>
                </a:solidFill>
                <a:highlight>
                  <a:srgbClr val="FFFFFF"/>
                </a:highlight>
              </a:rPr>
              <a:t>Tam’s wife</a:t>
            </a:r>
            <a:endParaRPr sz="2750"/>
          </a:p>
        </p:txBody>
      </p:sp>
      <p:sp>
        <p:nvSpPr>
          <p:cNvPr id="736" name="Google Shape;736;p85"/>
          <p:cNvSpPr txBox="1"/>
          <p:nvPr>
            <p:ph idx="1" type="body"/>
          </p:nvPr>
        </p:nvSpPr>
        <p:spPr>
          <a:xfrm>
            <a:off x="311700" y="1152475"/>
            <a:ext cx="3789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Tam is away in town drinking. He was </a:t>
            </a:r>
            <a:r>
              <a:rPr lang="en-GB"/>
              <a:t>meant</a:t>
            </a:r>
            <a:r>
              <a:rPr lang="en-GB"/>
              <a:t> to be home long ago. How do we know?</a:t>
            </a:r>
            <a:endParaRPr/>
          </a:p>
          <a:p>
            <a:pPr indent="0" lvl="0" marL="0" rtl="0" algn="l">
              <a:spcBef>
                <a:spcPts val="1200"/>
              </a:spcBef>
              <a:spcAft>
                <a:spcPts val="0"/>
              </a:spcAft>
              <a:buNone/>
            </a:pPr>
            <a:r>
              <a:rPr lang="en-GB"/>
              <a:t>What do we learn about his wife?</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737" name="Google Shape;737;p85"/>
          <p:cNvSpPr txBox="1"/>
          <p:nvPr/>
        </p:nvSpPr>
        <p:spPr>
          <a:xfrm>
            <a:off x="484325" y="2944025"/>
            <a:ext cx="2993100" cy="1612800"/>
          </a:xfrm>
          <a:prstGeom prst="rect">
            <a:avLst/>
          </a:prstGeom>
          <a:solidFill>
            <a:srgbClr val="FFE5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2"/>
                </a:solidFill>
              </a:rPr>
              <a:t>chapmen = people</a:t>
            </a:r>
            <a:endParaRPr>
              <a:solidFill>
                <a:schemeClr val="dk2"/>
              </a:solidFill>
            </a:endParaRPr>
          </a:p>
          <a:p>
            <a:pPr indent="0" lvl="0" marL="0" rtl="0" algn="l">
              <a:spcBef>
                <a:spcPts val="0"/>
              </a:spcBef>
              <a:spcAft>
                <a:spcPts val="0"/>
              </a:spcAft>
              <a:buNone/>
            </a:pPr>
            <a:r>
              <a:rPr lang="en-GB">
                <a:solidFill>
                  <a:schemeClr val="dk2"/>
                </a:solidFill>
              </a:rPr>
              <a:t>b</a:t>
            </a:r>
            <a:r>
              <a:rPr lang="en-GB">
                <a:solidFill>
                  <a:schemeClr val="dk2"/>
                </a:solidFill>
              </a:rPr>
              <a:t>illies = peddler</a:t>
            </a:r>
            <a:endParaRPr>
              <a:solidFill>
                <a:schemeClr val="dk2"/>
              </a:solidFill>
            </a:endParaRPr>
          </a:p>
          <a:p>
            <a:pPr indent="0" lvl="0" marL="0" rtl="0" algn="l">
              <a:spcBef>
                <a:spcPts val="0"/>
              </a:spcBef>
              <a:spcAft>
                <a:spcPts val="0"/>
              </a:spcAft>
              <a:buNone/>
            </a:pPr>
            <a:r>
              <a:rPr lang="en-GB">
                <a:solidFill>
                  <a:schemeClr val="dk2"/>
                </a:solidFill>
              </a:rPr>
              <a:t>t</a:t>
            </a:r>
            <a:r>
              <a:rPr lang="en-GB">
                <a:solidFill>
                  <a:schemeClr val="dk2"/>
                </a:solidFill>
              </a:rPr>
              <a:t>ak the gate = take the road home</a:t>
            </a:r>
            <a:endParaRPr>
              <a:solidFill>
                <a:schemeClr val="dk2"/>
              </a:solidFill>
            </a:endParaRPr>
          </a:p>
          <a:p>
            <a:pPr indent="0" lvl="0" marL="0" rtl="0" algn="l">
              <a:spcBef>
                <a:spcPts val="0"/>
              </a:spcBef>
              <a:spcAft>
                <a:spcPts val="0"/>
              </a:spcAft>
              <a:buNone/>
            </a:pPr>
            <a:r>
              <a:rPr lang="en-GB">
                <a:solidFill>
                  <a:schemeClr val="dk2"/>
                </a:solidFill>
              </a:rPr>
              <a:t>t</a:t>
            </a:r>
            <a:r>
              <a:rPr lang="en-GB">
                <a:solidFill>
                  <a:schemeClr val="dk2"/>
                </a:solidFill>
              </a:rPr>
              <a:t>he mosses = the marshes</a:t>
            </a:r>
            <a:endParaRPr>
              <a:solidFill>
                <a:schemeClr val="dk2"/>
              </a:solidFill>
            </a:endParaRPr>
          </a:p>
          <a:p>
            <a:pPr indent="0" lvl="0" marL="0" rtl="0" algn="l">
              <a:spcBef>
                <a:spcPts val="0"/>
              </a:spcBef>
              <a:spcAft>
                <a:spcPts val="0"/>
              </a:spcAft>
              <a:buNone/>
            </a:pPr>
            <a:r>
              <a:rPr lang="en-GB">
                <a:solidFill>
                  <a:schemeClr val="dk2"/>
                </a:solidFill>
              </a:rPr>
              <a:t>s</a:t>
            </a:r>
            <a:r>
              <a:rPr lang="en-GB">
                <a:solidFill>
                  <a:schemeClr val="dk2"/>
                </a:solidFill>
              </a:rPr>
              <a:t>laps = steps</a:t>
            </a:r>
            <a:endParaRPr>
              <a:solidFill>
                <a:schemeClr val="dk2"/>
              </a:solidFill>
            </a:endParaRPr>
          </a:p>
          <a:p>
            <a:pPr indent="0" lvl="0" marL="0" rtl="0" algn="l">
              <a:spcBef>
                <a:spcPts val="0"/>
              </a:spcBef>
              <a:spcAft>
                <a:spcPts val="0"/>
              </a:spcAft>
              <a:buNone/>
            </a:pPr>
            <a:r>
              <a:rPr lang="en-GB">
                <a:solidFill>
                  <a:schemeClr val="dk2"/>
                </a:solidFill>
              </a:rPr>
              <a:t>s</a:t>
            </a:r>
            <a:r>
              <a:rPr lang="en-GB">
                <a:solidFill>
                  <a:schemeClr val="dk2"/>
                </a:solidFill>
              </a:rPr>
              <a:t>tyles = stiles</a:t>
            </a:r>
            <a:endParaRPr>
              <a:solidFill>
                <a:schemeClr val="dk2"/>
              </a:solidFill>
            </a:endParaRPr>
          </a:p>
        </p:txBody>
      </p:sp>
      <p:pic>
        <p:nvPicPr>
          <p:cNvPr id="738" name="Google Shape;738;p85"/>
          <p:cNvPicPr preferRelativeResize="0"/>
          <p:nvPr/>
        </p:nvPicPr>
        <p:blipFill>
          <a:blip r:embed="rId4">
            <a:alphaModFix/>
          </a:blip>
          <a:stretch>
            <a:fillRect/>
          </a:stretch>
        </p:blipFill>
        <p:spPr>
          <a:xfrm>
            <a:off x="2459875" y="4237175"/>
            <a:ext cx="742725" cy="7427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Answer:</a:t>
            </a:r>
            <a:endParaRPr/>
          </a:p>
        </p:txBody>
      </p:sp>
      <p:sp>
        <p:nvSpPr>
          <p:cNvPr id="744" name="Google Shape;744;p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Poet refers to her as  sulky and sullen. </a:t>
            </a:r>
            <a:r>
              <a:rPr lang="en-GB">
                <a:solidFill>
                  <a:srgbClr val="333333"/>
                </a:solidFill>
              </a:rPr>
              <a:t>She’s not too fond of her husband’s drinking as she is frowning (gathering her brows, like a thundering storm) and angry (nursing her wrath).</a:t>
            </a:r>
            <a:endParaRPr>
              <a:solidFill>
                <a:srgbClr val="333333"/>
              </a:solidFill>
            </a:endParaRPr>
          </a:p>
          <a:p>
            <a:pPr indent="0" lvl="0" marL="0" rtl="0" algn="l">
              <a:spcBef>
                <a:spcPts val="1200"/>
              </a:spcBef>
              <a:spcAft>
                <a:spcPts val="0"/>
              </a:spcAft>
              <a:buNone/>
            </a:pPr>
            <a:r>
              <a:rPr lang="en-GB">
                <a:solidFill>
                  <a:srgbClr val="333333"/>
                </a:solidFill>
              </a:rPr>
              <a:t> Tam was meant to be home hours ago.</a:t>
            </a:r>
            <a:endParaRPr>
              <a:solidFill>
                <a:srgbClr val="333333"/>
              </a:solidFill>
            </a:endParaRPr>
          </a:p>
          <a:p>
            <a:pPr indent="0" lvl="0" marL="0" rtl="0" algn="l">
              <a:spcBef>
                <a:spcPts val="1200"/>
              </a:spcBef>
              <a:spcAft>
                <a:spcPts val="1200"/>
              </a:spcAft>
              <a:buNone/>
            </a:pPr>
            <a:r>
              <a:t/>
            </a:r>
            <a:endParaRPr/>
          </a:p>
        </p:txBody>
      </p:sp>
      <p:pic>
        <p:nvPicPr>
          <p:cNvPr id="745" name="Google Shape;745;p86"/>
          <p:cNvPicPr preferRelativeResize="0"/>
          <p:nvPr/>
        </p:nvPicPr>
        <p:blipFill rotWithShape="1">
          <a:blip r:embed="rId3">
            <a:alphaModFix/>
          </a:blip>
          <a:srcRect b="18032" l="0" r="0" t="0"/>
          <a:stretch/>
        </p:blipFill>
        <p:spPr>
          <a:xfrm>
            <a:off x="1292825" y="2803900"/>
            <a:ext cx="5734050" cy="21431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id="750" name="Google Shape;750;p87"/>
          <p:cNvPicPr preferRelativeResize="0"/>
          <p:nvPr/>
        </p:nvPicPr>
        <p:blipFill>
          <a:blip r:embed="rId3">
            <a:alphaModFix/>
          </a:blip>
          <a:stretch>
            <a:fillRect/>
          </a:stretch>
        </p:blipFill>
        <p:spPr>
          <a:xfrm>
            <a:off x="152400" y="2012850"/>
            <a:ext cx="8839199" cy="2148878"/>
          </a:xfrm>
          <a:prstGeom prst="rect">
            <a:avLst/>
          </a:prstGeom>
          <a:noFill/>
          <a:ln>
            <a:noFill/>
          </a:ln>
        </p:spPr>
      </p:pic>
      <p:sp>
        <p:nvSpPr>
          <p:cNvPr id="751" name="Google Shape;751;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3:  How is Tam </a:t>
            </a:r>
            <a:r>
              <a:rPr lang="en-GB"/>
              <a:t>described</a:t>
            </a:r>
            <a:r>
              <a:rPr lang="en-GB"/>
              <a:t>?</a:t>
            </a:r>
            <a:endParaRPr/>
          </a:p>
        </p:txBody>
      </p:sp>
      <p:sp>
        <p:nvSpPr>
          <p:cNvPr id="752" name="Google Shape;752;p87"/>
          <p:cNvSpPr txBox="1"/>
          <p:nvPr>
            <p:ph idx="1" type="body"/>
          </p:nvPr>
        </p:nvSpPr>
        <p:spPr>
          <a:xfrm>
            <a:off x="6339775" y="299725"/>
            <a:ext cx="1865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u="sng">
                <a:solidFill>
                  <a:schemeClr val="hlink"/>
                </a:solidFill>
                <a:hlinkClick r:id="rId4"/>
              </a:rPr>
              <a:t>worksheet</a:t>
            </a:r>
            <a:r>
              <a:rPr lang="en-GB"/>
              <a:t> </a:t>
            </a:r>
            <a:endParaRPr/>
          </a:p>
        </p:txBody>
      </p:sp>
      <p:pic>
        <p:nvPicPr>
          <p:cNvPr id="753" name="Google Shape;753;p87"/>
          <p:cNvPicPr preferRelativeResize="0"/>
          <p:nvPr/>
        </p:nvPicPr>
        <p:blipFill>
          <a:blip r:embed="rId5">
            <a:alphaModFix/>
          </a:blip>
          <a:stretch>
            <a:fillRect/>
          </a:stretch>
        </p:blipFill>
        <p:spPr>
          <a:xfrm>
            <a:off x="6629875" y="764575"/>
            <a:ext cx="742725" cy="7427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a:t>
            </a:r>
            <a:r>
              <a:rPr lang="en-GB"/>
              <a:t>atch</a:t>
            </a:r>
            <a:r>
              <a:rPr lang="en-GB"/>
              <a:t> the Scots to the English </a:t>
            </a:r>
            <a:r>
              <a:rPr lang="en-GB" sz="1800"/>
              <a:t>(link in worksheet too)</a:t>
            </a:r>
            <a:endParaRPr sz="1800"/>
          </a:p>
        </p:txBody>
      </p:sp>
      <p:pic>
        <p:nvPicPr>
          <p:cNvPr id="759" name="Google Shape;759;p88"/>
          <p:cNvPicPr preferRelativeResize="0"/>
          <p:nvPr/>
        </p:nvPicPr>
        <p:blipFill>
          <a:blip r:embed="rId3">
            <a:alphaModFix/>
          </a:blip>
          <a:stretch>
            <a:fillRect/>
          </a:stretch>
        </p:blipFill>
        <p:spPr>
          <a:xfrm>
            <a:off x="152400" y="1170125"/>
            <a:ext cx="8664940" cy="38209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Answer:</a:t>
            </a:r>
            <a:endParaRPr/>
          </a:p>
        </p:txBody>
      </p:sp>
      <p:pic>
        <p:nvPicPr>
          <p:cNvPr id="765" name="Google Shape;765;p89"/>
          <p:cNvPicPr preferRelativeResize="0"/>
          <p:nvPr/>
        </p:nvPicPr>
        <p:blipFill>
          <a:blip r:embed="rId3">
            <a:alphaModFix/>
          </a:blip>
          <a:stretch>
            <a:fillRect/>
          </a:stretch>
        </p:blipFill>
        <p:spPr>
          <a:xfrm>
            <a:off x="0" y="1448243"/>
            <a:ext cx="9144001" cy="224701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90"/>
          <p:cNvSpPr txBox="1"/>
          <p:nvPr>
            <p:ph idx="1" type="body"/>
          </p:nvPr>
        </p:nvSpPr>
        <p:spPr>
          <a:xfrm>
            <a:off x="311700" y="5609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2000">
                <a:solidFill>
                  <a:srgbClr val="141414"/>
                </a:solidFill>
                <a:highlight>
                  <a:srgbClr val="FFFFFF"/>
                </a:highlight>
              </a:rPr>
              <a:t> The combination of alliteration, onomatopoeic heavy sounds and assonance convey her dismissal of Tam as a clumsy and self-deluding oaf. </a:t>
            </a:r>
            <a:endParaRPr sz="2000"/>
          </a:p>
        </p:txBody>
      </p:sp>
      <p:pic>
        <p:nvPicPr>
          <p:cNvPr descr="Scots Hoose proudly presents a brand new comic edition of Tam o Shanter. Robert Burns’ original poem is illustrated by comic artist Gary Welsh and read by writer and actor Hamish MacDonald. It is a Scots Hoose production. A free download of the full comic edition of Tam o Shanter: The Comic is available at scotshoose.com" id="771" name="Google Shape;771;p90" title="Tam o Shanter: The Comic">
            <a:hlinkClick r:id="rId3"/>
          </p:cNvPr>
          <p:cNvPicPr preferRelativeResize="0"/>
          <p:nvPr/>
        </p:nvPicPr>
        <p:blipFill>
          <a:blip r:embed="rId4">
            <a:alphaModFix/>
          </a:blip>
          <a:stretch>
            <a:fillRect/>
          </a:stretch>
        </p:blipFill>
        <p:spPr>
          <a:xfrm>
            <a:off x="1632325" y="1501675"/>
            <a:ext cx="6246100" cy="35134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91"/>
          <p:cNvSpPr txBox="1"/>
          <p:nvPr>
            <p:ph idx="1" type="body"/>
          </p:nvPr>
        </p:nvSpPr>
        <p:spPr>
          <a:xfrm>
            <a:off x="311700" y="1152475"/>
            <a:ext cx="1865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How does Kate, Tam’s wife, d</a:t>
            </a:r>
            <a:r>
              <a:rPr lang="en-GB"/>
              <a:t>escribe him?</a:t>
            </a:r>
            <a:endParaRPr/>
          </a:p>
          <a:p>
            <a:pPr indent="0" lvl="0" marL="0" rtl="0" algn="l">
              <a:spcBef>
                <a:spcPts val="1200"/>
              </a:spcBef>
              <a:spcAft>
                <a:spcPts val="1200"/>
              </a:spcAft>
              <a:buNone/>
            </a:pPr>
            <a:r>
              <a:rPr lang="en-GB"/>
              <a:t> </a:t>
            </a:r>
            <a:endParaRPr/>
          </a:p>
        </p:txBody>
      </p:sp>
      <p:pic>
        <p:nvPicPr>
          <p:cNvPr id="777" name="Google Shape;777;p91"/>
          <p:cNvPicPr preferRelativeResize="0"/>
          <p:nvPr/>
        </p:nvPicPr>
        <p:blipFill>
          <a:blip r:embed="rId3">
            <a:alphaModFix/>
          </a:blip>
          <a:stretch>
            <a:fillRect/>
          </a:stretch>
        </p:blipFill>
        <p:spPr>
          <a:xfrm>
            <a:off x="2176988" y="0"/>
            <a:ext cx="6726775"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graphicFrame>
        <p:nvGraphicFramePr>
          <p:cNvPr id="105" name="Google Shape;105;p20"/>
          <p:cNvGraphicFramePr/>
          <p:nvPr/>
        </p:nvGraphicFramePr>
        <p:xfrm>
          <a:off x="411100" y="922425"/>
          <a:ext cx="3000000" cy="3000000"/>
        </p:xfrm>
        <a:graphic>
          <a:graphicData uri="http://schemas.openxmlformats.org/drawingml/2006/table">
            <a:tbl>
              <a:tblPr>
                <a:noFill/>
                <a:tableStyleId>{0478F14E-B413-44D9-8D39-DE73FBF89D84}</a:tableStyleId>
              </a:tblPr>
              <a:tblGrid>
                <a:gridCol w="7813000"/>
              </a:tblGrid>
              <a:tr h="381000">
                <a:tc>
                  <a:txBody>
                    <a:bodyPr/>
                    <a:lstStyle/>
                    <a:p>
                      <a:pPr indent="0" lvl="0" marL="0" rtl="0" algn="l">
                        <a:spcBef>
                          <a:spcPts val="0"/>
                        </a:spcBef>
                        <a:spcAft>
                          <a:spcPts val="0"/>
                        </a:spcAft>
                        <a:buNone/>
                      </a:pPr>
                      <a:r>
                        <a:rPr lang="en-GB"/>
                        <a:t>Es&amp;Os</a:t>
                      </a:r>
                      <a:endParaRPr/>
                    </a:p>
                  </a:txBody>
                  <a:tcPr marT="91425" marB="91425" marR="91425" marL="91425"/>
                </a:tc>
              </a:tr>
              <a:tr h="381000">
                <a:tc>
                  <a:txBody>
                    <a:bodyPr/>
                    <a:lstStyle/>
                    <a:p>
                      <a:pPr indent="0" lvl="0" marL="0" rtl="0" algn="l">
                        <a:spcBef>
                          <a:spcPts val="0"/>
                        </a:spcBef>
                        <a:spcAft>
                          <a:spcPts val="0"/>
                        </a:spcAft>
                        <a:buNone/>
                      </a:pPr>
                      <a:r>
                        <a:rPr lang="en-GB"/>
                        <a:t>With support, I am beginning to experiment with writing in the language I am learning. MLAN 1-13  </a:t>
                      </a:r>
                      <a:endParaRPr/>
                    </a:p>
                    <a:p>
                      <a:pPr indent="0" lvl="0" marL="0" rtl="0" algn="l">
                        <a:spcBef>
                          <a:spcPts val="0"/>
                        </a:spcBef>
                        <a:spcAft>
                          <a:spcPts val="0"/>
                        </a:spcAft>
                        <a:buNone/>
                      </a:pPr>
                      <a:r>
                        <a:rPr lang="en-GB"/>
                        <a:t>I have opportunities to express myself in writing, exploring and experimenting with words and phrases using resources, to ensure my writing makes sense. MLAN 2-13a </a:t>
                      </a:r>
                      <a:endParaRPr/>
                    </a:p>
                    <a:p>
                      <a:pPr indent="0" lvl="0" marL="0" rtl="0" algn="l">
                        <a:spcBef>
                          <a:spcPts val="0"/>
                        </a:spcBef>
                        <a:spcAft>
                          <a:spcPts val="0"/>
                        </a:spcAft>
                        <a:buNone/>
                      </a:pPr>
                      <a:r>
                        <a:rPr lang="en-GB"/>
                        <a:t>I use my knowledge about language and success criteria to help me, and I can check that I have written familiar words and phrases accurately. MLAN 2-14a</a:t>
                      </a:r>
                      <a:endParaRPr/>
                    </a:p>
                  </a:txBody>
                  <a:tcPr marT="91425" marB="91425" marR="91425" marL="91425"/>
                </a:tc>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92"/>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t>Finally she predicts what is going to happen to Tam. What does she see ahead of him?</a:t>
            </a:r>
            <a:endParaRPr sz="1800"/>
          </a:p>
        </p:txBody>
      </p:sp>
      <p:pic>
        <p:nvPicPr>
          <p:cNvPr id="783" name="Google Shape;783;p92"/>
          <p:cNvPicPr preferRelativeResize="0"/>
          <p:nvPr/>
        </p:nvPicPr>
        <p:blipFill rotWithShape="1">
          <a:blip r:embed="rId3">
            <a:alphaModFix/>
          </a:blip>
          <a:srcRect b="0" l="0" r="0" t="2733"/>
          <a:stretch/>
        </p:blipFill>
        <p:spPr>
          <a:xfrm>
            <a:off x="1344650" y="779750"/>
            <a:ext cx="7367076" cy="459620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4: Who is Souter Johnnie? </a:t>
            </a:r>
            <a:r>
              <a:rPr lang="en-GB" sz="1688"/>
              <a:t>(</a:t>
            </a:r>
            <a:r>
              <a:rPr lang="en-GB" sz="1688" u="sng">
                <a:solidFill>
                  <a:schemeClr val="hlink"/>
                </a:solidFill>
                <a:hlinkClick r:id="rId3"/>
              </a:rPr>
              <a:t>worksheet</a:t>
            </a:r>
            <a:r>
              <a:rPr lang="en-GB" sz="1688"/>
              <a:t>)</a:t>
            </a:r>
            <a:endParaRPr sz="1688"/>
          </a:p>
        </p:txBody>
      </p:sp>
      <p:sp>
        <p:nvSpPr>
          <p:cNvPr id="789" name="Google Shape;789;p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How is he being described? What do Tam and him like to do </a:t>
            </a:r>
            <a:r>
              <a:rPr lang="en-GB"/>
              <a:t>together? How do you know?</a:t>
            </a:r>
            <a:endParaRPr/>
          </a:p>
        </p:txBody>
      </p:sp>
      <p:pic>
        <p:nvPicPr>
          <p:cNvPr id="790" name="Google Shape;790;p93"/>
          <p:cNvPicPr preferRelativeResize="0"/>
          <p:nvPr/>
        </p:nvPicPr>
        <p:blipFill>
          <a:blip r:embed="rId4">
            <a:alphaModFix/>
          </a:blip>
          <a:stretch>
            <a:fillRect/>
          </a:stretch>
        </p:blipFill>
        <p:spPr>
          <a:xfrm>
            <a:off x="8228150" y="139800"/>
            <a:ext cx="742725" cy="742725"/>
          </a:xfrm>
          <a:prstGeom prst="rect">
            <a:avLst/>
          </a:prstGeom>
          <a:noFill/>
          <a:ln>
            <a:noFill/>
          </a:ln>
        </p:spPr>
      </p:pic>
      <p:pic>
        <p:nvPicPr>
          <p:cNvPr id="791" name="Google Shape;791;p93"/>
          <p:cNvPicPr preferRelativeResize="0"/>
          <p:nvPr/>
        </p:nvPicPr>
        <p:blipFill>
          <a:blip r:embed="rId5">
            <a:alphaModFix/>
          </a:blip>
          <a:stretch>
            <a:fillRect/>
          </a:stretch>
        </p:blipFill>
        <p:spPr>
          <a:xfrm>
            <a:off x="591963" y="2100963"/>
            <a:ext cx="4924425" cy="2695575"/>
          </a:xfrm>
          <a:prstGeom prst="rect">
            <a:avLst/>
          </a:prstGeom>
          <a:noFill/>
          <a:ln>
            <a:noFill/>
          </a:ln>
        </p:spPr>
      </p:pic>
      <p:sp>
        <p:nvSpPr>
          <p:cNvPr id="792" name="Google Shape;792;p93"/>
          <p:cNvSpPr txBox="1"/>
          <p:nvPr/>
        </p:nvSpPr>
        <p:spPr>
          <a:xfrm>
            <a:off x="5970600" y="3100350"/>
            <a:ext cx="2777100" cy="15447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2"/>
                </a:solidFill>
              </a:rPr>
              <a:t>p</a:t>
            </a:r>
            <a:r>
              <a:rPr lang="en-GB" sz="1500">
                <a:solidFill>
                  <a:schemeClr val="dk2"/>
                </a:solidFill>
              </a:rPr>
              <a:t>lanted =seated</a:t>
            </a:r>
            <a:endParaRPr sz="1500">
              <a:solidFill>
                <a:schemeClr val="dk2"/>
              </a:solidFill>
            </a:endParaRPr>
          </a:p>
          <a:p>
            <a:pPr indent="0" lvl="0" marL="0" rtl="0" algn="l">
              <a:spcBef>
                <a:spcPts val="0"/>
              </a:spcBef>
              <a:spcAft>
                <a:spcPts val="0"/>
              </a:spcAft>
              <a:buNone/>
            </a:pPr>
            <a:r>
              <a:rPr lang="en-GB" sz="1500">
                <a:solidFill>
                  <a:schemeClr val="dk2"/>
                </a:solidFill>
              </a:rPr>
              <a:t>an ingle = a fireplace</a:t>
            </a:r>
            <a:endParaRPr sz="1500">
              <a:solidFill>
                <a:schemeClr val="dk2"/>
              </a:solidFill>
            </a:endParaRPr>
          </a:p>
          <a:p>
            <a:pPr indent="0" lvl="0" marL="0" rtl="0" algn="l">
              <a:spcBef>
                <a:spcPts val="0"/>
              </a:spcBef>
              <a:spcAft>
                <a:spcPts val="0"/>
              </a:spcAft>
              <a:buNone/>
            </a:pPr>
            <a:r>
              <a:rPr lang="en-GB" sz="1500">
                <a:solidFill>
                  <a:schemeClr val="dk2"/>
                </a:solidFill>
              </a:rPr>
              <a:t>r</a:t>
            </a:r>
            <a:r>
              <a:rPr lang="en-GB" sz="1500">
                <a:solidFill>
                  <a:schemeClr val="dk2"/>
                </a:solidFill>
              </a:rPr>
              <a:t>eaming swats = creamy ales</a:t>
            </a:r>
            <a:endParaRPr sz="1500">
              <a:solidFill>
                <a:schemeClr val="dk2"/>
              </a:solidFill>
            </a:endParaRPr>
          </a:p>
          <a:p>
            <a:pPr indent="0" lvl="0" marL="0" rtl="0" algn="l">
              <a:spcBef>
                <a:spcPts val="0"/>
              </a:spcBef>
              <a:spcAft>
                <a:spcPts val="0"/>
              </a:spcAft>
              <a:buNone/>
            </a:pPr>
            <a:r>
              <a:rPr lang="en-GB" sz="1500">
                <a:solidFill>
                  <a:schemeClr val="dk2"/>
                </a:solidFill>
              </a:rPr>
              <a:t>d</a:t>
            </a:r>
            <a:r>
              <a:rPr lang="en-GB" sz="1500">
                <a:solidFill>
                  <a:schemeClr val="dk2"/>
                </a:solidFill>
              </a:rPr>
              <a:t>routhy = thirsty</a:t>
            </a:r>
            <a:endParaRPr sz="1500">
              <a:solidFill>
                <a:schemeClr val="dk2"/>
              </a:solidFill>
            </a:endParaRPr>
          </a:p>
          <a:p>
            <a:pPr indent="0" lvl="0" marL="0" rtl="0" algn="l">
              <a:spcBef>
                <a:spcPts val="0"/>
              </a:spcBef>
              <a:spcAft>
                <a:spcPts val="0"/>
              </a:spcAft>
              <a:buNone/>
            </a:pPr>
            <a:r>
              <a:rPr lang="en-GB" sz="1500">
                <a:solidFill>
                  <a:schemeClr val="dk2"/>
                </a:solidFill>
              </a:rPr>
              <a:t>v</a:t>
            </a:r>
            <a:r>
              <a:rPr lang="en-GB" sz="1500">
                <a:solidFill>
                  <a:schemeClr val="dk2"/>
                </a:solidFill>
              </a:rPr>
              <a:t>era = very</a:t>
            </a:r>
            <a:endParaRPr sz="1500">
              <a:solidFill>
                <a:schemeClr val="dk2"/>
              </a:solidFill>
            </a:endParaRPr>
          </a:p>
          <a:p>
            <a:pPr indent="0" lvl="0" marL="0" rtl="0" algn="l">
              <a:spcBef>
                <a:spcPts val="0"/>
              </a:spcBef>
              <a:spcAft>
                <a:spcPts val="0"/>
              </a:spcAft>
              <a:buNone/>
            </a:pPr>
            <a:r>
              <a:t/>
            </a:r>
            <a:endParaRPr sz="1500">
              <a:solidFill>
                <a:schemeClr val="dk2"/>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How</a:t>
            </a:r>
            <a:r>
              <a:rPr lang="en-GB"/>
              <a:t> did he feel after his night out?</a:t>
            </a:r>
            <a:endParaRPr/>
          </a:p>
        </p:txBody>
      </p:sp>
      <p:pic>
        <p:nvPicPr>
          <p:cNvPr id="798" name="Google Shape;798;p94"/>
          <p:cNvPicPr preferRelativeResize="0"/>
          <p:nvPr/>
        </p:nvPicPr>
        <p:blipFill rotWithShape="1">
          <a:blip r:embed="rId3">
            <a:alphaModFix/>
          </a:blip>
          <a:srcRect b="0" l="0" r="0" t="32455"/>
          <a:stretch/>
        </p:blipFill>
        <p:spPr>
          <a:xfrm>
            <a:off x="568913" y="1177700"/>
            <a:ext cx="8006175" cy="369031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95"/>
          <p:cNvSpPr txBox="1"/>
          <p:nvPr>
            <p:ph type="title"/>
          </p:nvPr>
        </p:nvSpPr>
        <p:spPr>
          <a:xfrm>
            <a:off x="225450" y="214950"/>
            <a:ext cx="86931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GB" sz="2420"/>
              <a:t>Activity 5: How does Robert Burns </a:t>
            </a:r>
            <a:r>
              <a:rPr lang="en-GB" sz="2420"/>
              <a:t>describe life's pleasures?</a:t>
            </a:r>
            <a:endParaRPr sz="2420"/>
          </a:p>
        </p:txBody>
      </p:sp>
      <p:pic>
        <p:nvPicPr>
          <p:cNvPr id="804" name="Google Shape;804;p95"/>
          <p:cNvPicPr preferRelativeResize="0"/>
          <p:nvPr/>
        </p:nvPicPr>
        <p:blipFill rotWithShape="1">
          <a:blip r:embed="rId3">
            <a:alphaModFix/>
          </a:blip>
          <a:srcRect b="0" l="0" r="58999" t="0"/>
          <a:stretch/>
        </p:blipFill>
        <p:spPr>
          <a:xfrm>
            <a:off x="5986075" y="2571750"/>
            <a:ext cx="2827450" cy="2324100"/>
          </a:xfrm>
          <a:prstGeom prst="rect">
            <a:avLst/>
          </a:prstGeom>
          <a:noFill/>
          <a:ln>
            <a:noFill/>
          </a:ln>
        </p:spPr>
      </p:pic>
      <p:pic>
        <p:nvPicPr>
          <p:cNvPr id="805" name="Google Shape;805;p95"/>
          <p:cNvPicPr preferRelativeResize="0"/>
          <p:nvPr/>
        </p:nvPicPr>
        <p:blipFill>
          <a:blip r:embed="rId4">
            <a:alphaModFix/>
          </a:blip>
          <a:stretch>
            <a:fillRect/>
          </a:stretch>
        </p:blipFill>
        <p:spPr>
          <a:xfrm>
            <a:off x="6913525" y="1684500"/>
            <a:ext cx="742725" cy="742725"/>
          </a:xfrm>
          <a:prstGeom prst="rect">
            <a:avLst/>
          </a:prstGeom>
          <a:noFill/>
          <a:ln>
            <a:noFill/>
          </a:ln>
        </p:spPr>
      </p:pic>
      <p:sp>
        <p:nvSpPr>
          <p:cNvPr id="806" name="Google Shape;806;p95"/>
          <p:cNvSpPr txBox="1"/>
          <p:nvPr/>
        </p:nvSpPr>
        <p:spPr>
          <a:xfrm>
            <a:off x="1073650" y="1835025"/>
            <a:ext cx="3911100" cy="2826600"/>
          </a:xfrm>
          <a:prstGeom prst="rect">
            <a:avLst/>
          </a:prstGeom>
          <a:solidFill>
            <a:srgbClr val="FF99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rPr>
              <a:t>r</a:t>
            </a:r>
            <a:r>
              <a:rPr lang="en-GB" sz="1800">
                <a:solidFill>
                  <a:schemeClr val="dk2"/>
                </a:solidFill>
              </a:rPr>
              <a:t>ace = rays</a:t>
            </a:r>
            <a:endParaRPr sz="1800">
              <a:solidFill>
                <a:schemeClr val="dk2"/>
              </a:solidFill>
            </a:endParaRPr>
          </a:p>
          <a:p>
            <a:pPr indent="0" lvl="0" marL="0" rtl="0" algn="l">
              <a:spcBef>
                <a:spcPts val="0"/>
              </a:spcBef>
              <a:spcAft>
                <a:spcPts val="0"/>
              </a:spcAft>
              <a:buNone/>
            </a:pPr>
            <a:r>
              <a:rPr lang="en-GB" sz="1800">
                <a:solidFill>
                  <a:schemeClr val="dk2"/>
                </a:solidFill>
              </a:rPr>
              <a:t>f</a:t>
            </a:r>
            <a:r>
              <a:rPr lang="en-GB" sz="1800">
                <a:solidFill>
                  <a:schemeClr val="dk2"/>
                </a:solidFill>
              </a:rPr>
              <a:t>lit = move</a:t>
            </a:r>
            <a:endParaRPr sz="1800">
              <a:solidFill>
                <a:schemeClr val="dk2"/>
              </a:solidFill>
            </a:endParaRPr>
          </a:p>
          <a:p>
            <a:pPr indent="0" lvl="0" marL="0" rtl="0" algn="l">
              <a:spcBef>
                <a:spcPts val="0"/>
              </a:spcBef>
              <a:spcAft>
                <a:spcPts val="0"/>
              </a:spcAft>
              <a:buNone/>
            </a:pPr>
            <a:r>
              <a:rPr lang="en-GB" sz="1800">
                <a:solidFill>
                  <a:schemeClr val="dk2"/>
                </a:solidFill>
              </a:rPr>
              <a:t>e</a:t>
            </a:r>
            <a:r>
              <a:rPr lang="en-GB" sz="1800">
                <a:solidFill>
                  <a:schemeClr val="dk2"/>
                </a:solidFill>
              </a:rPr>
              <a:t>re = before</a:t>
            </a:r>
            <a:endParaRPr sz="1800">
              <a:solidFill>
                <a:schemeClr val="dk2"/>
              </a:solidFill>
            </a:endParaRPr>
          </a:p>
          <a:p>
            <a:pPr indent="0" lvl="0" marL="0" rtl="0" algn="l">
              <a:spcBef>
                <a:spcPts val="0"/>
              </a:spcBef>
              <a:spcAft>
                <a:spcPts val="0"/>
              </a:spcAft>
              <a:buNone/>
            </a:pPr>
            <a:r>
              <a:rPr lang="en-GB" sz="1800">
                <a:solidFill>
                  <a:schemeClr val="dk2"/>
                </a:solidFill>
              </a:rPr>
              <a:t>maun = must</a:t>
            </a:r>
            <a:endParaRPr sz="1800">
              <a:solidFill>
                <a:schemeClr val="dk2"/>
              </a:solidFill>
            </a:endParaRPr>
          </a:p>
          <a:p>
            <a:pPr indent="0" lvl="0" marL="0" rtl="0" algn="l">
              <a:spcBef>
                <a:spcPts val="0"/>
              </a:spcBef>
              <a:spcAft>
                <a:spcPts val="0"/>
              </a:spcAft>
              <a:buNone/>
            </a:pPr>
            <a:r>
              <a:rPr lang="en-GB" sz="1800">
                <a:solidFill>
                  <a:schemeClr val="dk2"/>
                </a:solidFill>
              </a:rPr>
              <a:t>s</a:t>
            </a:r>
            <a:r>
              <a:rPr lang="en-GB" sz="1800">
                <a:solidFill>
                  <a:schemeClr val="dk2"/>
                </a:solidFill>
              </a:rPr>
              <a:t>ic = such</a:t>
            </a:r>
            <a:endParaRPr sz="1800">
              <a:solidFill>
                <a:schemeClr val="dk2"/>
              </a:solidFill>
            </a:endParaRPr>
          </a:p>
          <a:p>
            <a:pPr indent="0" lvl="0" marL="0" rtl="0" algn="l">
              <a:spcBef>
                <a:spcPts val="0"/>
              </a:spcBef>
              <a:spcAft>
                <a:spcPts val="0"/>
              </a:spcAft>
              <a:buNone/>
            </a:pPr>
            <a:r>
              <a:rPr lang="en-GB" sz="1800">
                <a:solidFill>
                  <a:schemeClr val="dk2"/>
                </a:solidFill>
              </a:rPr>
              <a:t>ne’er = never</a:t>
            </a:r>
            <a:endParaRPr sz="1800">
              <a:solidFill>
                <a:schemeClr val="dk2"/>
              </a:solidFill>
            </a:endParaRPr>
          </a:p>
          <a:p>
            <a:pPr indent="0" lvl="0" marL="0" rtl="0" algn="l">
              <a:spcBef>
                <a:spcPts val="0"/>
              </a:spcBef>
              <a:spcAft>
                <a:spcPts val="0"/>
              </a:spcAft>
              <a:buNone/>
            </a:pPr>
            <a:r>
              <a:rPr lang="en-GB" sz="1800">
                <a:solidFill>
                  <a:schemeClr val="dk2"/>
                </a:solidFill>
              </a:rPr>
              <a:t>w</a:t>
            </a:r>
            <a:r>
              <a:rPr lang="en-GB" sz="1800">
                <a:solidFill>
                  <a:schemeClr val="dk2"/>
                </a:solidFill>
              </a:rPr>
              <a:t>as abroad in = had been our in</a:t>
            </a:r>
            <a:endParaRPr sz="1800">
              <a:solidFill>
                <a:schemeClr val="dk2"/>
              </a:solidFill>
            </a:endParaRPr>
          </a:p>
          <a:p>
            <a:pPr indent="0" lvl="0" marL="0" rtl="0" algn="l">
              <a:spcBef>
                <a:spcPts val="0"/>
              </a:spcBef>
              <a:spcAft>
                <a:spcPts val="0"/>
              </a:spcAft>
              <a:buNone/>
            </a:pPr>
            <a:r>
              <a:rPr lang="en-GB" sz="1800">
                <a:solidFill>
                  <a:schemeClr val="dk2"/>
                </a:solidFill>
              </a:rPr>
              <a:t>t</a:t>
            </a:r>
            <a:r>
              <a:rPr lang="en-GB" sz="1800">
                <a:solidFill>
                  <a:schemeClr val="dk2"/>
                </a:solidFill>
              </a:rPr>
              <a:t>wad = it had</a:t>
            </a:r>
            <a:endParaRPr sz="1800">
              <a:solidFill>
                <a:schemeClr val="dk2"/>
              </a:solidFill>
            </a:endParaRPr>
          </a:p>
          <a:p>
            <a:pPr indent="0" lvl="0" marL="0" rtl="0" algn="l">
              <a:spcBef>
                <a:spcPts val="0"/>
              </a:spcBef>
              <a:spcAft>
                <a:spcPts val="0"/>
              </a:spcAft>
              <a:buNone/>
            </a:pPr>
            <a:r>
              <a:rPr lang="en-GB" sz="1800">
                <a:solidFill>
                  <a:schemeClr val="dk2"/>
                </a:solidFill>
              </a:rPr>
              <a:t>Deil = devil</a:t>
            </a:r>
            <a:endParaRPr sz="1800">
              <a:solidFill>
                <a:schemeClr val="dk2"/>
              </a:solidFill>
            </a:endParaRPr>
          </a:p>
        </p:txBody>
      </p:sp>
      <p:sp>
        <p:nvSpPr>
          <p:cNvPr id="807" name="Google Shape;807;p95"/>
          <p:cNvSpPr txBox="1"/>
          <p:nvPr/>
        </p:nvSpPr>
        <p:spPr>
          <a:xfrm>
            <a:off x="6578200" y="1152975"/>
            <a:ext cx="12753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u="sng">
                <a:solidFill>
                  <a:schemeClr val="hlink"/>
                </a:solidFill>
                <a:hlinkClick r:id="rId5"/>
              </a:rPr>
              <a:t>worksheet</a:t>
            </a:r>
            <a:endParaRPr sz="1800">
              <a:solidFill>
                <a:schemeClr val="dk2"/>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13" name="Google Shape;813;p96"/>
          <p:cNvSpPr txBox="1"/>
          <p:nvPr>
            <p:ph idx="1" type="body"/>
          </p:nvPr>
        </p:nvSpPr>
        <p:spPr>
          <a:xfrm>
            <a:off x="311700" y="1736400"/>
            <a:ext cx="8520600" cy="2832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sz="2000">
                <a:solidFill>
                  <a:srgbClr val="141414"/>
                </a:solidFill>
                <a:highlight>
                  <a:srgbClr val="FFFFFF"/>
                </a:highlight>
              </a:rPr>
              <a:t>The speaker provides a list of similes in ‘poetical’ English, rather than Scots, advising that pleasures pass quickly: the rainbow’s lovely form/Evanishing amid the storm. The tone changes suddenly with the fateful metaphor:</a:t>
            </a:r>
            <a:endParaRPr sz="2000">
              <a:solidFill>
                <a:srgbClr val="141414"/>
              </a:solidFill>
              <a:highlight>
                <a:srgbClr val="FFFFFF"/>
              </a:highlight>
            </a:endParaRPr>
          </a:p>
          <a:p>
            <a:pPr indent="0" lvl="0" marL="0" rtl="0" algn="l">
              <a:spcBef>
                <a:spcPts val="0"/>
              </a:spcBef>
              <a:spcAft>
                <a:spcPts val="0"/>
              </a:spcAft>
              <a:buClr>
                <a:schemeClr val="dk1"/>
              </a:buClr>
              <a:buSzPts val="1100"/>
              <a:buFont typeface="Arial"/>
              <a:buNone/>
            </a:pPr>
            <a:r>
              <a:t/>
            </a:r>
            <a:endParaRPr sz="2000">
              <a:solidFill>
                <a:srgbClr val="141414"/>
              </a:solidFill>
              <a:highlight>
                <a:srgbClr val="FFFFFF"/>
              </a:highlight>
            </a:endParaRPr>
          </a:p>
          <a:p>
            <a:pPr indent="0" lvl="0" marL="0" rtl="0" algn="ctr">
              <a:spcBef>
                <a:spcPts val="0"/>
              </a:spcBef>
              <a:spcAft>
                <a:spcPts val="0"/>
              </a:spcAft>
              <a:buClr>
                <a:schemeClr val="dk1"/>
              </a:buClr>
              <a:buSzPts val="1100"/>
              <a:buFont typeface="Arial"/>
              <a:buNone/>
            </a:pPr>
            <a:r>
              <a:rPr lang="en-GB" sz="2000">
                <a:solidFill>
                  <a:srgbClr val="141414"/>
                </a:solidFill>
                <a:highlight>
                  <a:srgbClr val="FFFFFF"/>
                </a:highlight>
              </a:rPr>
              <a:t>“Nae man can tether time nor tide</a:t>
            </a:r>
            <a:endParaRPr sz="2000">
              <a:solidFill>
                <a:srgbClr val="141414"/>
              </a:solidFill>
              <a:highlight>
                <a:srgbClr val="FFFFFF"/>
              </a:highlight>
            </a:endParaRPr>
          </a:p>
          <a:p>
            <a:pPr indent="0" lvl="0" marL="0" rtl="0" algn="ctr">
              <a:spcBef>
                <a:spcPts val="0"/>
              </a:spcBef>
              <a:spcAft>
                <a:spcPts val="0"/>
              </a:spcAft>
              <a:buClr>
                <a:schemeClr val="dk1"/>
              </a:buClr>
              <a:buSzPts val="1100"/>
              <a:buFont typeface="Arial"/>
              <a:buNone/>
            </a:pPr>
            <a:r>
              <a:rPr lang="en-GB" sz="2000">
                <a:solidFill>
                  <a:srgbClr val="141414"/>
                </a:solidFill>
                <a:highlight>
                  <a:srgbClr val="FFFFFF"/>
                </a:highlight>
              </a:rPr>
              <a:t>The hour approaches Tam maun ride”</a:t>
            </a:r>
            <a:endParaRPr sz="2000">
              <a:solidFill>
                <a:srgbClr val="141414"/>
              </a:solidFill>
              <a:highlight>
                <a:srgbClr val="FFFFFF"/>
              </a:highlight>
            </a:endParaRPr>
          </a:p>
          <a:p>
            <a:pPr indent="0" lvl="0" marL="0" rtl="0" algn="l">
              <a:spcBef>
                <a:spcPts val="0"/>
              </a:spcBef>
              <a:spcAft>
                <a:spcPts val="1200"/>
              </a:spcAft>
              <a:buNone/>
            </a:pPr>
            <a:r>
              <a:t/>
            </a:r>
            <a:endParaRPr sz="2000"/>
          </a:p>
        </p:txBody>
      </p:sp>
      <p:pic>
        <p:nvPicPr>
          <p:cNvPr id="814" name="Google Shape;814;p96"/>
          <p:cNvPicPr preferRelativeResize="0"/>
          <p:nvPr/>
        </p:nvPicPr>
        <p:blipFill>
          <a:blip r:embed="rId3">
            <a:alphaModFix/>
          </a:blip>
          <a:stretch>
            <a:fillRect/>
          </a:stretch>
        </p:blipFill>
        <p:spPr>
          <a:xfrm>
            <a:off x="60175" y="11"/>
            <a:ext cx="9144000" cy="1412127"/>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How is the night being described?</a:t>
            </a:r>
            <a:endParaRPr/>
          </a:p>
        </p:txBody>
      </p:sp>
      <p:pic>
        <p:nvPicPr>
          <p:cNvPr id="820" name="Google Shape;820;p97"/>
          <p:cNvPicPr preferRelativeResize="0"/>
          <p:nvPr/>
        </p:nvPicPr>
        <p:blipFill>
          <a:blip r:embed="rId3">
            <a:alphaModFix/>
          </a:blip>
          <a:stretch>
            <a:fillRect/>
          </a:stretch>
        </p:blipFill>
        <p:spPr>
          <a:xfrm>
            <a:off x="708863" y="1526238"/>
            <a:ext cx="7496175" cy="34385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26" name="Google Shape;826;p98"/>
          <p:cNvSpPr txBox="1"/>
          <p:nvPr>
            <p:ph idx="1" type="body"/>
          </p:nvPr>
        </p:nvSpPr>
        <p:spPr>
          <a:xfrm>
            <a:off x="311700" y="1621375"/>
            <a:ext cx="8520600" cy="320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141414"/>
                </a:solidFill>
                <a:highlight>
                  <a:srgbClr val="FFFFFF"/>
                </a:highlight>
              </a:rPr>
              <a:t>Burns’ main task in the next section is to maintain momentum while building up horror. </a:t>
            </a:r>
            <a:endParaRPr sz="2000">
              <a:solidFill>
                <a:srgbClr val="141414"/>
              </a:solidFill>
              <a:highlight>
                <a:srgbClr val="FFFFFF"/>
              </a:highlight>
            </a:endParaRPr>
          </a:p>
          <a:p>
            <a:pPr indent="0" lvl="0" marL="0" rtl="0" algn="l">
              <a:spcBef>
                <a:spcPts val="0"/>
              </a:spcBef>
              <a:spcAft>
                <a:spcPts val="0"/>
              </a:spcAft>
              <a:buNone/>
            </a:pPr>
            <a:r>
              <a:rPr lang="en-GB" sz="2000">
                <a:solidFill>
                  <a:srgbClr val="141414"/>
                </a:solidFill>
                <a:highlight>
                  <a:srgbClr val="FFFFFF"/>
                </a:highlight>
              </a:rPr>
              <a:t>The storm is terrible but, once Meg the horse, is into her stride, she and Tam seem to outdo it. Word choice of “skelpit” captures their fearless approach and the galloping rhythm of “Despisin' wind, and rain, and fire” show Tam’s energy and control. The repetition of “Whiles holding fast…Whiles crooning o’er…Whiles glow’ring…” builds momentum further, at the same time suggesting a certain nervousness, as Tam sings and looks around him.</a:t>
            </a:r>
            <a:endParaRPr sz="2000">
              <a:solidFill>
                <a:srgbClr val="141414"/>
              </a:solidFill>
              <a:highlight>
                <a:srgbClr val="FFFFFF"/>
              </a:highlight>
            </a:endParaRPr>
          </a:p>
          <a:p>
            <a:pPr indent="0" lvl="0" marL="0" rtl="0" algn="l">
              <a:spcBef>
                <a:spcPts val="0"/>
              </a:spcBef>
              <a:spcAft>
                <a:spcPts val="1200"/>
              </a:spcAft>
              <a:buNone/>
            </a:pPr>
            <a:r>
              <a:t/>
            </a:r>
            <a:endParaRPr sz="2000"/>
          </a:p>
        </p:txBody>
      </p:sp>
      <p:pic>
        <p:nvPicPr>
          <p:cNvPr id="827" name="Google Shape;827;p98"/>
          <p:cNvPicPr preferRelativeResize="0"/>
          <p:nvPr/>
        </p:nvPicPr>
        <p:blipFill>
          <a:blip r:embed="rId3">
            <a:alphaModFix/>
          </a:blip>
          <a:stretch>
            <a:fillRect/>
          </a:stretch>
        </p:blipFill>
        <p:spPr>
          <a:xfrm>
            <a:off x="60175" y="11"/>
            <a:ext cx="9144000" cy="141212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a:t>
            </a:r>
            <a:r>
              <a:rPr lang="en-GB"/>
              <a:t> 6: How is Meg described? </a:t>
            </a:r>
            <a:r>
              <a:rPr lang="en-GB" sz="1688"/>
              <a:t>(</a:t>
            </a:r>
            <a:r>
              <a:rPr lang="en-GB" sz="1688" u="sng">
                <a:solidFill>
                  <a:schemeClr val="hlink"/>
                </a:solidFill>
                <a:hlinkClick r:id="rId3"/>
              </a:rPr>
              <a:t>worksheet</a:t>
            </a:r>
            <a:r>
              <a:rPr lang="en-GB" sz="1688"/>
              <a:t>) </a:t>
            </a:r>
            <a:endParaRPr sz="100"/>
          </a:p>
          <a:p>
            <a:pPr indent="0" lvl="0" marL="0" rtl="0" algn="l">
              <a:spcBef>
                <a:spcPts val="0"/>
              </a:spcBef>
              <a:spcAft>
                <a:spcPts val="0"/>
              </a:spcAft>
              <a:buNone/>
            </a:pPr>
            <a:r>
              <a:t/>
            </a:r>
            <a:endParaRPr/>
          </a:p>
        </p:txBody>
      </p:sp>
      <p:pic>
        <p:nvPicPr>
          <p:cNvPr id="833" name="Google Shape;833;p99"/>
          <p:cNvPicPr preferRelativeResize="0"/>
          <p:nvPr/>
        </p:nvPicPr>
        <p:blipFill>
          <a:blip r:embed="rId4">
            <a:alphaModFix/>
          </a:blip>
          <a:stretch>
            <a:fillRect/>
          </a:stretch>
        </p:blipFill>
        <p:spPr>
          <a:xfrm>
            <a:off x="857250" y="1630225"/>
            <a:ext cx="7429500" cy="3038475"/>
          </a:xfrm>
          <a:prstGeom prst="rect">
            <a:avLst/>
          </a:prstGeom>
          <a:noFill/>
          <a:ln>
            <a:noFill/>
          </a:ln>
        </p:spPr>
      </p:pic>
      <p:pic>
        <p:nvPicPr>
          <p:cNvPr id="834" name="Google Shape;834;p99"/>
          <p:cNvPicPr preferRelativeResize="0"/>
          <p:nvPr/>
        </p:nvPicPr>
        <p:blipFill>
          <a:blip r:embed="rId5">
            <a:alphaModFix/>
          </a:blip>
          <a:stretch>
            <a:fillRect/>
          </a:stretch>
        </p:blipFill>
        <p:spPr>
          <a:xfrm>
            <a:off x="7544025" y="517775"/>
            <a:ext cx="742725" cy="7427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1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Tam was </a:t>
            </a:r>
            <a:r>
              <a:rPr lang="en-GB"/>
              <a:t>holding</a:t>
            </a:r>
            <a:r>
              <a:rPr lang="en-GB"/>
              <a:t> on to his good hat, but why was he looking back?</a:t>
            </a:r>
            <a:endParaRPr/>
          </a:p>
        </p:txBody>
      </p:sp>
      <p:pic>
        <p:nvPicPr>
          <p:cNvPr id="840" name="Google Shape;840;p100"/>
          <p:cNvPicPr preferRelativeResize="0"/>
          <p:nvPr/>
        </p:nvPicPr>
        <p:blipFill>
          <a:blip r:embed="rId3">
            <a:alphaModFix/>
          </a:blip>
          <a:stretch>
            <a:fillRect/>
          </a:stretch>
        </p:blipFill>
        <p:spPr>
          <a:xfrm>
            <a:off x="2485875" y="1564525"/>
            <a:ext cx="3324225" cy="2943225"/>
          </a:xfrm>
          <a:prstGeom prst="rect">
            <a:avLst/>
          </a:prstGeom>
          <a:noFill/>
          <a:ln>
            <a:noFill/>
          </a:ln>
        </p:spPr>
      </p:pic>
      <p:pic>
        <p:nvPicPr>
          <p:cNvPr id="841" name="Google Shape;841;p100"/>
          <p:cNvPicPr preferRelativeResize="0"/>
          <p:nvPr/>
        </p:nvPicPr>
        <p:blipFill>
          <a:blip r:embed="rId4">
            <a:alphaModFix/>
          </a:blip>
          <a:stretch>
            <a:fillRect/>
          </a:stretch>
        </p:blipFill>
        <p:spPr>
          <a:xfrm>
            <a:off x="6367375" y="1414738"/>
            <a:ext cx="2143125" cy="2143125"/>
          </a:xfrm>
          <a:prstGeom prst="rect">
            <a:avLst/>
          </a:prstGeom>
          <a:noFill/>
          <a:ln>
            <a:noFill/>
          </a:ln>
        </p:spPr>
      </p:pic>
      <p:sp>
        <p:nvSpPr>
          <p:cNvPr id="842" name="Google Shape;842;p100"/>
          <p:cNvSpPr txBox="1"/>
          <p:nvPr/>
        </p:nvSpPr>
        <p:spPr>
          <a:xfrm>
            <a:off x="4263300" y="3954875"/>
            <a:ext cx="4880700" cy="920400"/>
          </a:xfrm>
          <a:prstGeom prst="rect">
            <a:avLst/>
          </a:prstGeom>
          <a:solidFill>
            <a:srgbClr val="00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chemeClr val="dk2"/>
                </a:solidFill>
              </a:rPr>
              <a:t>Because</a:t>
            </a:r>
            <a:r>
              <a:rPr lang="en-GB" sz="2400">
                <a:solidFill>
                  <a:schemeClr val="dk2"/>
                </a:solidFill>
              </a:rPr>
              <a:t> of bogles and ghaits!</a:t>
            </a:r>
            <a:endParaRPr sz="24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01"/>
          <p:cNvSpPr txBox="1"/>
          <p:nvPr>
            <p:ph idx="1" type="body"/>
          </p:nvPr>
        </p:nvSpPr>
        <p:spPr>
          <a:xfrm>
            <a:off x="311700" y="1637825"/>
            <a:ext cx="8520600" cy="293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solidFill>
                  <a:srgbClr val="141414"/>
                </a:solidFill>
                <a:highlight>
                  <a:srgbClr val="FFFFFF"/>
                </a:highlight>
              </a:rPr>
              <a:t>Burns intensifies the Gothic folk-tale horror of the journey. </a:t>
            </a:r>
            <a:endParaRPr sz="2000">
              <a:solidFill>
                <a:srgbClr val="141414"/>
              </a:solidFill>
              <a:highlight>
                <a:srgbClr val="FFFFFF"/>
              </a:highlight>
            </a:endParaRPr>
          </a:p>
          <a:p>
            <a:pPr indent="0" lvl="0" marL="0" rtl="0" algn="l">
              <a:spcBef>
                <a:spcPts val="1200"/>
              </a:spcBef>
              <a:spcAft>
                <a:spcPts val="0"/>
              </a:spcAft>
              <a:buNone/>
            </a:pPr>
            <a:r>
              <a:rPr lang="en-GB" sz="2000">
                <a:solidFill>
                  <a:srgbClr val="141414"/>
                </a:solidFill>
                <a:highlight>
                  <a:srgbClr val="FFFFFF"/>
                </a:highlight>
              </a:rPr>
              <a:t>It is in two parts: </a:t>
            </a:r>
            <a:endParaRPr sz="2000">
              <a:solidFill>
                <a:srgbClr val="141414"/>
              </a:solidFill>
              <a:highlight>
                <a:srgbClr val="FFFFFF"/>
              </a:highlight>
            </a:endParaRPr>
          </a:p>
          <a:p>
            <a:pPr indent="-355600" lvl="0" marL="457200" rtl="0" algn="l">
              <a:spcBef>
                <a:spcPts val="1200"/>
              </a:spcBef>
              <a:spcAft>
                <a:spcPts val="0"/>
              </a:spcAft>
              <a:buClr>
                <a:srgbClr val="141414"/>
              </a:buClr>
              <a:buSzPts val="2000"/>
              <a:buChar char="-"/>
            </a:pPr>
            <a:r>
              <a:rPr lang="en-GB" sz="2000">
                <a:solidFill>
                  <a:srgbClr val="141414"/>
                </a:solidFill>
                <a:highlight>
                  <a:srgbClr val="FFFFFF"/>
                </a:highlight>
              </a:rPr>
              <a:t>first a helter-skelter gallop past scenes of gruesome death, </a:t>
            </a:r>
            <a:endParaRPr sz="2000">
              <a:solidFill>
                <a:srgbClr val="141414"/>
              </a:solidFill>
              <a:highlight>
                <a:srgbClr val="FFFFFF"/>
              </a:highlight>
            </a:endParaRPr>
          </a:p>
          <a:p>
            <a:pPr indent="-355600" lvl="0" marL="457200" rtl="0" algn="l">
              <a:spcBef>
                <a:spcPts val="0"/>
              </a:spcBef>
              <a:spcAft>
                <a:spcPts val="0"/>
              </a:spcAft>
              <a:buClr>
                <a:srgbClr val="141414"/>
              </a:buClr>
              <a:buSzPts val="2000"/>
              <a:buChar char="-"/>
            </a:pPr>
            <a:r>
              <a:rPr lang="en-GB" sz="2000">
                <a:solidFill>
                  <a:srgbClr val="141414"/>
                </a:solidFill>
                <a:highlight>
                  <a:srgbClr val="FFFFFF"/>
                </a:highlight>
              </a:rPr>
              <a:t>then a description of the worsening storm. </a:t>
            </a:r>
            <a:endParaRPr sz="2000">
              <a:solidFill>
                <a:srgbClr val="141414"/>
              </a:solidFill>
              <a:highlight>
                <a:srgbClr val="FFFFFF"/>
              </a:highlight>
            </a:endParaRPr>
          </a:p>
          <a:p>
            <a:pPr indent="0" lvl="0" marL="0" rtl="0" algn="l">
              <a:spcBef>
                <a:spcPts val="1200"/>
              </a:spcBef>
              <a:spcAft>
                <a:spcPts val="0"/>
              </a:spcAft>
              <a:buNone/>
            </a:pPr>
            <a:r>
              <a:t/>
            </a:r>
            <a:endParaRPr sz="2000">
              <a:solidFill>
                <a:srgbClr val="141414"/>
              </a:solidFill>
              <a:highlight>
                <a:srgbClr val="FFFFFF"/>
              </a:highlight>
            </a:endParaRPr>
          </a:p>
          <a:p>
            <a:pPr indent="0" lvl="0" marL="0" rtl="0" algn="l">
              <a:spcBef>
                <a:spcPts val="1200"/>
              </a:spcBef>
              <a:spcAft>
                <a:spcPts val="1200"/>
              </a:spcAft>
              <a:buNone/>
            </a:pPr>
            <a:r>
              <a:rPr lang="en-GB" sz="2000">
                <a:solidFill>
                  <a:srgbClr val="141414"/>
                </a:solidFill>
                <a:highlight>
                  <a:srgbClr val="FFFFFF"/>
                </a:highlight>
              </a:rPr>
              <a:t>We sense a climax approaching and it takes the form of a mystery.</a:t>
            </a:r>
            <a:endParaRPr sz="2000"/>
          </a:p>
        </p:txBody>
      </p:sp>
      <p:pic>
        <p:nvPicPr>
          <p:cNvPr id="848" name="Google Shape;848;p101"/>
          <p:cNvPicPr preferRelativeResize="0"/>
          <p:nvPr/>
        </p:nvPicPr>
        <p:blipFill>
          <a:blip r:embed="rId3">
            <a:alphaModFix/>
          </a:blip>
          <a:stretch>
            <a:fillRect/>
          </a:stretch>
        </p:blipFill>
        <p:spPr>
          <a:xfrm>
            <a:off x="60175" y="11"/>
            <a:ext cx="9144000" cy="14121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Extension tasks</a:t>
            </a:r>
            <a:endParaRPr/>
          </a:p>
        </p:txBody>
      </p:sp>
      <p:sp>
        <p:nvSpPr>
          <p:cNvPr id="111" name="Google Shape;11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Make </a:t>
            </a:r>
            <a:r>
              <a:rPr lang="en-GB" u="sng">
                <a:solidFill>
                  <a:schemeClr val="hlink"/>
                </a:solidFill>
                <a:hlinkClick r:id="rId3"/>
              </a:rPr>
              <a:t>Rabbie Burns</a:t>
            </a:r>
            <a:r>
              <a:rPr lang="en-GB"/>
              <a:t> braw and bricht! (colouring in)</a:t>
            </a:r>
            <a:endParaRPr/>
          </a:p>
          <a:p>
            <a:pPr indent="0" lvl="0" marL="0" rtl="0" algn="l">
              <a:spcBef>
                <a:spcPts val="1200"/>
              </a:spcBef>
              <a:spcAft>
                <a:spcPts val="0"/>
              </a:spcAft>
              <a:buNone/>
            </a:pPr>
            <a:r>
              <a:rPr lang="en-GB" u="sng">
                <a:solidFill>
                  <a:schemeClr val="hlink"/>
                </a:solidFill>
                <a:hlinkClick r:id="rId4"/>
              </a:rPr>
              <a:t>Robert Burns wordsearch</a:t>
            </a:r>
            <a:endParaRPr/>
          </a:p>
          <a:p>
            <a:pPr indent="0" lvl="0" marL="0" rtl="0" algn="l">
              <a:spcBef>
                <a:spcPts val="1200"/>
              </a:spcBef>
              <a:spcAft>
                <a:spcPts val="0"/>
              </a:spcAft>
              <a:buNone/>
            </a:pPr>
            <a:r>
              <a:rPr lang="en-GB"/>
              <a:t>Create</a:t>
            </a:r>
            <a:r>
              <a:rPr lang="en-GB"/>
              <a:t> a timeline of his life (online support </a:t>
            </a:r>
            <a:r>
              <a:rPr lang="en-GB" u="sng">
                <a:solidFill>
                  <a:schemeClr val="hlink"/>
                </a:solidFill>
                <a:hlinkClick r:id="rId5"/>
              </a:rPr>
              <a:t>here</a:t>
            </a:r>
            <a:r>
              <a:rPr lang="en-GB"/>
              <a:t>)</a:t>
            </a:r>
            <a:endParaRPr/>
          </a:p>
          <a:p>
            <a:pPr indent="0" lvl="0" marL="0" rtl="0" algn="l">
              <a:spcBef>
                <a:spcPts val="1200"/>
              </a:spcBef>
              <a:spcAft>
                <a:spcPts val="1200"/>
              </a:spcAft>
              <a:buNone/>
            </a:pPr>
            <a:r>
              <a:t/>
            </a:r>
            <a:endParaRPr/>
          </a:p>
        </p:txBody>
      </p:sp>
      <p:pic>
        <p:nvPicPr>
          <p:cNvPr id="112" name="Google Shape;112;p21"/>
          <p:cNvPicPr preferRelativeResize="0"/>
          <p:nvPr/>
        </p:nvPicPr>
        <p:blipFill rotWithShape="1">
          <a:blip r:embed="rId6">
            <a:alphaModFix/>
          </a:blip>
          <a:srcRect b="19335" l="0" r="0" t="0"/>
          <a:stretch/>
        </p:blipFill>
        <p:spPr>
          <a:xfrm>
            <a:off x="2062025" y="2695000"/>
            <a:ext cx="3925025" cy="22360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1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Reorder what he passes as he travels.</a:t>
            </a:r>
            <a:endParaRPr/>
          </a:p>
        </p:txBody>
      </p:sp>
      <p:sp>
        <p:nvSpPr>
          <p:cNvPr id="854" name="Google Shape;854;p102"/>
          <p:cNvSpPr txBox="1"/>
          <p:nvPr/>
        </p:nvSpPr>
        <p:spPr>
          <a:xfrm>
            <a:off x="646350" y="1320950"/>
            <a:ext cx="4091700" cy="1108200"/>
          </a:xfrm>
          <a:prstGeom prst="rect">
            <a:avLst/>
          </a:prstGeom>
          <a:solidFill>
            <a:srgbClr val="00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the birch trees and the huge stone</a:t>
            </a:r>
            <a:endParaRPr sz="3000">
              <a:solidFill>
                <a:schemeClr val="dk2"/>
              </a:solidFill>
            </a:endParaRPr>
          </a:p>
        </p:txBody>
      </p:sp>
      <p:sp>
        <p:nvSpPr>
          <p:cNvPr id="855" name="Google Shape;855;p102"/>
          <p:cNvSpPr txBox="1"/>
          <p:nvPr/>
        </p:nvSpPr>
        <p:spPr>
          <a:xfrm>
            <a:off x="4233675" y="2827675"/>
            <a:ext cx="3000000" cy="646500"/>
          </a:xfrm>
          <a:prstGeom prst="rect">
            <a:avLst/>
          </a:prstGeom>
          <a:solidFill>
            <a:srgbClr val="00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the monument </a:t>
            </a:r>
            <a:endParaRPr sz="3000"/>
          </a:p>
        </p:txBody>
      </p:sp>
      <p:sp>
        <p:nvSpPr>
          <p:cNvPr id="856" name="Google Shape;856;p102"/>
          <p:cNvSpPr txBox="1"/>
          <p:nvPr/>
        </p:nvSpPr>
        <p:spPr>
          <a:xfrm>
            <a:off x="723025" y="3155125"/>
            <a:ext cx="2092500" cy="646500"/>
          </a:xfrm>
          <a:prstGeom prst="rect">
            <a:avLst/>
          </a:prstGeom>
          <a:solidFill>
            <a:srgbClr val="00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 the well</a:t>
            </a:r>
            <a:endParaRPr sz="3000"/>
          </a:p>
        </p:txBody>
      </p:sp>
      <p:sp>
        <p:nvSpPr>
          <p:cNvPr id="857" name="Google Shape;857;p102"/>
          <p:cNvSpPr txBox="1"/>
          <p:nvPr/>
        </p:nvSpPr>
        <p:spPr>
          <a:xfrm>
            <a:off x="5620050" y="1551800"/>
            <a:ext cx="3000000" cy="646500"/>
          </a:xfrm>
          <a:prstGeom prst="rect">
            <a:avLst/>
          </a:prstGeom>
          <a:solidFill>
            <a:srgbClr val="00FF00"/>
          </a:solidFill>
          <a:ln cap="flat" cmpd="sng" w="9525">
            <a:solidFill>
              <a:srgbClr val="1C1C1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the river Doon</a:t>
            </a:r>
            <a:endParaRPr sz="3000"/>
          </a:p>
        </p:txBody>
      </p:sp>
      <p:sp>
        <p:nvSpPr>
          <p:cNvPr id="858" name="Google Shape;858;p102"/>
          <p:cNvSpPr txBox="1"/>
          <p:nvPr/>
        </p:nvSpPr>
        <p:spPr>
          <a:xfrm>
            <a:off x="2010300" y="4058950"/>
            <a:ext cx="3637200" cy="646500"/>
          </a:xfrm>
          <a:prstGeom prst="rect">
            <a:avLst/>
          </a:prstGeom>
          <a:solidFill>
            <a:srgbClr val="00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Alloway’s Church</a:t>
            </a:r>
            <a:endParaRPr sz="3000"/>
          </a:p>
        </p:txBody>
      </p:sp>
      <p:sp>
        <p:nvSpPr>
          <p:cNvPr id="859" name="Google Shape;859;p102"/>
          <p:cNvSpPr txBox="1"/>
          <p:nvPr/>
        </p:nvSpPr>
        <p:spPr>
          <a:xfrm>
            <a:off x="6310250" y="3801625"/>
            <a:ext cx="2010300" cy="646500"/>
          </a:xfrm>
          <a:prstGeom prst="rect">
            <a:avLst/>
          </a:prstGeom>
          <a:solidFill>
            <a:srgbClr val="00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the ford</a:t>
            </a:r>
            <a:endParaRPr sz="30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Answers</a:t>
            </a:r>
            <a:endParaRPr/>
          </a:p>
        </p:txBody>
      </p:sp>
      <p:sp>
        <p:nvSpPr>
          <p:cNvPr id="865" name="Google Shape;865;p103"/>
          <p:cNvSpPr txBox="1"/>
          <p:nvPr/>
        </p:nvSpPr>
        <p:spPr>
          <a:xfrm>
            <a:off x="2680700" y="881775"/>
            <a:ext cx="4091700" cy="1108200"/>
          </a:xfrm>
          <a:prstGeom prst="rect">
            <a:avLst/>
          </a:prstGeom>
          <a:solidFill>
            <a:srgbClr val="00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the birch trees and the huge stone</a:t>
            </a:r>
            <a:endParaRPr sz="3000">
              <a:solidFill>
                <a:schemeClr val="dk2"/>
              </a:solidFill>
            </a:endParaRPr>
          </a:p>
        </p:txBody>
      </p:sp>
      <p:sp>
        <p:nvSpPr>
          <p:cNvPr id="866" name="Google Shape;866;p103"/>
          <p:cNvSpPr txBox="1"/>
          <p:nvPr/>
        </p:nvSpPr>
        <p:spPr>
          <a:xfrm>
            <a:off x="3313425" y="2121050"/>
            <a:ext cx="3000000" cy="646500"/>
          </a:xfrm>
          <a:prstGeom prst="rect">
            <a:avLst/>
          </a:prstGeom>
          <a:solidFill>
            <a:srgbClr val="00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the monument </a:t>
            </a:r>
            <a:endParaRPr sz="3000"/>
          </a:p>
        </p:txBody>
      </p:sp>
      <p:sp>
        <p:nvSpPr>
          <p:cNvPr id="867" name="Google Shape;867;p103"/>
          <p:cNvSpPr txBox="1"/>
          <p:nvPr/>
        </p:nvSpPr>
        <p:spPr>
          <a:xfrm>
            <a:off x="3680950" y="2838200"/>
            <a:ext cx="2092500" cy="646500"/>
          </a:xfrm>
          <a:prstGeom prst="rect">
            <a:avLst/>
          </a:prstGeom>
          <a:solidFill>
            <a:srgbClr val="00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 the well</a:t>
            </a:r>
            <a:endParaRPr sz="3000"/>
          </a:p>
        </p:txBody>
      </p:sp>
      <p:sp>
        <p:nvSpPr>
          <p:cNvPr id="868" name="Google Shape;868;p103"/>
          <p:cNvSpPr txBox="1"/>
          <p:nvPr/>
        </p:nvSpPr>
        <p:spPr>
          <a:xfrm>
            <a:off x="3401600" y="3555350"/>
            <a:ext cx="3000000" cy="646500"/>
          </a:xfrm>
          <a:prstGeom prst="rect">
            <a:avLst/>
          </a:prstGeom>
          <a:solidFill>
            <a:srgbClr val="00FF00"/>
          </a:solidFill>
          <a:ln cap="flat" cmpd="sng" w="9525">
            <a:solidFill>
              <a:srgbClr val="1C1C1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the river Doon</a:t>
            </a:r>
            <a:endParaRPr sz="3000"/>
          </a:p>
        </p:txBody>
      </p:sp>
      <p:sp>
        <p:nvSpPr>
          <p:cNvPr id="869" name="Google Shape;869;p103"/>
          <p:cNvSpPr txBox="1"/>
          <p:nvPr/>
        </p:nvSpPr>
        <p:spPr>
          <a:xfrm>
            <a:off x="3083000" y="4370325"/>
            <a:ext cx="3637200" cy="646500"/>
          </a:xfrm>
          <a:prstGeom prst="rect">
            <a:avLst/>
          </a:prstGeom>
          <a:solidFill>
            <a:srgbClr val="00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Alloway’s Church</a:t>
            </a:r>
            <a:endParaRPr sz="3000"/>
          </a:p>
        </p:txBody>
      </p:sp>
      <p:sp>
        <p:nvSpPr>
          <p:cNvPr id="870" name="Google Shape;870;p103"/>
          <p:cNvSpPr txBox="1"/>
          <p:nvPr/>
        </p:nvSpPr>
        <p:spPr>
          <a:xfrm>
            <a:off x="3721400" y="104200"/>
            <a:ext cx="2010300" cy="646500"/>
          </a:xfrm>
          <a:prstGeom prst="rect">
            <a:avLst/>
          </a:prstGeom>
          <a:solidFill>
            <a:srgbClr val="00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dk1"/>
                </a:solidFill>
              </a:rPr>
              <a:t>the ford</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How is the storm described?</a:t>
            </a:r>
            <a:endParaRPr/>
          </a:p>
        </p:txBody>
      </p:sp>
      <p:pic>
        <p:nvPicPr>
          <p:cNvPr id="876" name="Google Shape;876;p104"/>
          <p:cNvPicPr preferRelativeResize="0"/>
          <p:nvPr/>
        </p:nvPicPr>
        <p:blipFill>
          <a:blip r:embed="rId3">
            <a:alphaModFix/>
          </a:blip>
          <a:stretch>
            <a:fillRect/>
          </a:stretch>
        </p:blipFill>
        <p:spPr>
          <a:xfrm>
            <a:off x="1349502" y="1017725"/>
            <a:ext cx="4177425" cy="38750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0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How is the </a:t>
            </a:r>
            <a:r>
              <a:rPr lang="en-GB"/>
              <a:t>Church</a:t>
            </a:r>
            <a:r>
              <a:rPr lang="en-GB"/>
              <a:t> being depicted in contrast to the storm?</a:t>
            </a:r>
            <a:endParaRPr/>
          </a:p>
        </p:txBody>
      </p:sp>
      <p:pic>
        <p:nvPicPr>
          <p:cNvPr id="882" name="Google Shape;882;p105"/>
          <p:cNvPicPr preferRelativeResize="0"/>
          <p:nvPr/>
        </p:nvPicPr>
        <p:blipFill rotWithShape="1">
          <a:blip r:embed="rId3">
            <a:alphaModFix/>
          </a:blip>
          <a:srcRect b="0" l="46943" r="0" t="0"/>
          <a:stretch/>
        </p:blipFill>
        <p:spPr>
          <a:xfrm>
            <a:off x="4097274" y="1252300"/>
            <a:ext cx="4571441" cy="3535175"/>
          </a:xfrm>
          <a:prstGeom prst="rect">
            <a:avLst/>
          </a:prstGeom>
          <a:noFill/>
          <a:ln>
            <a:noFill/>
          </a:ln>
        </p:spPr>
      </p:pic>
      <p:sp>
        <p:nvSpPr>
          <p:cNvPr id="883" name="Google Shape;883;p105"/>
          <p:cNvSpPr txBox="1"/>
          <p:nvPr/>
        </p:nvSpPr>
        <p:spPr>
          <a:xfrm>
            <a:off x="580650" y="1151475"/>
            <a:ext cx="2037600" cy="7230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700">
                <a:solidFill>
                  <a:schemeClr val="dk2"/>
                </a:solidFill>
              </a:rPr>
              <a:t>Glimmerin</a:t>
            </a:r>
            <a:endParaRPr sz="2700">
              <a:solidFill>
                <a:schemeClr val="dk2"/>
              </a:solidFill>
            </a:endParaRPr>
          </a:p>
        </p:txBody>
      </p:sp>
      <p:sp>
        <p:nvSpPr>
          <p:cNvPr id="884" name="Google Shape;884;p105"/>
          <p:cNvSpPr txBox="1"/>
          <p:nvPr/>
        </p:nvSpPr>
        <p:spPr>
          <a:xfrm>
            <a:off x="180250" y="2008225"/>
            <a:ext cx="3670500" cy="8784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700">
                <a:solidFill>
                  <a:schemeClr val="dk2"/>
                </a:solidFill>
              </a:rPr>
              <a:t>Seem’d in a bleeze</a:t>
            </a:r>
            <a:endParaRPr sz="2700">
              <a:solidFill>
                <a:schemeClr val="dk2"/>
              </a:solidFill>
            </a:endParaRPr>
          </a:p>
        </p:txBody>
      </p:sp>
      <p:sp>
        <p:nvSpPr>
          <p:cNvPr id="885" name="Google Shape;885;p105"/>
          <p:cNvSpPr txBox="1"/>
          <p:nvPr/>
        </p:nvSpPr>
        <p:spPr>
          <a:xfrm>
            <a:off x="967625" y="4362675"/>
            <a:ext cx="1889700" cy="572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700">
                <a:solidFill>
                  <a:schemeClr val="dk2"/>
                </a:solidFill>
              </a:rPr>
              <a:t>loud</a:t>
            </a:r>
            <a:endParaRPr sz="2700">
              <a:solidFill>
                <a:schemeClr val="dk2"/>
              </a:solidFill>
            </a:endParaRPr>
          </a:p>
        </p:txBody>
      </p:sp>
      <p:sp>
        <p:nvSpPr>
          <p:cNvPr id="886" name="Google Shape;886;p105"/>
          <p:cNvSpPr txBox="1"/>
          <p:nvPr/>
        </p:nvSpPr>
        <p:spPr>
          <a:xfrm>
            <a:off x="6900" y="3113750"/>
            <a:ext cx="3961800" cy="1021800"/>
          </a:xfrm>
          <a:prstGeom prst="rect">
            <a:avLst/>
          </a:prstGeom>
          <a:solidFill>
            <a:srgbClr val="FF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700">
                <a:solidFill>
                  <a:schemeClr val="dk2"/>
                </a:solidFill>
              </a:rPr>
              <a:t>The beams were dancing</a:t>
            </a:r>
            <a:endParaRPr sz="27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92" name="Google Shape;892;p106"/>
          <p:cNvSpPr txBox="1"/>
          <p:nvPr>
            <p:ph idx="1" type="body"/>
          </p:nvPr>
        </p:nvSpPr>
        <p:spPr>
          <a:xfrm>
            <a:off x="169800" y="1539225"/>
            <a:ext cx="8662500" cy="351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141414"/>
                </a:solidFill>
                <a:highlight>
                  <a:srgbClr val="FFFFFF"/>
                </a:highlight>
              </a:rPr>
              <a:t>Light and mirth and dancing provide a contrast to the powers of nature. </a:t>
            </a:r>
            <a:endParaRPr sz="2000">
              <a:solidFill>
                <a:srgbClr val="141414"/>
              </a:solidFill>
              <a:highlight>
                <a:srgbClr val="FFFFFF"/>
              </a:highlight>
            </a:endParaRPr>
          </a:p>
          <a:p>
            <a:pPr indent="0" lvl="0" marL="0" rtl="0" algn="l">
              <a:spcBef>
                <a:spcPts val="0"/>
              </a:spcBef>
              <a:spcAft>
                <a:spcPts val="0"/>
              </a:spcAft>
              <a:buClr>
                <a:schemeClr val="dk1"/>
              </a:buClr>
              <a:buSzPts val="1100"/>
              <a:buFont typeface="Arial"/>
              <a:buNone/>
            </a:pPr>
            <a:r>
              <a:rPr lang="en-GB" sz="2000">
                <a:solidFill>
                  <a:srgbClr val="141414"/>
                </a:solidFill>
                <a:highlight>
                  <a:srgbClr val="FFFFFF"/>
                </a:highlight>
              </a:rPr>
              <a:t>The speaker immediately reminds us that Tam is drunk:</a:t>
            </a:r>
            <a:endParaRPr sz="2000">
              <a:solidFill>
                <a:srgbClr val="141414"/>
              </a:solidFill>
              <a:highlight>
                <a:srgbClr val="FFFFFF"/>
              </a:highlight>
            </a:endParaRPr>
          </a:p>
          <a:p>
            <a:pPr indent="0" lvl="0" marL="0" rtl="0" algn="ctr">
              <a:spcBef>
                <a:spcPts val="0"/>
              </a:spcBef>
              <a:spcAft>
                <a:spcPts val="0"/>
              </a:spcAft>
              <a:buClr>
                <a:schemeClr val="dk1"/>
              </a:buClr>
              <a:buSzPts val="1100"/>
              <a:buFont typeface="Arial"/>
              <a:buNone/>
            </a:pPr>
            <a:r>
              <a:rPr lang="en-GB" sz="2000">
                <a:solidFill>
                  <a:srgbClr val="141414"/>
                </a:solidFill>
                <a:highlight>
                  <a:srgbClr val="FFFFFF"/>
                </a:highlight>
              </a:rPr>
              <a:t>“The swats sae ream'd in Tammie’s noddle</a:t>
            </a:r>
            <a:endParaRPr sz="2000">
              <a:solidFill>
                <a:srgbClr val="141414"/>
              </a:solidFill>
              <a:highlight>
                <a:srgbClr val="FFFFFF"/>
              </a:highlight>
            </a:endParaRPr>
          </a:p>
          <a:p>
            <a:pPr indent="0" lvl="0" marL="0" rtl="0" algn="ctr">
              <a:spcBef>
                <a:spcPts val="0"/>
              </a:spcBef>
              <a:spcAft>
                <a:spcPts val="0"/>
              </a:spcAft>
              <a:buClr>
                <a:schemeClr val="dk1"/>
              </a:buClr>
              <a:buSzPts val="1100"/>
              <a:buFont typeface="Arial"/>
              <a:buNone/>
            </a:pPr>
            <a:r>
              <a:rPr lang="en-GB" sz="2000">
                <a:solidFill>
                  <a:srgbClr val="141414"/>
                </a:solidFill>
                <a:highlight>
                  <a:srgbClr val="FFFFFF"/>
                </a:highlight>
              </a:rPr>
              <a:t>Fair play, he car’d na deils a boddle”</a:t>
            </a:r>
            <a:endParaRPr sz="2000">
              <a:solidFill>
                <a:srgbClr val="141414"/>
              </a:solidFill>
              <a:highlight>
                <a:srgbClr val="FFFFFF"/>
              </a:highlight>
            </a:endParaRPr>
          </a:p>
          <a:p>
            <a:pPr indent="0" lvl="0" marL="0" rtl="0" algn="l">
              <a:spcBef>
                <a:spcPts val="0"/>
              </a:spcBef>
              <a:spcAft>
                <a:spcPts val="0"/>
              </a:spcAft>
              <a:buClr>
                <a:schemeClr val="dk1"/>
              </a:buClr>
              <a:buSzPts val="1100"/>
              <a:buFont typeface="Arial"/>
              <a:buNone/>
            </a:pPr>
            <a:r>
              <a:rPr lang="en-GB" sz="2000">
                <a:solidFill>
                  <a:srgbClr val="141414"/>
                </a:solidFill>
                <a:highlight>
                  <a:srgbClr val="FFFFFF"/>
                </a:highlight>
              </a:rPr>
              <a:t>The comical word choice of Tammie’s, noddle and boddle suggest a kind of carefree drunken courage. Tam is ready for adventure. Maggie is unwilling and one little descriptive touch - “stood richt sair astonished” adds an essential development to her character. She is a sensible, cautious animal, wiser than Tam.</a:t>
            </a:r>
            <a:endParaRPr sz="2000">
              <a:solidFill>
                <a:srgbClr val="141414"/>
              </a:solidFill>
              <a:highlight>
                <a:srgbClr val="FFFFFF"/>
              </a:highlight>
            </a:endParaRPr>
          </a:p>
          <a:p>
            <a:pPr indent="0" lvl="0" marL="0" rtl="0" algn="l">
              <a:spcBef>
                <a:spcPts val="0"/>
              </a:spcBef>
              <a:spcAft>
                <a:spcPts val="1200"/>
              </a:spcAft>
              <a:buNone/>
            </a:pPr>
            <a:r>
              <a:t/>
            </a:r>
            <a:endParaRPr sz="2000"/>
          </a:p>
        </p:txBody>
      </p:sp>
      <p:pic>
        <p:nvPicPr>
          <p:cNvPr id="893" name="Google Shape;893;p106"/>
          <p:cNvPicPr preferRelativeResize="0"/>
          <p:nvPr/>
        </p:nvPicPr>
        <p:blipFill>
          <a:blip r:embed="rId3">
            <a:alphaModFix/>
          </a:blip>
          <a:stretch>
            <a:fillRect/>
          </a:stretch>
        </p:blipFill>
        <p:spPr>
          <a:xfrm>
            <a:off x="60175" y="11"/>
            <a:ext cx="9144000" cy="1412127"/>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07"/>
          <p:cNvSpPr txBox="1"/>
          <p:nvPr>
            <p:ph type="title"/>
          </p:nvPr>
        </p:nvSpPr>
        <p:spPr>
          <a:xfrm>
            <a:off x="311700" y="2459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2320"/>
              <a:t>Activity 7: How did Tam and Maggie react to seeing the church?</a:t>
            </a:r>
            <a:endParaRPr sz="2320"/>
          </a:p>
        </p:txBody>
      </p:sp>
      <p:pic>
        <p:nvPicPr>
          <p:cNvPr id="899" name="Google Shape;899;p107"/>
          <p:cNvPicPr preferRelativeResize="0"/>
          <p:nvPr/>
        </p:nvPicPr>
        <p:blipFill rotWithShape="1">
          <a:blip r:embed="rId3">
            <a:alphaModFix/>
          </a:blip>
          <a:srcRect b="0" l="1254" r="0" t="0"/>
          <a:stretch/>
        </p:blipFill>
        <p:spPr>
          <a:xfrm>
            <a:off x="416300" y="818650"/>
            <a:ext cx="8208150" cy="40840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05" name="Google Shape;905;p108"/>
          <p:cNvSpPr txBox="1"/>
          <p:nvPr>
            <p:ph idx="1" type="body"/>
          </p:nvPr>
        </p:nvSpPr>
        <p:spPr>
          <a:xfrm>
            <a:off x="311700" y="1506350"/>
            <a:ext cx="8633400" cy="306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solidFill>
                  <a:srgbClr val="141414"/>
                </a:solidFill>
                <a:highlight>
                  <a:srgbClr val="FFFFFF"/>
                </a:highlight>
              </a:rPr>
              <a:t>The next lines contain a description of dancing, interrupted in the middle by a ghoulish description of the sacrilegious use of the holy table. </a:t>
            </a:r>
            <a:endParaRPr sz="2000">
              <a:solidFill>
                <a:srgbClr val="141414"/>
              </a:solidFill>
              <a:highlight>
                <a:srgbClr val="FFFFFF"/>
              </a:highlight>
            </a:endParaRPr>
          </a:p>
          <a:p>
            <a:pPr indent="0" lvl="0" marL="0" rtl="0" algn="l">
              <a:spcBef>
                <a:spcPts val="1200"/>
              </a:spcBef>
              <a:spcAft>
                <a:spcPts val="1200"/>
              </a:spcAft>
              <a:buNone/>
            </a:pPr>
            <a:r>
              <a:rPr lang="en-GB" sz="2000">
                <a:solidFill>
                  <a:srgbClr val="141414"/>
                </a:solidFill>
                <a:highlight>
                  <a:srgbClr val="FFFFFF"/>
                </a:highlight>
              </a:rPr>
              <a:t>Auld Nick is present  as musician.</a:t>
            </a:r>
            <a:endParaRPr sz="2000"/>
          </a:p>
        </p:txBody>
      </p:sp>
      <p:pic>
        <p:nvPicPr>
          <p:cNvPr id="906" name="Google Shape;906;p108"/>
          <p:cNvPicPr preferRelativeResize="0"/>
          <p:nvPr/>
        </p:nvPicPr>
        <p:blipFill>
          <a:blip r:embed="rId3">
            <a:alphaModFix/>
          </a:blip>
          <a:stretch>
            <a:fillRect/>
          </a:stretch>
        </p:blipFill>
        <p:spPr>
          <a:xfrm>
            <a:off x="60175" y="11"/>
            <a:ext cx="9144000" cy="1412127"/>
          </a:xfrm>
          <a:prstGeom prst="rect">
            <a:avLst/>
          </a:prstGeom>
          <a:noFill/>
          <a:ln>
            <a:noFill/>
          </a:ln>
        </p:spPr>
      </p:pic>
      <p:pic>
        <p:nvPicPr>
          <p:cNvPr id="907" name="Google Shape;907;p108"/>
          <p:cNvPicPr preferRelativeResize="0"/>
          <p:nvPr/>
        </p:nvPicPr>
        <p:blipFill>
          <a:blip r:embed="rId4">
            <a:alphaModFix/>
          </a:blip>
          <a:stretch>
            <a:fillRect/>
          </a:stretch>
        </p:blipFill>
        <p:spPr>
          <a:xfrm>
            <a:off x="4869624" y="2397975"/>
            <a:ext cx="3414550" cy="27455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Activity 8: As Meg moved forward towards the church, what did Tam see?</a:t>
            </a:r>
            <a:endParaRPr/>
          </a:p>
        </p:txBody>
      </p:sp>
      <p:pic>
        <p:nvPicPr>
          <p:cNvPr id="913" name="Google Shape;913;p109"/>
          <p:cNvPicPr preferRelativeResize="0"/>
          <p:nvPr/>
        </p:nvPicPr>
        <p:blipFill rotWithShape="1">
          <a:blip r:embed="rId3">
            <a:alphaModFix/>
          </a:blip>
          <a:srcRect b="7883" l="66191" r="7770" t="12327"/>
          <a:stretch/>
        </p:blipFill>
        <p:spPr>
          <a:xfrm>
            <a:off x="5296850" y="1210550"/>
            <a:ext cx="2267774" cy="3766100"/>
          </a:xfrm>
          <a:prstGeom prst="rect">
            <a:avLst/>
          </a:prstGeom>
          <a:noFill/>
          <a:ln>
            <a:noFill/>
          </a:ln>
        </p:spPr>
      </p:pic>
      <p:pic>
        <p:nvPicPr>
          <p:cNvPr id="914" name="Google Shape;914;p109"/>
          <p:cNvPicPr preferRelativeResize="0"/>
          <p:nvPr/>
        </p:nvPicPr>
        <p:blipFill>
          <a:blip r:embed="rId4">
            <a:alphaModFix/>
          </a:blip>
          <a:stretch>
            <a:fillRect/>
          </a:stretch>
        </p:blipFill>
        <p:spPr>
          <a:xfrm>
            <a:off x="311700" y="1651650"/>
            <a:ext cx="742725" cy="742725"/>
          </a:xfrm>
          <a:prstGeom prst="rect">
            <a:avLst/>
          </a:prstGeom>
          <a:noFill/>
          <a:ln>
            <a:noFill/>
          </a:ln>
        </p:spPr>
      </p:pic>
      <p:sp>
        <p:nvSpPr>
          <p:cNvPr id="915" name="Google Shape;915;p109"/>
          <p:cNvSpPr txBox="1"/>
          <p:nvPr/>
        </p:nvSpPr>
        <p:spPr>
          <a:xfrm>
            <a:off x="136950" y="2820975"/>
            <a:ext cx="4568400" cy="187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rPr>
              <a:t>Read through the </a:t>
            </a:r>
            <a:r>
              <a:rPr lang="en-GB" sz="1800" u="sng">
                <a:solidFill>
                  <a:schemeClr val="hlink"/>
                </a:solidFill>
                <a:hlinkClick r:id="rId5"/>
              </a:rPr>
              <a:t>text</a:t>
            </a:r>
            <a:r>
              <a:rPr lang="en-GB" sz="1800">
                <a:solidFill>
                  <a:schemeClr val="dk2"/>
                </a:solidFill>
              </a:rPr>
              <a:t> and take the </a:t>
            </a:r>
            <a:r>
              <a:rPr lang="en-GB" sz="1800" u="sng">
                <a:solidFill>
                  <a:schemeClr val="hlink"/>
                </a:solidFill>
                <a:hlinkClick action="ppaction://hlinkshowjump?jump=nextslide"/>
              </a:rPr>
              <a:t>quiz</a:t>
            </a:r>
            <a:r>
              <a:rPr lang="en-GB" sz="1800">
                <a:solidFill>
                  <a:schemeClr val="dk2"/>
                </a:solidFill>
              </a:rPr>
              <a:t>. </a:t>
            </a:r>
            <a:endParaRPr sz="1800">
              <a:solidFill>
                <a:schemeClr val="dk2"/>
              </a:solidFill>
            </a:endParaRPr>
          </a:p>
        </p:txBody>
      </p:sp>
      <p:pic>
        <p:nvPicPr>
          <p:cNvPr id="916" name="Google Shape;916;p109" title="Activity 8.mp3">
            <a:hlinkClick r:id="rId6"/>
          </p:cNvPr>
          <p:cNvPicPr preferRelativeResize="0"/>
          <p:nvPr/>
        </p:nvPicPr>
        <p:blipFill>
          <a:blip r:embed="rId7">
            <a:alphaModFix/>
          </a:blip>
          <a:stretch>
            <a:fillRect/>
          </a:stretch>
        </p:blipFill>
        <p:spPr>
          <a:xfrm>
            <a:off x="1054425" y="3518875"/>
            <a:ext cx="885625" cy="8856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id="921" name="Google Shape;921;p110">
            <a:hlinkClick r:id="rId3"/>
          </p:cNvPr>
          <p:cNvPicPr preferRelativeResize="0"/>
          <p:nvPr/>
        </p:nvPicPr>
        <p:blipFill>
          <a:blip r:embed="rId4">
            <a:alphaModFix/>
          </a:blip>
          <a:stretch>
            <a:fillRect/>
          </a:stretch>
        </p:blipFill>
        <p:spPr>
          <a:xfrm>
            <a:off x="723900" y="1106625"/>
            <a:ext cx="7284850" cy="3820975"/>
          </a:xfrm>
          <a:prstGeom prst="rect">
            <a:avLst/>
          </a:prstGeom>
          <a:noFill/>
          <a:ln>
            <a:noFill/>
          </a:ln>
        </p:spPr>
      </p:pic>
      <p:pic>
        <p:nvPicPr>
          <p:cNvPr id="922" name="Google Shape;922;p110"/>
          <p:cNvPicPr preferRelativeResize="0"/>
          <p:nvPr/>
        </p:nvPicPr>
        <p:blipFill>
          <a:blip r:embed="rId5">
            <a:alphaModFix/>
          </a:blip>
          <a:stretch>
            <a:fillRect/>
          </a:stretch>
        </p:blipFill>
        <p:spPr>
          <a:xfrm>
            <a:off x="8133775" y="205575"/>
            <a:ext cx="742725" cy="742725"/>
          </a:xfrm>
          <a:prstGeom prst="rect">
            <a:avLst/>
          </a:prstGeom>
          <a:noFill/>
          <a:ln>
            <a:noFill/>
          </a:ln>
        </p:spPr>
      </p:pic>
      <p:sp>
        <p:nvSpPr>
          <p:cNvPr id="923" name="Google Shape;923;p110"/>
          <p:cNvSpPr txBox="1"/>
          <p:nvPr/>
        </p:nvSpPr>
        <p:spPr>
          <a:xfrm>
            <a:off x="383425" y="241025"/>
            <a:ext cx="52092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rPr>
              <a:t>Click on the image to access the </a:t>
            </a:r>
            <a:r>
              <a:rPr lang="en-GB" sz="1800">
                <a:solidFill>
                  <a:schemeClr val="dk2"/>
                </a:solidFill>
              </a:rPr>
              <a:t>activity</a:t>
            </a:r>
            <a:r>
              <a:rPr lang="en-GB" sz="1800">
                <a:solidFill>
                  <a:schemeClr val="dk2"/>
                </a:solidFill>
              </a:rPr>
              <a:t>.</a:t>
            </a:r>
            <a:endParaRPr sz="1800">
              <a:solidFill>
                <a:schemeClr val="dk2"/>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1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Looking at the text again, how would you describe the mood in the church? Justify your answer.</a:t>
            </a:r>
            <a:endParaRPr/>
          </a:p>
        </p:txBody>
      </p:sp>
      <p:pic>
        <p:nvPicPr>
          <p:cNvPr id="929" name="Google Shape;929;p111"/>
          <p:cNvPicPr preferRelativeResize="0"/>
          <p:nvPr/>
        </p:nvPicPr>
        <p:blipFill>
          <a:blip r:embed="rId3">
            <a:alphaModFix/>
          </a:blip>
          <a:stretch>
            <a:fillRect/>
          </a:stretch>
        </p:blipFill>
        <p:spPr>
          <a:xfrm>
            <a:off x="2420150" y="1322525"/>
            <a:ext cx="4164005" cy="3820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