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96" r:id="rId8"/>
    <p:sldId id="299" r:id="rId9"/>
    <p:sldId id="300" r:id="rId10"/>
    <p:sldId id="301" r:id="rId11"/>
    <p:sldId id="302" r:id="rId12"/>
    <p:sldId id="298" r:id="rId13"/>
    <p:sldId id="303" r:id="rId14"/>
    <p:sldId id="304" r:id="rId15"/>
    <p:sldId id="306" r:id="rId16"/>
    <p:sldId id="305" r:id="rId17"/>
    <p:sldId id="307" r:id="rId18"/>
    <p:sldId id="280" r:id="rId19"/>
  </p:sldIdLst>
  <p:sldSz cx="12192000" cy="6858000"/>
  <p:notesSz cx="6858000" cy="9144000"/>
  <p:embeddedFontLst>
    <p:embeddedFont>
      <p:font typeface="Segoe UI Emoji" panose="020B0502040204020203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A"/>
    <a:srgbClr val="00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39DC9-64B3-4EC5-9259-D6C4F320A33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8EF4-B51E-4A4B-9002-4A193793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5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https://www.youtube.com/watch?v=d0YBdc-W8q8 – 7 mins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8EF4-B51E-4A4B-9002-4A19379367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7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89926-F6BF-414A-A622-01F578CC4C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2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https://www.bbc.co.uk/sounds/play/p029pz2p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8EF4-B51E-4A4B-9002-4A19379367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7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89926-F6BF-414A-A622-01F578CC4C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3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3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6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1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7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2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E196-79AA-4020-8CAC-8559FDA3B50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0YBdc-W8q8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4C0985-350B-4BFC-A204-27D5E18C6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836" y="3217900"/>
            <a:ext cx="3106242" cy="562010"/>
          </a:xfrm>
        </p:spPr>
        <p:txBody>
          <a:bodyPr anchor="t">
            <a:normAutofit/>
          </a:bodyPr>
          <a:lstStyle/>
          <a:p>
            <a:r>
              <a:rPr lang="en-GB" sz="2800" dirty="0">
                <a:cs typeface="Calibri"/>
              </a:rPr>
              <a:t>Mrs C Macleod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r="1237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F3B443EB-FAFF-4583-9513-722ACFD6DBB0}"/>
              </a:ext>
            </a:extLst>
          </p:cNvPr>
          <p:cNvSpPr txBox="1">
            <a:spLocks/>
          </p:cNvSpPr>
          <p:nvPr/>
        </p:nvSpPr>
        <p:spPr>
          <a:xfrm>
            <a:off x="7406370" y="1438578"/>
            <a:ext cx="4551174" cy="1290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cs typeface="Calibri Light"/>
              </a:rPr>
              <a:t>S3 Humanities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5D015-6403-4F9C-9E2A-B53651A8B3D6}"/>
              </a:ext>
            </a:extLst>
          </p:cNvPr>
          <p:cNvSpPr txBox="1"/>
          <p:nvPr/>
        </p:nvSpPr>
        <p:spPr>
          <a:xfrm>
            <a:off x="7406370" y="4443867"/>
            <a:ext cx="44089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Scots Language and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385004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7A2A-1FB7-E2E1-A766-3DC1E9C8F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0935092E-D2B9-883A-50B8-F6A509E9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5E136-9527-B4D7-C80C-0EE2683A93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‘The Candle’ by Alan Bissett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6960F5-A12A-8433-A0AF-043BAE639A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25788-2133-889E-FA02-B888F3FE2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80" y="2055814"/>
            <a:ext cx="7399329" cy="3833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C3C50-8304-EC77-113A-BEAB89AAFF28}"/>
              </a:ext>
            </a:extLst>
          </p:cNvPr>
          <p:cNvSpPr txBox="1"/>
          <p:nvPr/>
        </p:nvSpPr>
        <p:spPr>
          <a:xfrm>
            <a:off x="7772400" y="2055814"/>
            <a:ext cx="3995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Listen to the audio book of ‘The Candle’, a ghost story by Alan Bissett.</a:t>
            </a:r>
          </a:p>
          <a:p>
            <a:endParaRPr lang="en-GB" sz="2400" dirty="0"/>
          </a:p>
          <a:p>
            <a:r>
              <a:rPr lang="en-GB" sz="2400" dirty="0"/>
              <a:t>The story is set in modern day and written (and read) in Scots.</a:t>
            </a:r>
          </a:p>
          <a:p>
            <a:endParaRPr lang="en-GB" sz="2400" dirty="0"/>
          </a:p>
          <a:p>
            <a:r>
              <a:rPr lang="en-GB" sz="2400" b="1" dirty="0"/>
              <a:t>Task: After we have listened to the story, let me know what you thought in the chat or by using your mic</a:t>
            </a:r>
          </a:p>
        </p:txBody>
      </p:sp>
    </p:spTree>
    <p:extLst>
      <p:ext uri="{BB962C8B-B14F-4D97-AF65-F5344CB8AC3E}">
        <p14:creationId xmlns:p14="http://schemas.microsoft.com/office/powerpoint/2010/main" val="297331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DDF9D-2AA0-8A8F-7D92-1AB9E2B7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E9E9CE6A-D738-331D-645F-2F4C34FB7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40FA9B-49DB-F65B-8D84-9C585B4624F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Reading in Scots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930A2-2DC9-94C2-C44C-90597A69E2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EB77A-E038-E002-4B70-78A4EA85DE62}"/>
              </a:ext>
            </a:extLst>
          </p:cNvPr>
          <p:cNvSpPr txBox="1"/>
          <p:nvPr/>
        </p:nvSpPr>
        <p:spPr>
          <a:xfrm>
            <a:off x="838200" y="1883664"/>
            <a:ext cx="10515600" cy="4524315"/>
          </a:xfrm>
          <a:custGeom>
            <a:avLst/>
            <a:gdLst>
              <a:gd name="connsiteX0" fmla="*/ 0 w 10515600"/>
              <a:gd name="connsiteY0" fmla="*/ 0 h 4524315"/>
              <a:gd name="connsiteX1" fmla="*/ 794512 w 10515600"/>
              <a:gd name="connsiteY1" fmla="*/ 0 h 4524315"/>
              <a:gd name="connsiteX2" fmla="*/ 1273556 w 10515600"/>
              <a:gd name="connsiteY2" fmla="*/ 0 h 4524315"/>
              <a:gd name="connsiteX3" fmla="*/ 1647444 w 10515600"/>
              <a:gd name="connsiteY3" fmla="*/ 0 h 4524315"/>
              <a:gd name="connsiteX4" fmla="*/ 2336800 w 10515600"/>
              <a:gd name="connsiteY4" fmla="*/ 0 h 4524315"/>
              <a:gd name="connsiteX5" fmla="*/ 2815844 w 10515600"/>
              <a:gd name="connsiteY5" fmla="*/ 0 h 4524315"/>
              <a:gd name="connsiteX6" fmla="*/ 3610356 w 10515600"/>
              <a:gd name="connsiteY6" fmla="*/ 0 h 4524315"/>
              <a:gd name="connsiteX7" fmla="*/ 4194556 w 10515600"/>
              <a:gd name="connsiteY7" fmla="*/ 0 h 4524315"/>
              <a:gd name="connsiteX8" fmla="*/ 4778756 w 10515600"/>
              <a:gd name="connsiteY8" fmla="*/ 0 h 4524315"/>
              <a:gd name="connsiteX9" fmla="*/ 5152644 w 10515600"/>
              <a:gd name="connsiteY9" fmla="*/ 0 h 4524315"/>
              <a:gd name="connsiteX10" fmla="*/ 5631688 w 10515600"/>
              <a:gd name="connsiteY10" fmla="*/ 0 h 4524315"/>
              <a:gd name="connsiteX11" fmla="*/ 6321044 w 10515600"/>
              <a:gd name="connsiteY11" fmla="*/ 0 h 4524315"/>
              <a:gd name="connsiteX12" fmla="*/ 7115556 w 10515600"/>
              <a:gd name="connsiteY12" fmla="*/ 0 h 4524315"/>
              <a:gd name="connsiteX13" fmla="*/ 7699756 w 10515600"/>
              <a:gd name="connsiteY13" fmla="*/ 0 h 4524315"/>
              <a:gd name="connsiteX14" fmla="*/ 8389112 w 10515600"/>
              <a:gd name="connsiteY14" fmla="*/ 0 h 4524315"/>
              <a:gd name="connsiteX15" fmla="*/ 8763000 w 10515600"/>
              <a:gd name="connsiteY15" fmla="*/ 0 h 4524315"/>
              <a:gd name="connsiteX16" fmla="*/ 9031732 w 10515600"/>
              <a:gd name="connsiteY16" fmla="*/ 0 h 4524315"/>
              <a:gd name="connsiteX17" fmla="*/ 9615932 w 10515600"/>
              <a:gd name="connsiteY17" fmla="*/ 0 h 4524315"/>
              <a:gd name="connsiteX18" fmla="*/ 9884664 w 10515600"/>
              <a:gd name="connsiteY18" fmla="*/ 0 h 4524315"/>
              <a:gd name="connsiteX19" fmla="*/ 10515600 w 10515600"/>
              <a:gd name="connsiteY19" fmla="*/ 0 h 4524315"/>
              <a:gd name="connsiteX20" fmla="*/ 10515600 w 10515600"/>
              <a:gd name="connsiteY20" fmla="*/ 610783 h 4524315"/>
              <a:gd name="connsiteX21" fmla="*/ 10515600 w 10515600"/>
              <a:gd name="connsiteY21" fmla="*/ 1131079 h 4524315"/>
              <a:gd name="connsiteX22" fmla="*/ 10515600 w 10515600"/>
              <a:gd name="connsiteY22" fmla="*/ 1696618 h 4524315"/>
              <a:gd name="connsiteX23" fmla="*/ 10515600 w 10515600"/>
              <a:gd name="connsiteY23" fmla="*/ 2126428 h 4524315"/>
              <a:gd name="connsiteX24" fmla="*/ 10515600 w 10515600"/>
              <a:gd name="connsiteY24" fmla="*/ 2601481 h 4524315"/>
              <a:gd name="connsiteX25" fmla="*/ 10515600 w 10515600"/>
              <a:gd name="connsiteY25" fmla="*/ 3257507 h 4524315"/>
              <a:gd name="connsiteX26" fmla="*/ 10515600 w 10515600"/>
              <a:gd name="connsiteY26" fmla="*/ 3732560 h 4524315"/>
              <a:gd name="connsiteX27" fmla="*/ 10515600 w 10515600"/>
              <a:gd name="connsiteY27" fmla="*/ 4524315 h 4524315"/>
              <a:gd name="connsiteX28" fmla="*/ 10141712 w 10515600"/>
              <a:gd name="connsiteY28" fmla="*/ 4524315 h 4524315"/>
              <a:gd name="connsiteX29" fmla="*/ 9557512 w 10515600"/>
              <a:gd name="connsiteY29" fmla="*/ 4524315 h 4524315"/>
              <a:gd name="connsiteX30" fmla="*/ 8763000 w 10515600"/>
              <a:gd name="connsiteY30" fmla="*/ 4524315 h 4524315"/>
              <a:gd name="connsiteX31" fmla="*/ 8073644 w 10515600"/>
              <a:gd name="connsiteY31" fmla="*/ 4524315 h 4524315"/>
              <a:gd name="connsiteX32" fmla="*/ 7489444 w 10515600"/>
              <a:gd name="connsiteY32" fmla="*/ 4524315 h 4524315"/>
              <a:gd name="connsiteX33" fmla="*/ 7220712 w 10515600"/>
              <a:gd name="connsiteY33" fmla="*/ 4524315 h 4524315"/>
              <a:gd name="connsiteX34" fmla="*/ 6531356 w 10515600"/>
              <a:gd name="connsiteY34" fmla="*/ 4524315 h 4524315"/>
              <a:gd name="connsiteX35" fmla="*/ 6262624 w 10515600"/>
              <a:gd name="connsiteY35" fmla="*/ 4524315 h 4524315"/>
              <a:gd name="connsiteX36" fmla="*/ 5993892 w 10515600"/>
              <a:gd name="connsiteY36" fmla="*/ 4524315 h 4524315"/>
              <a:gd name="connsiteX37" fmla="*/ 5725160 w 10515600"/>
              <a:gd name="connsiteY37" fmla="*/ 4524315 h 4524315"/>
              <a:gd name="connsiteX38" fmla="*/ 5456428 w 10515600"/>
              <a:gd name="connsiteY38" fmla="*/ 4524315 h 4524315"/>
              <a:gd name="connsiteX39" fmla="*/ 4767072 w 10515600"/>
              <a:gd name="connsiteY39" fmla="*/ 4524315 h 4524315"/>
              <a:gd name="connsiteX40" fmla="*/ 4288028 w 10515600"/>
              <a:gd name="connsiteY40" fmla="*/ 4524315 h 4524315"/>
              <a:gd name="connsiteX41" fmla="*/ 3703828 w 10515600"/>
              <a:gd name="connsiteY41" fmla="*/ 4524315 h 4524315"/>
              <a:gd name="connsiteX42" fmla="*/ 3119628 w 10515600"/>
              <a:gd name="connsiteY42" fmla="*/ 4524315 h 4524315"/>
              <a:gd name="connsiteX43" fmla="*/ 2640584 w 10515600"/>
              <a:gd name="connsiteY43" fmla="*/ 4524315 h 4524315"/>
              <a:gd name="connsiteX44" fmla="*/ 2371852 w 10515600"/>
              <a:gd name="connsiteY44" fmla="*/ 4524315 h 4524315"/>
              <a:gd name="connsiteX45" fmla="*/ 1682496 w 10515600"/>
              <a:gd name="connsiteY45" fmla="*/ 4524315 h 4524315"/>
              <a:gd name="connsiteX46" fmla="*/ 993140 w 10515600"/>
              <a:gd name="connsiteY46" fmla="*/ 4524315 h 4524315"/>
              <a:gd name="connsiteX47" fmla="*/ 514096 w 10515600"/>
              <a:gd name="connsiteY47" fmla="*/ 4524315 h 4524315"/>
              <a:gd name="connsiteX48" fmla="*/ 0 w 10515600"/>
              <a:gd name="connsiteY48" fmla="*/ 4524315 h 4524315"/>
              <a:gd name="connsiteX49" fmla="*/ 0 w 10515600"/>
              <a:gd name="connsiteY49" fmla="*/ 4004019 h 4524315"/>
              <a:gd name="connsiteX50" fmla="*/ 0 w 10515600"/>
              <a:gd name="connsiteY50" fmla="*/ 3528966 h 4524315"/>
              <a:gd name="connsiteX51" fmla="*/ 0 w 10515600"/>
              <a:gd name="connsiteY51" fmla="*/ 3099156 h 4524315"/>
              <a:gd name="connsiteX52" fmla="*/ 0 w 10515600"/>
              <a:gd name="connsiteY52" fmla="*/ 2624103 h 4524315"/>
              <a:gd name="connsiteX53" fmla="*/ 0 w 10515600"/>
              <a:gd name="connsiteY53" fmla="*/ 2103806 h 4524315"/>
              <a:gd name="connsiteX54" fmla="*/ 0 w 10515600"/>
              <a:gd name="connsiteY54" fmla="*/ 1673997 h 4524315"/>
              <a:gd name="connsiteX55" fmla="*/ 0 w 10515600"/>
              <a:gd name="connsiteY55" fmla="*/ 1198943 h 4524315"/>
              <a:gd name="connsiteX56" fmla="*/ 0 w 10515600"/>
              <a:gd name="connsiteY56" fmla="*/ 588161 h 4524315"/>
              <a:gd name="connsiteX57" fmla="*/ 0 w 10515600"/>
              <a:gd name="connsiteY57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515600" h="4524315" extrusionOk="0">
                <a:moveTo>
                  <a:pt x="0" y="0"/>
                </a:moveTo>
                <a:cubicBezTo>
                  <a:pt x="305221" y="-71840"/>
                  <a:pt x="416421" y="44580"/>
                  <a:pt x="794512" y="0"/>
                </a:cubicBezTo>
                <a:cubicBezTo>
                  <a:pt x="1172603" y="-44580"/>
                  <a:pt x="1072666" y="9660"/>
                  <a:pt x="1273556" y="0"/>
                </a:cubicBezTo>
                <a:cubicBezTo>
                  <a:pt x="1474446" y="-9660"/>
                  <a:pt x="1478824" y="20832"/>
                  <a:pt x="1647444" y="0"/>
                </a:cubicBezTo>
                <a:cubicBezTo>
                  <a:pt x="1816064" y="-20832"/>
                  <a:pt x="2131075" y="43199"/>
                  <a:pt x="2336800" y="0"/>
                </a:cubicBezTo>
                <a:cubicBezTo>
                  <a:pt x="2542525" y="-43199"/>
                  <a:pt x="2627363" y="20235"/>
                  <a:pt x="2815844" y="0"/>
                </a:cubicBezTo>
                <a:cubicBezTo>
                  <a:pt x="3004325" y="-20235"/>
                  <a:pt x="3290386" y="87347"/>
                  <a:pt x="3610356" y="0"/>
                </a:cubicBezTo>
                <a:cubicBezTo>
                  <a:pt x="3930326" y="-87347"/>
                  <a:pt x="3904193" y="62664"/>
                  <a:pt x="4194556" y="0"/>
                </a:cubicBezTo>
                <a:cubicBezTo>
                  <a:pt x="4484919" y="-62664"/>
                  <a:pt x="4505754" y="24515"/>
                  <a:pt x="4778756" y="0"/>
                </a:cubicBezTo>
                <a:cubicBezTo>
                  <a:pt x="5051758" y="-24515"/>
                  <a:pt x="5048978" y="39857"/>
                  <a:pt x="5152644" y="0"/>
                </a:cubicBezTo>
                <a:cubicBezTo>
                  <a:pt x="5256310" y="-39857"/>
                  <a:pt x="5503049" y="22959"/>
                  <a:pt x="5631688" y="0"/>
                </a:cubicBezTo>
                <a:cubicBezTo>
                  <a:pt x="5760327" y="-22959"/>
                  <a:pt x="6094709" y="35579"/>
                  <a:pt x="6321044" y="0"/>
                </a:cubicBezTo>
                <a:cubicBezTo>
                  <a:pt x="6547379" y="-35579"/>
                  <a:pt x="6830866" y="85937"/>
                  <a:pt x="7115556" y="0"/>
                </a:cubicBezTo>
                <a:cubicBezTo>
                  <a:pt x="7400246" y="-85937"/>
                  <a:pt x="7464355" y="63300"/>
                  <a:pt x="7699756" y="0"/>
                </a:cubicBezTo>
                <a:cubicBezTo>
                  <a:pt x="7935157" y="-63300"/>
                  <a:pt x="8182629" y="10453"/>
                  <a:pt x="8389112" y="0"/>
                </a:cubicBezTo>
                <a:cubicBezTo>
                  <a:pt x="8595595" y="-10453"/>
                  <a:pt x="8603809" y="30826"/>
                  <a:pt x="8763000" y="0"/>
                </a:cubicBezTo>
                <a:cubicBezTo>
                  <a:pt x="8922191" y="-30826"/>
                  <a:pt x="8914820" y="18735"/>
                  <a:pt x="9031732" y="0"/>
                </a:cubicBezTo>
                <a:cubicBezTo>
                  <a:pt x="9148644" y="-18735"/>
                  <a:pt x="9354829" y="39924"/>
                  <a:pt x="9615932" y="0"/>
                </a:cubicBezTo>
                <a:cubicBezTo>
                  <a:pt x="9877035" y="-39924"/>
                  <a:pt x="9802522" y="30084"/>
                  <a:pt x="9884664" y="0"/>
                </a:cubicBezTo>
                <a:cubicBezTo>
                  <a:pt x="9966806" y="-30084"/>
                  <a:pt x="10309243" y="1873"/>
                  <a:pt x="10515600" y="0"/>
                </a:cubicBezTo>
                <a:cubicBezTo>
                  <a:pt x="10566384" y="150460"/>
                  <a:pt x="10477802" y="351279"/>
                  <a:pt x="10515600" y="610783"/>
                </a:cubicBezTo>
                <a:cubicBezTo>
                  <a:pt x="10553398" y="870287"/>
                  <a:pt x="10488068" y="979629"/>
                  <a:pt x="10515600" y="1131079"/>
                </a:cubicBezTo>
                <a:cubicBezTo>
                  <a:pt x="10543132" y="1282529"/>
                  <a:pt x="10467973" y="1537324"/>
                  <a:pt x="10515600" y="1696618"/>
                </a:cubicBezTo>
                <a:cubicBezTo>
                  <a:pt x="10563227" y="1855912"/>
                  <a:pt x="10480085" y="1977039"/>
                  <a:pt x="10515600" y="2126428"/>
                </a:cubicBezTo>
                <a:cubicBezTo>
                  <a:pt x="10551115" y="2275817"/>
                  <a:pt x="10485043" y="2503421"/>
                  <a:pt x="10515600" y="2601481"/>
                </a:cubicBezTo>
                <a:cubicBezTo>
                  <a:pt x="10546157" y="2699541"/>
                  <a:pt x="10467008" y="3044435"/>
                  <a:pt x="10515600" y="3257507"/>
                </a:cubicBezTo>
                <a:cubicBezTo>
                  <a:pt x="10564192" y="3470579"/>
                  <a:pt x="10510818" y="3618778"/>
                  <a:pt x="10515600" y="3732560"/>
                </a:cubicBezTo>
                <a:cubicBezTo>
                  <a:pt x="10520382" y="3846342"/>
                  <a:pt x="10469540" y="4171890"/>
                  <a:pt x="10515600" y="4524315"/>
                </a:cubicBezTo>
                <a:cubicBezTo>
                  <a:pt x="10396007" y="4545816"/>
                  <a:pt x="10289716" y="4504187"/>
                  <a:pt x="10141712" y="4524315"/>
                </a:cubicBezTo>
                <a:cubicBezTo>
                  <a:pt x="9993708" y="4544443"/>
                  <a:pt x="9705345" y="4488741"/>
                  <a:pt x="9557512" y="4524315"/>
                </a:cubicBezTo>
                <a:cubicBezTo>
                  <a:pt x="9409679" y="4559889"/>
                  <a:pt x="8923296" y="4490995"/>
                  <a:pt x="8763000" y="4524315"/>
                </a:cubicBezTo>
                <a:cubicBezTo>
                  <a:pt x="8602704" y="4557635"/>
                  <a:pt x="8313790" y="4482997"/>
                  <a:pt x="8073644" y="4524315"/>
                </a:cubicBezTo>
                <a:cubicBezTo>
                  <a:pt x="7833498" y="4565633"/>
                  <a:pt x="7616477" y="4469226"/>
                  <a:pt x="7489444" y="4524315"/>
                </a:cubicBezTo>
                <a:cubicBezTo>
                  <a:pt x="7362411" y="4579404"/>
                  <a:pt x="7287534" y="4502256"/>
                  <a:pt x="7220712" y="4524315"/>
                </a:cubicBezTo>
                <a:cubicBezTo>
                  <a:pt x="7153890" y="4546374"/>
                  <a:pt x="6693734" y="4497930"/>
                  <a:pt x="6531356" y="4524315"/>
                </a:cubicBezTo>
                <a:cubicBezTo>
                  <a:pt x="6368978" y="4550700"/>
                  <a:pt x="6329230" y="4510804"/>
                  <a:pt x="6262624" y="4524315"/>
                </a:cubicBezTo>
                <a:cubicBezTo>
                  <a:pt x="6196018" y="4537826"/>
                  <a:pt x="6118304" y="4524094"/>
                  <a:pt x="5993892" y="4524315"/>
                </a:cubicBezTo>
                <a:cubicBezTo>
                  <a:pt x="5869480" y="4524536"/>
                  <a:pt x="5828942" y="4520024"/>
                  <a:pt x="5725160" y="4524315"/>
                </a:cubicBezTo>
                <a:cubicBezTo>
                  <a:pt x="5621378" y="4528606"/>
                  <a:pt x="5547250" y="4514134"/>
                  <a:pt x="5456428" y="4524315"/>
                </a:cubicBezTo>
                <a:cubicBezTo>
                  <a:pt x="5365606" y="4534496"/>
                  <a:pt x="4980541" y="4482754"/>
                  <a:pt x="4767072" y="4524315"/>
                </a:cubicBezTo>
                <a:cubicBezTo>
                  <a:pt x="4553603" y="4565876"/>
                  <a:pt x="4469128" y="4513241"/>
                  <a:pt x="4288028" y="4524315"/>
                </a:cubicBezTo>
                <a:cubicBezTo>
                  <a:pt x="4106928" y="4535389"/>
                  <a:pt x="3965880" y="4490275"/>
                  <a:pt x="3703828" y="4524315"/>
                </a:cubicBezTo>
                <a:cubicBezTo>
                  <a:pt x="3441776" y="4558355"/>
                  <a:pt x="3372955" y="4502227"/>
                  <a:pt x="3119628" y="4524315"/>
                </a:cubicBezTo>
                <a:cubicBezTo>
                  <a:pt x="2866301" y="4546403"/>
                  <a:pt x="2842120" y="4521466"/>
                  <a:pt x="2640584" y="4524315"/>
                </a:cubicBezTo>
                <a:cubicBezTo>
                  <a:pt x="2439048" y="4527164"/>
                  <a:pt x="2468518" y="4508503"/>
                  <a:pt x="2371852" y="4524315"/>
                </a:cubicBezTo>
                <a:cubicBezTo>
                  <a:pt x="2275186" y="4540127"/>
                  <a:pt x="1961945" y="4497489"/>
                  <a:pt x="1682496" y="4524315"/>
                </a:cubicBezTo>
                <a:cubicBezTo>
                  <a:pt x="1403047" y="4551141"/>
                  <a:pt x="1240093" y="4468469"/>
                  <a:pt x="993140" y="4524315"/>
                </a:cubicBezTo>
                <a:cubicBezTo>
                  <a:pt x="746187" y="4580161"/>
                  <a:pt x="648717" y="4507640"/>
                  <a:pt x="514096" y="4524315"/>
                </a:cubicBezTo>
                <a:cubicBezTo>
                  <a:pt x="379475" y="4540990"/>
                  <a:pt x="162368" y="4492985"/>
                  <a:pt x="0" y="4524315"/>
                </a:cubicBezTo>
                <a:cubicBezTo>
                  <a:pt x="-20197" y="4313967"/>
                  <a:pt x="33782" y="4211509"/>
                  <a:pt x="0" y="4004019"/>
                </a:cubicBezTo>
                <a:cubicBezTo>
                  <a:pt x="-33782" y="3796529"/>
                  <a:pt x="54441" y="3692545"/>
                  <a:pt x="0" y="3528966"/>
                </a:cubicBezTo>
                <a:cubicBezTo>
                  <a:pt x="-54441" y="3365387"/>
                  <a:pt x="41580" y="3226745"/>
                  <a:pt x="0" y="3099156"/>
                </a:cubicBezTo>
                <a:cubicBezTo>
                  <a:pt x="-41580" y="2971567"/>
                  <a:pt x="29921" y="2859579"/>
                  <a:pt x="0" y="2624103"/>
                </a:cubicBezTo>
                <a:cubicBezTo>
                  <a:pt x="-29921" y="2388627"/>
                  <a:pt x="17248" y="2349072"/>
                  <a:pt x="0" y="2103806"/>
                </a:cubicBezTo>
                <a:cubicBezTo>
                  <a:pt x="-17248" y="1858540"/>
                  <a:pt x="1680" y="1875004"/>
                  <a:pt x="0" y="1673997"/>
                </a:cubicBezTo>
                <a:cubicBezTo>
                  <a:pt x="-1680" y="1472990"/>
                  <a:pt x="47976" y="1376954"/>
                  <a:pt x="0" y="1198943"/>
                </a:cubicBezTo>
                <a:cubicBezTo>
                  <a:pt x="-47976" y="1020932"/>
                  <a:pt x="36834" y="860573"/>
                  <a:pt x="0" y="588161"/>
                </a:cubicBezTo>
                <a:cubicBezTo>
                  <a:pt x="-36834" y="315749"/>
                  <a:pt x="33705" y="28797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390330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The witch had a cat and an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awfie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lang hat and gingery hair that she pit in a plait. Hoo the cat purred and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hoo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the witch grinned as they sat on their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bizzum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fleed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through the wind. But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hoo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the witch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peenged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and the cat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fuffed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and aw when the wind wis sae wild that the hat blew awa. Doon! cried the witch, and they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fleed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tae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the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grund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. They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riped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and they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reenged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but nae hat could be fund. Then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oot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fae the bushes (and this is the truth) there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breeshled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a dug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wi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 the hat in his </a:t>
            </a:r>
            <a:r>
              <a:rPr lang="en-GB" sz="3200" b="0" i="0" dirty="0" err="1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mooth</a:t>
            </a:r>
            <a:r>
              <a:rPr lang="en-GB" sz="3200" b="0" i="0" dirty="0">
                <a:solidFill>
                  <a:srgbClr val="4B4B4B"/>
                </a:solidFill>
                <a:effectLst/>
                <a:latin typeface="Aptos" panose="020B0004020202020204" pitchFamily="34" charset="0"/>
              </a:rPr>
              <a:t>.</a:t>
            </a:r>
            <a:endParaRPr lang="en-GB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7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FB10F-D4FC-3342-DD15-1D9ECD62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10D2F746-F73F-E9D3-C851-8C680651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3E0E2E-9E06-D085-BDD9-598451A87B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Room on the Broom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5D197F-5F1D-3630-6075-8EC93F6A7C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3074" name="Picture 2" descr="Room on the Broom in Scots">
            <a:extLst>
              <a:ext uri="{FF2B5EF4-FFF2-40B4-BE49-F238E27FC236}">
                <a16:creationId xmlns:a16="http://schemas.microsoft.com/office/drawing/2014/main" id="{BDF2CDB9-537C-72EC-90B8-87BA9E29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1872782"/>
            <a:ext cx="5329174" cy="47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5824C-093B-8247-DA74-E7FE6A003030}"/>
              </a:ext>
            </a:extLst>
          </p:cNvPr>
          <p:cNvSpPr txBox="1"/>
          <p:nvPr/>
        </p:nvSpPr>
        <p:spPr>
          <a:xfrm>
            <a:off x="6986016" y="2194560"/>
            <a:ext cx="4367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We’ve listened and read in Scots today – did you find either easy or more challenging?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Why could this be?</a:t>
            </a:r>
          </a:p>
        </p:txBody>
      </p:sp>
    </p:spTree>
    <p:extLst>
      <p:ext uri="{BB962C8B-B14F-4D97-AF65-F5344CB8AC3E}">
        <p14:creationId xmlns:p14="http://schemas.microsoft.com/office/powerpoint/2010/main" val="102010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07FA-9078-CD36-F73A-D5990777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71A76F02-DF24-AAEF-C97D-A5F133F63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68D142-C1CB-6429-E4D7-A9C00A7B33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Writing in Scots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530E4-F783-234E-2389-C45309CA45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A8B0A-0D4A-DCCB-5602-A2713F564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74524"/>
            <a:ext cx="6283663" cy="4945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77C2A-93BB-15CF-48FA-78E9E07AEA7A}"/>
              </a:ext>
            </a:extLst>
          </p:cNvPr>
          <p:cNvSpPr txBox="1"/>
          <p:nvPr/>
        </p:nvSpPr>
        <p:spPr>
          <a:xfrm>
            <a:off x="7351776" y="2050634"/>
            <a:ext cx="4517136" cy="391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Task: Complete the worksheet in th</a:t>
            </a: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assignment</a:t>
            </a:r>
            <a:endParaRPr lang="en-GB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some of the words in the box below (or any other Scots words you know) to write a paragraph about how Halloween has traditionally been celebrated in Scotland.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Try to use at least 3 Scots words in your paragraph </a:t>
            </a:r>
            <a:r>
              <a:rPr lang="en-GB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😊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49FBB-E6B2-AF0C-4AFE-F8DE3183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12DCFDEB-9FFC-40A3-F2D0-18480002A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4261E9B-72FD-2611-ADC9-0360EED1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12C49-D3AC-4344-4B54-920B565EAC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Your Literacy Confidence Levels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DE8FFD-24B3-9506-F71F-AC34660494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1CEC4-81B5-98DC-6C94-CD0A6B6EA4F5}"/>
              </a:ext>
            </a:extLst>
          </p:cNvPr>
          <p:cNvSpPr txBox="1"/>
          <p:nvPr/>
        </p:nvSpPr>
        <p:spPr>
          <a:xfrm>
            <a:off x="1001891" y="2050634"/>
            <a:ext cx="10459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Answer the anonymous poll in the chat again to show how confident you feel with your literacy.</a:t>
            </a:r>
          </a:p>
          <a:p>
            <a:endParaRPr lang="en-GB" sz="2400" dirty="0"/>
          </a:p>
          <a:p>
            <a:pPr algn="ctr"/>
            <a:r>
              <a:rPr lang="en-GB" sz="2400" b="1" dirty="0"/>
              <a:t>Did using Scots language today help you feel more confident or less confident with your literacy?</a:t>
            </a:r>
          </a:p>
          <a:p>
            <a:endParaRPr lang="en-GB" sz="2400" dirty="0"/>
          </a:p>
          <a:p>
            <a:r>
              <a:rPr lang="en-GB" sz="2400" dirty="0"/>
              <a:t>1 = Scots language made the tasks harder for me</a:t>
            </a:r>
          </a:p>
          <a:p>
            <a:endParaRPr lang="en-GB" sz="2400" dirty="0"/>
          </a:p>
          <a:p>
            <a:r>
              <a:rPr lang="en-GB" sz="2400" dirty="0"/>
              <a:t>3 = Scots language didn’t make the tasks harder or easier</a:t>
            </a:r>
          </a:p>
          <a:p>
            <a:endParaRPr lang="en-GB" sz="2400" dirty="0"/>
          </a:p>
          <a:p>
            <a:r>
              <a:rPr lang="en-GB" sz="2400" dirty="0"/>
              <a:t>5 = Scots language made the tasks easier for me</a:t>
            </a:r>
          </a:p>
        </p:txBody>
      </p:sp>
    </p:spTree>
    <p:extLst>
      <p:ext uri="{BB962C8B-B14F-4D97-AF65-F5344CB8AC3E}">
        <p14:creationId xmlns:p14="http://schemas.microsoft.com/office/powerpoint/2010/main" val="103704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9A4C6-6131-4E8A-A760-978E4F4EF06B}"/>
              </a:ext>
            </a:extLst>
          </p:cNvPr>
          <p:cNvSpPr txBox="1"/>
          <p:nvPr/>
        </p:nvSpPr>
        <p:spPr>
          <a:xfrm>
            <a:off x="790081" y="2055813"/>
            <a:ext cx="10338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Thank you so much for your time and participation today!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See you </a:t>
            </a:r>
            <a:r>
              <a:rPr lang="en-GB" sz="3600" b="1"/>
              <a:t>next time </a:t>
            </a:r>
            <a:r>
              <a:rPr lang="en-GB" sz="3600" b="1">
                <a:sym typeface="Wingdings" panose="05000000000000000000" pitchFamily="2" charset="2"/>
              </a:rPr>
              <a:t></a:t>
            </a:r>
            <a:endParaRPr lang="en-GB" sz="3600" b="1" dirty="0"/>
          </a:p>
        </p:txBody>
      </p:sp>
      <p:pic>
        <p:nvPicPr>
          <p:cNvPr id="4098" name="Picture 2" descr="Smiley, Map, Hand, Emotion, Symbol">
            <a:extLst>
              <a:ext uri="{FF2B5EF4-FFF2-40B4-BE49-F238E27FC236}">
                <a16:creationId xmlns:a16="http://schemas.microsoft.com/office/drawing/2014/main" id="{4D35951C-38AC-4DB3-A154-78E19E40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09" y="4598894"/>
            <a:ext cx="3224434" cy="21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CED259-BBB2-4B5F-9704-16A3395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19621-CF26-4F46-82B2-8A939EC131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1BE00A-D488-4591-BFA1-8E0605ECB3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1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88ED-9E39-4832-AD52-EA2C11A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538" y="238996"/>
            <a:ext cx="5138808" cy="174612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0B4-4DE9-459C-A95A-3703BBAB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538" y="2247838"/>
            <a:ext cx="5138809" cy="437116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Fàilte</a:t>
            </a:r>
            <a:r>
              <a:rPr lang="en-US" sz="6000" dirty="0"/>
              <a:t> don </a:t>
            </a:r>
            <a:r>
              <a:rPr lang="en-US" sz="6000" dirty="0" err="1"/>
              <a:t>turas</a:t>
            </a:r>
            <a:r>
              <a:rPr lang="en-US" sz="6000" dirty="0"/>
              <a:t> </a:t>
            </a:r>
            <a:r>
              <a:rPr lang="en-US" sz="6000" dirty="0" err="1"/>
              <a:t>inntinneach</a:t>
            </a:r>
            <a:r>
              <a:rPr lang="en-US" sz="6000" dirty="0"/>
              <a:t> </a:t>
            </a:r>
            <a:r>
              <a:rPr lang="en-US" sz="6000" dirty="0" err="1"/>
              <a:t>seo</a:t>
            </a:r>
            <a:r>
              <a:rPr lang="en-US" sz="6000" dirty="0"/>
              <a:t>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110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1025-AF6F-41D0-9D2D-F48C9399DF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DDF2FF"/>
            </a:solidFill>
          </a:ln>
        </p:spPr>
        <p:txBody>
          <a:bodyPr/>
          <a:lstStyle/>
          <a:p>
            <a:r>
              <a:rPr lang="en-GB" dirty="0">
                <a:latin typeface="+mn-lt"/>
              </a:rPr>
              <a:t>Our 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8854-44A6-449C-BC93-3FC792AB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71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/>
              <a:t>L.I: To explore the historical origins of Halloween in Scotland</a:t>
            </a:r>
          </a:p>
          <a:p>
            <a:pPr marL="0" indent="0" algn="ctr">
              <a:buNone/>
            </a:pPr>
            <a:r>
              <a:rPr lang="en-GB" b="1" dirty="0"/>
              <a:t>SC: I can listen, read and write in Scots</a:t>
            </a:r>
          </a:p>
          <a:p>
            <a:pPr marL="0" indent="0" algn="ctr">
              <a:buNone/>
            </a:pPr>
            <a:r>
              <a:rPr lang="en-GB" b="1" dirty="0"/>
              <a:t>SC: I can reflect of how the use of Scots Language affects my literacy confidence levels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Mrs Macleod’s Scots Language CPD Course</a:t>
            </a:r>
          </a:p>
          <a:p>
            <a:r>
              <a:rPr lang="en-GB" dirty="0"/>
              <a:t>Task: Your Literacy Confidence Levels</a:t>
            </a:r>
          </a:p>
          <a:p>
            <a:r>
              <a:rPr lang="en-GB" dirty="0"/>
              <a:t>Video: The History of Halloween in Scotland</a:t>
            </a:r>
          </a:p>
          <a:p>
            <a:r>
              <a:rPr lang="en-GB" dirty="0"/>
              <a:t>Break Time</a:t>
            </a:r>
          </a:p>
          <a:p>
            <a:r>
              <a:rPr lang="en-GB" dirty="0"/>
              <a:t>Listen: The Candle</a:t>
            </a:r>
          </a:p>
          <a:p>
            <a:r>
              <a:rPr lang="en-GB" dirty="0"/>
              <a:t>Reading in Scots</a:t>
            </a:r>
          </a:p>
          <a:p>
            <a:r>
              <a:rPr lang="en-GB" dirty="0"/>
              <a:t>Task: Writing in Scots</a:t>
            </a:r>
          </a:p>
          <a:p>
            <a:r>
              <a:rPr lang="en-GB" dirty="0"/>
              <a:t>Task: Your Literacy Confidence Levels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18B07F80-90A5-4FC2-98E4-FD385792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FABC07-AF6E-497F-AD27-8ABBE80A7D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Our Plan for Today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92E169-F4C7-4EEB-B592-5ACA6731DA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18B07F80-90A5-4FC2-98E4-FD385792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30822B0-625F-4DF5-BA50-5C8C281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98ADF7-4459-4CF2-981F-C55860084C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Scots Language CPD Course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E5C6-99B2-461A-B0F1-28E19D8A7F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5655F-D3B3-0D4B-0F5B-71DA386D8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70" y="1858556"/>
            <a:ext cx="4933335" cy="2803925"/>
          </a:xfrm>
          <a:prstGeom prst="rect">
            <a:avLst/>
          </a:prstGeom>
        </p:spPr>
      </p:pic>
      <p:pic>
        <p:nvPicPr>
          <p:cNvPr id="1026" name="Picture 2" descr="The Open University | jobs.ac.uk">
            <a:extLst>
              <a:ext uri="{FF2B5EF4-FFF2-40B4-BE49-F238E27FC236}">
                <a16:creationId xmlns:a16="http://schemas.microsoft.com/office/drawing/2014/main" id="{79BEEE11-5199-758C-8330-AD4440D1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956329"/>
            <a:ext cx="4514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7DCCA5-7313-7601-2958-22F36BA44B81}"/>
              </a:ext>
            </a:extLst>
          </p:cNvPr>
          <p:cNvSpPr txBox="1"/>
          <p:nvPr/>
        </p:nvSpPr>
        <p:spPr>
          <a:xfrm>
            <a:off x="346000" y="2278673"/>
            <a:ext cx="51348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might remember me saying that I’m doing a CPD course this year all about using Scots Language in learning and teaching.</a:t>
            </a:r>
          </a:p>
          <a:p>
            <a:endParaRPr lang="en-GB" sz="3200" dirty="0"/>
          </a:p>
          <a:p>
            <a:r>
              <a:rPr lang="en-GB" sz="3200" dirty="0"/>
              <a:t>Please can you help me with my homework for unit 2? 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558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1B82-530A-6723-7B30-235E1A76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71891FAD-D8A0-13FD-9B55-DFDC8EB4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2CB8A9-798F-2934-4993-45ED01A9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42A9F1-05D4-EF9D-B1B5-12DC3DE65C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Scots Language and Literacy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A2874B-DF80-0DA6-C920-3C5722C1E6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1028" name="Picture 4" descr="Halloween customs in Scotland">
            <a:extLst>
              <a:ext uri="{FF2B5EF4-FFF2-40B4-BE49-F238E27FC236}">
                <a16:creationId xmlns:a16="http://schemas.microsoft.com/office/drawing/2014/main" id="{54F6DEF4-3946-D88A-4171-E38FFFED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61" y="3443463"/>
            <a:ext cx="5545394" cy="28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46541-BDBA-60D4-86B7-C9DFDA299007}"/>
              </a:ext>
            </a:extLst>
          </p:cNvPr>
          <p:cNvSpPr txBox="1"/>
          <p:nvPr/>
        </p:nvSpPr>
        <p:spPr>
          <a:xfrm>
            <a:off x="838201" y="1966911"/>
            <a:ext cx="1045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Literacy is not just found in your English lessons, all teachers use literacy in their lessons and, hopefully, support you by helping you to become more confident with your literacy.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D0E01-4AE7-5A68-E0D8-39DA464047F0}"/>
              </a:ext>
            </a:extLst>
          </p:cNvPr>
          <p:cNvSpPr txBox="1"/>
          <p:nvPr/>
        </p:nvSpPr>
        <p:spPr>
          <a:xfrm>
            <a:off x="731045" y="3690761"/>
            <a:ext cx="4785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Today, we will combine literacy with Humanities by learning about the origins of Halloween in Scotland and listening to a ghost story told in modern Scots.</a:t>
            </a:r>
          </a:p>
        </p:txBody>
      </p:sp>
    </p:spTree>
    <p:extLst>
      <p:ext uri="{BB962C8B-B14F-4D97-AF65-F5344CB8AC3E}">
        <p14:creationId xmlns:p14="http://schemas.microsoft.com/office/powerpoint/2010/main" val="29313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C7CD-4D9F-3129-D2D1-623AB29D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01E910F7-9DC3-D40A-99DC-901C72970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2C0650-FE19-A386-55EF-0FF51101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0F473E-7322-986C-6E57-D32D9C5AFE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Your Literacy Confidence Levels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84487A-B708-E032-5CFE-A46D9F0D5C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D8024-44B5-DAB2-8334-E36F573ABA83}"/>
              </a:ext>
            </a:extLst>
          </p:cNvPr>
          <p:cNvSpPr txBox="1"/>
          <p:nvPr/>
        </p:nvSpPr>
        <p:spPr>
          <a:xfrm>
            <a:off x="1001891" y="2050634"/>
            <a:ext cx="10459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Answer the anonymous poll in the chat to show how confident you feel with your literacy.</a:t>
            </a:r>
          </a:p>
          <a:p>
            <a:endParaRPr lang="en-GB" sz="2400" dirty="0"/>
          </a:p>
          <a:p>
            <a:r>
              <a:rPr lang="en-GB" sz="2400" dirty="0"/>
              <a:t>Remember, literacy can include: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Reading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Writing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Listening (to videos or audio stories)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1 = Literacy is challenging for me</a:t>
            </a:r>
          </a:p>
          <a:p>
            <a:endParaRPr lang="en-GB" sz="2400" dirty="0"/>
          </a:p>
          <a:p>
            <a:r>
              <a:rPr lang="en-GB" sz="2400" dirty="0"/>
              <a:t>5 = I am really confident with literacy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D36B8-7372-26DB-10D7-675556B8C68C}"/>
              </a:ext>
            </a:extLst>
          </p:cNvPr>
          <p:cNvSpPr txBox="1"/>
          <p:nvPr/>
        </p:nvSpPr>
        <p:spPr>
          <a:xfrm>
            <a:off x="7434072" y="3651771"/>
            <a:ext cx="364283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Try to remember what number you chose, we’ll be checking in about this again at the end of the lesson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80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AD0E7-64AA-2B13-ED30-FB17B7AA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EFA178-24D1-CE2C-0B7E-F8F090BF130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84188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History of Halloween in Scotland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1EE4BF-1612-7679-75C8-7622856254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15" y="0"/>
            <a:ext cx="1075958" cy="1158115"/>
          </a:xfrm>
          <a:prstGeom prst="rect">
            <a:avLst/>
          </a:prstGeom>
        </p:spPr>
      </p:pic>
      <p:pic>
        <p:nvPicPr>
          <p:cNvPr id="3" name="Online Media 2" title="Scotland Halloween | The fascinating Celtic history of Samhuinn">
            <a:hlinkClick r:id="" action="ppaction://media"/>
            <a:extLst>
              <a:ext uri="{FF2B5EF4-FFF2-40B4-BE49-F238E27FC236}">
                <a16:creationId xmlns:a16="http://schemas.microsoft.com/office/drawing/2014/main" id="{1860BCCB-A644-1871-4AC8-53B4A69B0D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841883"/>
            <a:ext cx="10603200" cy="59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F65-153E-C8E7-8F1E-11442558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3B0B087F-4064-C39C-1533-66A1B7EF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E440F6-23C1-79CB-747F-B3D6F923CE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History of Halloween in Scotland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35D4DF-7F4A-83D3-B133-46A2DB277D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7651F-43D2-4CDA-09AE-F2794B787C68}"/>
              </a:ext>
            </a:extLst>
          </p:cNvPr>
          <p:cNvSpPr txBox="1"/>
          <p:nvPr/>
        </p:nvSpPr>
        <p:spPr>
          <a:xfrm>
            <a:off x="894736" y="1858610"/>
            <a:ext cx="1045906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Task: In the chat (or using the mic), send through one fact about the history of Halloween that was mentioned in the video</a:t>
            </a:r>
          </a:p>
        </p:txBody>
      </p:sp>
      <p:pic>
        <p:nvPicPr>
          <p:cNvPr id="2050" name="Picture 2" descr="Samhain - Patricia Collins">
            <a:extLst>
              <a:ext uri="{FF2B5EF4-FFF2-40B4-BE49-F238E27FC236}">
                <a16:creationId xmlns:a16="http://schemas.microsoft.com/office/drawing/2014/main" id="{D6BDD094-5285-C39E-5B6B-73FF9C8F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31" y="2980639"/>
            <a:ext cx="6164869" cy="36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E6EEC-BF5B-BFBD-AFFF-BFCD5068FC17}"/>
              </a:ext>
            </a:extLst>
          </p:cNvPr>
          <p:cNvSpPr txBox="1"/>
          <p:nvPr/>
        </p:nvSpPr>
        <p:spPr>
          <a:xfrm>
            <a:off x="219455" y="3108960"/>
            <a:ext cx="4969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Where does the festival of Halloween originate?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is it celebrating?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types of rituals or practices were done at Halloween traditionally?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Which groups of people first celebrated Halloween?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Etc….</a:t>
            </a:r>
          </a:p>
        </p:txBody>
      </p:sp>
    </p:spTree>
    <p:extLst>
      <p:ext uri="{BB962C8B-B14F-4D97-AF65-F5344CB8AC3E}">
        <p14:creationId xmlns:p14="http://schemas.microsoft.com/office/powerpoint/2010/main" val="36266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9A4C6-6131-4E8A-A760-978E4F4EF06B}"/>
              </a:ext>
            </a:extLst>
          </p:cNvPr>
          <p:cNvSpPr txBox="1"/>
          <p:nvPr/>
        </p:nvSpPr>
        <p:spPr>
          <a:xfrm>
            <a:off x="790081" y="2055813"/>
            <a:ext cx="10338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 will now have a five minute break.</a:t>
            </a:r>
          </a:p>
          <a:p>
            <a:pPr algn="ctr"/>
            <a:endParaRPr lang="en-GB" sz="3600" b="1" dirty="0"/>
          </a:p>
          <a:p>
            <a:pPr algn="ctr"/>
            <a:r>
              <a:rPr lang="en-GB" sz="2400" b="1" dirty="0"/>
              <a:t>Use the time to move around, have a drink, maybe get some fresh air, whatever will help you feel refreshed before we continue with the session.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3600" b="1" dirty="0"/>
              <a:t>I will post the time we </a:t>
            </a:r>
          </a:p>
          <a:p>
            <a:pPr algn="ctr"/>
            <a:r>
              <a:rPr lang="en-GB" sz="3600" b="1" dirty="0"/>
              <a:t>Will start again in the</a:t>
            </a:r>
          </a:p>
          <a:p>
            <a:pPr algn="ctr"/>
            <a:r>
              <a:rPr lang="en-GB" sz="3600" b="1" dirty="0"/>
              <a:t>chat</a:t>
            </a:r>
          </a:p>
          <a:p>
            <a:pPr algn="ctr"/>
            <a:r>
              <a:rPr lang="en-GB" sz="3600" b="1" dirty="0"/>
              <a:t> </a:t>
            </a:r>
          </a:p>
        </p:txBody>
      </p:sp>
      <p:pic>
        <p:nvPicPr>
          <p:cNvPr id="2050" name="Picture 2" descr="Coffee, Cup, Cookies, Mug, Coffee Cup, Coffee Mug">
            <a:extLst>
              <a:ext uri="{FF2B5EF4-FFF2-40B4-BE49-F238E27FC236}">
                <a16:creationId xmlns:a16="http://schemas.microsoft.com/office/drawing/2014/main" id="{9C538AA4-E23E-436F-AFEE-B5D2BDE7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87" y="4672012"/>
            <a:ext cx="2889647" cy="1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rt, Leaves, Foliage, Garden, Bush">
            <a:extLst>
              <a:ext uri="{FF2B5EF4-FFF2-40B4-BE49-F238E27FC236}">
                <a16:creationId xmlns:a16="http://schemas.microsoft.com/office/drawing/2014/main" id="{BF838D6B-531D-43A4-9A64-988DB0B1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2" y="4676849"/>
            <a:ext cx="3032411" cy="20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3DE3D5-DE0D-40EA-BBC4-81C36C7B25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Break Time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9DF62-6086-429F-958D-89CE4F0C1A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78523D39B814DB8888795750C9F2A" ma:contentTypeVersion="4" ma:contentTypeDescription="Create a new document." ma:contentTypeScope="" ma:versionID="ca902871b9930c911c7df71e9d430f6a">
  <xsd:schema xmlns:xsd="http://www.w3.org/2001/XMLSchema" xmlns:xs="http://www.w3.org/2001/XMLSchema" xmlns:p="http://schemas.microsoft.com/office/2006/metadata/properties" xmlns:ns2="94168176-82b3-458b-aa00-ef65d1dc57c6" targetNamespace="http://schemas.microsoft.com/office/2006/metadata/properties" ma:root="true" ma:fieldsID="cbf7cee54fc41e1b44b96ffabe8b430a" ns2:_="">
    <xsd:import namespace="94168176-82b3-458b-aa00-ef65d1dc5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68176-82b3-458b-aa00-ef65d1dc5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2DFDB-E49F-4E8C-A10B-F62D9ECF0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68176-82b3-458b-aa00-ef65d1dc5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77A9A2-7CFE-4EE2-B7BA-EF50B7B44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7E0AF-A045-4C4C-93C9-FB8FC36C9BDC}">
  <ds:schemaRefs>
    <ds:schemaRef ds:uri="http://purl.org/dc/terms/"/>
    <ds:schemaRef ds:uri="add13fde-42a8-4485-a8cc-45e1599de2d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c7c8a87-3204-4beb-838e-7ca17677efd6"/>
    <ds:schemaRef ds:uri="http://www.w3.org/XML/1998/namespace"/>
    <ds:schemaRef ds:uri="86d0a250-c01c-4366-81b3-9dc4c43e50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Widescreen</PresentationFormat>
  <Paragraphs>100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Aptos</vt:lpstr>
      <vt:lpstr>Segoe UI Emoji</vt:lpstr>
      <vt:lpstr>Wingdings</vt:lpstr>
      <vt:lpstr>Calibri Light</vt:lpstr>
      <vt:lpstr>Arial</vt:lpstr>
      <vt:lpstr>Office Theme</vt:lpstr>
      <vt:lpstr>PowerPoint Presentation</vt:lpstr>
      <vt:lpstr>Welcome!</vt:lpstr>
      <vt:lpstr>Our 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Sgoil Lionacleit</dc:title>
  <dc:creator>Elizabeth McGuire</dc:creator>
  <cp:lastModifiedBy>Charlotte MacLeod</cp:lastModifiedBy>
  <cp:revision>62</cp:revision>
  <cp:lastPrinted>2020-10-05T09:03:46Z</cp:lastPrinted>
  <dcterms:created xsi:type="dcterms:W3CDTF">2020-10-05T08:56:38Z</dcterms:created>
  <dcterms:modified xsi:type="dcterms:W3CDTF">2024-10-22T12:17:47Z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0x010100DAF78523D39B814DB8888795750C9F2A</vt:lpwstr>
  </property>
</Properties>
</file>