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60d5ac46851aaaa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60d5ac46851aaaa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60d5ac46851aaaa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60d5ac46851aaaa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60d5ac46851aaaa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60d5ac46851aaaa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60d5ac46851aaaa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60d5ac46851aaaa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60d5ac46851aaaa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60d5ac46851aaaa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d94618f6024c54f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d94618f6024c54f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0d5ac46851aaaa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60d5ac46851aaaa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60d5ac46851aaaa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60d5ac46851aaaa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60d5ac46851aaaa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60d5ac46851aaaa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55b1f502607cb38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5b1f502607cb38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d94618f6024c54f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d94618f6024c54f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55b1f502607cb38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5b1f502607cb38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d4dec29e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d4dec29e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438d8b76720df0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38d8b76720df0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7d94618f6024c54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d94618f6024c54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d94618f6024c54f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d94618f6024c54f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6648cfe932ab0c1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648cfe932ab0c1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50fc9b0e29e405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0fc9b0e29e405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6648cfe932ab0c1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648cfe932ab0c1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6648cfe932ab0c19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648cfe932ab0c19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bbc.co.uk/schools/primarylanguag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0.jpg"/><Relationship Id="rId5" Type="http://schemas.openxmlformats.org/officeDocument/2006/relationships/image" Target="../media/image13.jpg"/><Relationship Id="rId6" Type="http://schemas.openxmlformats.org/officeDocument/2006/relationships/image" Target="../media/image6.jpg"/><Relationship Id="rId7"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cs.google.com/document/d/1rwcHG8gZvCsIym0kGCwNfMzkZavkOHy5uweqS3UlpEE/edit?usp=drive_link" TargetMode="External"/><Relationship Id="rId4" Type="http://schemas.openxmlformats.org/officeDocument/2006/relationships/hyperlink" Target="https://dsl.ac.uk/" TargetMode="External"/><Relationship Id="rId5"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1U8HtzXZiUg" TargetMode="External"/><Relationship Id="rId4" Type="http://schemas.openxmlformats.org/officeDocument/2006/relationships/hyperlink" Target="https://www.youtube.com/watch?v=1U8HtzXZiU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Scots Language</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chemeClr val="dk1"/>
                </a:solidFill>
              </a:rPr>
              <a:t>S2 Jeelie Piece</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Verse 1</a:t>
            </a:r>
            <a:endParaRPr/>
          </a:p>
        </p:txBody>
      </p:sp>
      <p:sp>
        <p:nvSpPr>
          <p:cNvPr id="109" name="Google Shape;109;p22"/>
          <p:cNvSpPr txBox="1"/>
          <p:nvPr>
            <p:ph idx="1" type="body"/>
          </p:nvPr>
        </p:nvSpPr>
        <p:spPr>
          <a:xfrm>
            <a:off x="229691" y="1079574"/>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i="1" lang="en-GB" sz="2600">
                <a:solidFill>
                  <a:schemeClr val="dk1"/>
                </a:solidFill>
              </a:rPr>
              <a:t>I'm a skyscraper wean…</a:t>
            </a:r>
            <a:endParaRPr b="1" i="1" sz="2600">
              <a:solidFill>
                <a:schemeClr val="dk1"/>
              </a:solidFill>
            </a:endParaRPr>
          </a:p>
          <a:p>
            <a:pPr indent="0" lvl="0" marL="0" rtl="0" algn="l">
              <a:lnSpc>
                <a:spcPct val="150000"/>
              </a:lnSpc>
              <a:spcBef>
                <a:spcPts val="1400"/>
              </a:spcBef>
              <a:spcAft>
                <a:spcPts val="0"/>
              </a:spcAft>
              <a:buClr>
                <a:schemeClr val="dk1"/>
              </a:buClr>
              <a:buSzPts val="1100"/>
              <a:buFont typeface="Arial"/>
              <a:buNone/>
            </a:pPr>
            <a:r>
              <a:t/>
            </a:r>
            <a:endParaRPr i="1" sz="2600">
              <a:solidFill>
                <a:srgbClr val="5B5B5B"/>
              </a:solidFill>
            </a:endParaRPr>
          </a:p>
          <a:p>
            <a:pPr indent="0" lvl="0" marL="0" rtl="0" algn="l">
              <a:lnSpc>
                <a:spcPct val="150000"/>
              </a:lnSpc>
              <a:spcBef>
                <a:spcPts val="1400"/>
              </a:spcBef>
              <a:spcAft>
                <a:spcPts val="0"/>
              </a:spcAft>
              <a:buNone/>
            </a:pPr>
            <a:r>
              <a:rPr lang="en-GB" sz="2600">
                <a:solidFill>
                  <a:schemeClr val="dk1"/>
                </a:solidFill>
              </a:rPr>
              <a:t>What does "wean" mean? </a:t>
            </a:r>
            <a:endParaRPr sz="2600">
              <a:solidFill>
                <a:schemeClr val="dk1"/>
              </a:solidFill>
            </a:endParaRPr>
          </a:p>
          <a:p>
            <a:pPr indent="0" lvl="0" marL="0" rtl="0" algn="l">
              <a:lnSpc>
                <a:spcPct val="150000"/>
              </a:lnSpc>
              <a:spcBef>
                <a:spcPts val="1400"/>
              </a:spcBef>
              <a:spcAft>
                <a:spcPts val="0"/>
              </a:spcAft>
              <a:buClr>
                <a:schemeClr val="dk1"/>
              </a:buClr>
              <a:buSzPts val="1100"/>
              <a:buFont typeface="Arial"/>
              <a:buNone/>
            </a:pPr>
            <a:r>
              <a:rPr lang="en-GB" sz="2600">
                <a:solidFill>
                  <a:schemeClr val="dk1"/>
                </a:solidFill>
              </a:rPr>
              <a:t>What is a skyscraper?</a:t>
            </a:r>
            <a:endParaRPr sz="2600">
              <a:solidFill>
                <a:schemeClr val="dk1"/>
              </a:solidFill>
            </a:endParaRPr>
          </a:p>
          <a:p>
            <a:pPr indent="0" lvl="0" marL="0" rtl="0" algn="l">
              <a:lnSpc>
                <a:spcPct val="150000"/>
              </a:lnSpc>
              <a:spcBef>
                <a:spcPts val="1400"/>
              </a:spcBef>
              <a:spcAft>
                <a:spcPts val="0"/>
              </a:spcAft>
              <a:buClr>
                <a:schemeClr val="dk1"/>
              </a:buClr>
              <a:buSzPts val="1100"/>
              <a:buFont typeface="Arial"/>
              <a:buNone/>
            </a:pPr>
            <a:r>
              <a:t/>
            </a:r>
            <a:endParaRPr sz="2600">
              <a:solidFill>
                <a:srgbClr val="5B5B5B"/>
              </a:solidFill>
            </a:endParaRPr>
          </a:p>
          <a:p>
            <a:pPr indent="0" lvl="0" marL="0" rtl="0" algn="l">
              <a:lnSpc>
                <a:spcPct val="150000"/>
              </a:lnSpc>
              <a:spcBef>
                <a:spcPts val="1400"/>
              </a:spcBef>
              <a:spcAft>
                <a:spcPts val="0"/>
              </a:spcAft>
              <a:buClr>
                <a:schemeClr val="dk1"/>
              </a:buClr>
              <a:buSzPts val="1100"/>
              <a:buFont typeface="Arial"/>
              <a:buNone/>
            </a:pPr>
            <a:r>
              <a:rPr i="1" lang="en-GB" sz="2600">
                <a:solidFill>
                  <a:srgbClr val="5B5B5B"/>
                </a:solidFill>
              </a:rPr>
              <a:t>'</a:t>
            </a:r>
            <a:endParaRPr sz="2600">
              <a:solidFill>
                <a:srgbClr val="5B5B5B"/>
              </a:solidFill>
            </a:endParaRPr>
          </a:p>
          <a:p>
            <a:pPr indent="0" lvl="0" marL="0" rtl="0" algn="l">
              <a:spcBef>
                <a:spcPts val="1400"/>
              </a:spcBef>
              <a:spcAft>
                <a:spcPts val="1200"/>
              </a:spcAft>
              <a:buNone/>
            </a:pPr>
            <a:r>
              <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Verse 1</a:t>
            </a:r>
            <a:endParaRPr/>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lnSpc>
                <a:spcPct val="150000"/>
              </a:lnSpc>
              <a:spcBef>
                <a:spcPts val="0"/>
              </a:spcBef>
              <a:spcAft>
                <a:spcPts val="0"/>
              </a:spcAft>
              <a:buNone/>
            </a:pPr>
            <a:r>
              <a:rPr lang="en-GB" sz="2400">
                <a:solidFill>
                  <a:schemeClr val="dk1"/>
                </a:solidFill>
              </a:rPr>
              <a:t>It's the Scots word for "child". This means it's a word that some people in Scotland use that probably isn't used anywhere else.</a:t>
            </a:r>
            <a:endParaRPr sz="2400">
              <a:solidFill>
                <a:schemeClr val="dk1"/>
              </a:solidFill>
            </a:endParaRPr>
          </a:p>
          <a:p>
            <a:pPr indent="0" lvl="0" marL="0" rtl="0" algn="l">
              <a:lnSpc>
                <a:spcPct val="150000"/>
              </a:lnSpc>
              <a:spcBef>
                <a:spcPts val="1400"/>
              </a:spcBef>
              <a:spcAft>
                <a:spcPts val="0"/>
              </a:spcAft>
              <a:buNone/>
            </a:pPr>
            <a:r>
              <a:rPr lang="en-GB" sz="2400">
                <a:solidFill>
                  <a:schemeClr val="dk1"/>
                </a:solidFill>
              </a:rPr>
              <a:t> What word do we use for child in Aberdeen / Aberdeenshire?</a:t>
            </a:r>
            <a:endParaRPr sz="2400">
              <a:solidFill>
                <a:schemeClr val="dk1"/>
              </a:solidFill>
            </a:endParaRPr>
          </a:p>
          <a:p>
            <a:pPr indent="0" lvl="0" marL="0" rtl="0" algn="l">
              <a:lnSpc>
                <a:spcPct val="150000"/>
              </a:lnSpc>
              <a:spcBef>
                <a:spcPts val="1400"/>
              </a:spcBef>
              <a:spcAft>
                <a:spcPts val="0"/>
              </a:spcAft>
              <a:buNone/>
            </a:pPr>
            <a:r>
              <a:rPr lang="en-GB" sz="2400">
                <a:solidFill>
                  <a:schemeClr val="dk1"/>
                </a:solidFill>
              </a:rPr>
              <a:t>Looking at foreign languages - what is the word is for "child" in </a:t>
            </a:r>
            <a:r>
              <a:rPr b="1" lang="en-GB" sz="2400">
                <a:solidFill>
                  <a:schemeClr val="dk1"/>
                </a:solidFill>
                <a:uFill>
                  <a:noFill/>
                </a:uFill>
                <a:hlinkClick r:id="rId3">
                  <a:extLst>
                    <a:ext uri="{A12FA001-AC4F-418D-AE19-62706E023703}">
                      <ahyp:hlinkClr val="tx"/>
                    </a:ext>
                  </a:extLst>
                </a:hlinkClick>
              </a:rPr>
              <a:t>French, Spanish or Mandarin</a:t>
            </a:r>
            <a:r>
              <a:rPr lang="en-GB" sz="2400">
                <a:solidFill>
                  <a:schemeClr val="dk1"/>
                </a:solidFill>
              </a:rPr>
              <a:t>?</a:t>
            </a:r>
            <a:endParaRPr sz="2400">
              <a:solidFill>
                <a:schemeClr val="dk1"/>
              </a:solidFill>
            </a:endParaRPr>
          </a:p>
          <a:p>
            <a:pPr indent="0" lvl="0" marL="0" rtl="0" algn="l">
              <a:spcBef>
                <a:spcPts val="14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Verse 1</a:t>
            </a:r>
            <a:endParaRPr/>
          </a:p>
        </p:txBody>
      </p:sp>
      <p:sp>
        <p:nvSpPr>
          <p:cNvPr id="121" name="Google Shape;121;p24"/>
          <p:cNvSpPr txBox="1"/>
          <p:nvPr>
            <p:ph idx="1" type="body"/>
          </p:nvPr>
        </p:nvSpPr>
        <p:spPr>
          <a:xfrm>
            <a:off x="245068" y="1147349"/>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i="1" lang="en-GB">
                <a:solidFill>
                  <a:schemeClr val="dk1"/>
                </a:solidFill>
              </a:rPr>
              <a:t>Cause since we moved tae Castlemilk...</a:t>
            </a:r>
            <a:endParaRPr b="1" i="1">
              <a:solidFill>
                <a:schemeClr val="dk1"/>
              </a:solidFill>
            </a:endParaRPr>
          </a:p>
          <a:p>
            <a:pPr indent="0" lvl="0" marL="0" rtl="0" algn="l">
              <a:lnSpc>
                <a:spcPct val="150000"/>
              </a:lnSpc>
              <a:spcBef>
                <a:spcPts val="1400"/>
              </a:spcBef>
              <a:spcAft>
                <a:spcPts val="0"/>
              </a:spcAft>
              <a:buClr>
                <a:schemeClr val="dk1"/>
              </a:buClr>
              <a:buSzPts val="1100"/>
              <a:buFont typeface="Arial"/>
              <a:buNone/>
            </a:pPr>
            <a:r>
              <a:rPr lang="en-GB">
                <a:solidFill>
                  <a:schemeClr val="dk1"/>
                </a:solidFill>
              </a:rPr>
              <a:t>This is a reference to the slum clearance that happened after the war - millions of people moved from tenements, in areas such as the Gorbals in Glasgow, to blocks of high rise flats. </a:t>
            </a:r>
            <a:endParaRPr>
              <a:solidFill>
                <a:schemeClr val="dk1"/>
              </a:solidFill>
            </a:endParaRPr>
          </a:p>
          <a:p>
            <a:pPr indent="0" lvl="0" marL="0" rtl="0" algn="l">
              <a:lnSpc>
                <a:spcPct val="150000"/>
              </a:lnSpc>
              <a:spcBef>
                <a:spcPts val="1400"/>
              </a:spcBef>
              <a:spcAft>
                <a:spcPts val="0"/>
              </a:spcAft>
              <a:buClr>
                <a:schemeClr val="dk1"/>
              </a:buClr>
              <a:buSzPts val="1100"/>
              <a:buFont typeface="Arial"/>
              <a:buNone/>
            </a:pPr>
            <a:r>
              <a:rPr lang="en-GB">
                <a:solidFill>
                  <a:schemeClr val="dk1"/>
                </a:solidFill>
              </a:rPr>
              <a:t>What is a tenement?</a:t>
            </a:r>
            <a:endParaRPr>
              <a:solidFill>
                <a:schemeClr val="dk1"/>
              </a:solidFill>
            </a:endParaRPr>
          </a:p>
          <a:p>
            <a:pPr indent="0" lvl="0" marL="0" rtl="0" algn="l">
              <a:lnSpc>
                <a:spcPct val="150000"/>
              </a:lnSpc>
              <a:spcBef>
                <a:spcPts val="1400"/>
              </a:spcBef>
              <a:spcAft>
                <a:spcPts val="1400"/>
              </a:spcAft>
              <a:buClr>
                <a:schemeClr val="dk1"/>
              </a:buClr>
              <a:buSzPts val="1100"/>
              <a:buFont typeface="Arial"/>
              <a:buNone/>
            </a:pPr>
            <a:r>
              <a:rPr lang="en-GB">
                <a:solidFill>
                  <a:schemeClr val="dk1"/>
                </a:solidFill>
              </a:rPr>
              <a:t>Why do you think the councils were keen for high rise flats rather than replacing tenements?</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Chorus</a:t>
            </a:r>
            <a:endParaRPr/>
          </a:p>
        </p:txBody>
      </p:sp>
      <p:sp>
        <p:nvSpPr>
          <p:cNvPr id="127" name="Google Shape;127;p25"/>
          <p:cNvSpPr txBox="1"/>
          <p:nvPr>
            <p:ph idx="1" type="body"/>
          </p:nvPr>
        </p:nvSpPr>
        <p:spPr>
          <a:xfrm>
            <a:off x="311700" y="1302250"/>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t/>
            </a:r>
            <a:endParaRPr i="1" sz="2700">
              <a:solidFill>
                <a:srgbClr val="5B5B5B"/>
              </a:solidFill>
            </a:endParaRPr>
          </a:p>
          <a:p>
            <a:pPr indent="0" lvl="0" marL="0" rtl="0" algn="l">
              <a:lnSpc>
                <a:spcPct val="150000"/>
              </a:lnSpc>
              <a:spcBef>
                <a:spcPts val="1400"/>
              </a:spcBef>
              <a:spcAft>
                <a:spcPts val="0"/>
              </a:spcAft>
              <a:buClr>
                <a:schemeClr val="dk1"/>
              </a:buClr>
              <a:buSzPts val="1100"/>
              <a:buFont typeface="Arial"/>
              <a:buNone/>
            </a:pPr>
            <a:r>
              <a:rPr b="1" i="1" lang="en-GB" sz="2700">
                <a:solidFill>
                  <a:schemeClr val="dk1"/>
                </a:solidFill>
              </a:rPr>
              <a:t>Ye cannae fling pieces oot a twenty-storey flat</a:t>
            </a:r>
            <a:endParaRPr b="1" i="1" sz="2700">
              <a:solidFill>
                <a:schemeClr val="dk1"/>
              </a:solidFill>
            </a:endParaRPr>
          </a:p>
          <a:p>
            <a:pPr indent="0" lvl="0" marL="0" rtl="0" algn="l">
              <a:spcBef>
                <a:spcPts val="1400"/>
              </a:spcBef>
              <a:spcAft>
                <a:spcPts val="1200"/>
              </a:spcAft>
              <a:buNone/>
            </a:pPr>
            <a:r>
              <a:t/>
            </a:r>
            <a:endParaRPr sz="2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Chorus</a:t>
            </a:r>
            <a:endParaRPr/>
          </a:p>
        </p:txBody>
      </p:sp>
      <p:sp>
        <p:nvSpPr>
          <p:cNvPr id="133" name="Google Shape;13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b="1" i="1" lang="en-GB" sz="2000">
                <a:solidFill>
                  <a:schemeClr val="dk1"/>
                </a:solidFill>
              </a:rPr>
              <a:t>If it's butter, cheese or jeely, if the breid is plain or pan</a:t>
            </a:r>
            <a:endParaRPr b="1" i="1" sz="2000">
              <a:solidFill>
                <a:schemeClr val="dk1"/>
              </a:solidFill>
            </a:endParaRPr>
          </a:p>
          <a:p>
            <a:pPr indent="0" lvl="0" marL="0" rtl="0" algn="l">
              <a:lnSpc>
                <a:spcPct val="150000"/>
              </a:lnSpc>
              <a:spcBef>
                <a:spcPts val="1400"/>
              </a:spcBef>
              <a:spcAft>
                <a:spcPts val="1400"/>
              </a:spcAft>
              <a:buClr>
                <a:schemeClr val="dk1"/>
              </a:buClr>
              <a:buSzPts val="1100"/>
              <a:buFont typeface="Arial"/>
              <a:buNone/>
            </a:pPr>
            <a:r>
              <a:rPr lang="en-GB" sz="2000">
                <a:solidFill>
                  <a:schemeClr val="dk1"/>
                </a:solidFill>
              </a:rPr>
              <a:t>Looking at Scots language and history, what's the difference between a plain and pan loaf?</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191875" y="86223"/>
            <a:ext cx="8520600" cy="635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Plain or pan loaf?</a:t>
            </a:r>
            <a:endParaRPr/>
          </a:p>
        </p:txBody>
      </p:sp>
      <p:sp>
        <p:nvSpPr>
          <p:cNvPr id="139" name="Google Shape;139;p27"/>
          <p:cNvSpPr txBox="1"/>
          <p:nvPr>
            <p:ph idx="1" type="body"/>
          </p:nvPr>
        </p:nvSpPr>
        <p:spPr>
          <a:xfrm>
            <a:off x="311694" y="3393801"/>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dk1"/>
                </a:solidFill>
              </a:rPr>
              <a:t>Plain or Pan – The old “Jeely Piece” song brought together the comparison of plain or pan. Basically, plain bread is batch bread, meaning loaves are cooked together, leaving the crust on the top and the bottom. Pan bread is bread made in a bread tin.</a:t>
            </a:r>
            <a:endParaRPr>
              <a:solidFill>
                <a:schemeClr val="dk1"/>
              </a:solidFill>
            </a:endParaRPr>
          </a:p>
        </p:txBody>
      </p:sp>
      <p:pic>
        <p:nvPicPr>
          <p:cNvPr id="140" name="Google Shape;140;p27"/>
          <p:cNvPicPr preferRelativeResize="0"/>
          <p:nvPr/>
        </p:nvPicPr>
        <p:blipFill>
          <a:blip r:embed="rId3">
            <a:alphaModFix/>
          </a:blip>
          <a:stretch>
            <a:fillRect/>
          </a:stretch>
        </p:blipFill>
        <p:spPr>
          <a:xfrm>
            <a:off x="255325" y="721928"/>
            <a:ext cx="3689050" cy="2456925"/>
          </a:xfrm>
          <a:prstGeom prst="rect">
            <a:avLst/>
          </a:prstGeom>
          <a:noFill/>
          <a:ln>
            <a:noFill/>
          </a:ln>
        </p:spPr>
      </p:pic>
      <p:pic>
        <p:nvPicPr>
          <p:cNvPr id="141" name="Google Shape;141;p27"/>
          <p:cNvPicPr preferRelativeResize="0"/>
          <p:nvPr/>
        </p:nvPicPr>
        <p:blipFill>
          <a:blip r:embed="rId4">
            <a:alphaModFix/>
          </a:blip>
          <a:stretch>
            <a:fillRect/>
          </a:stretch>
        </p:blipFill>
        <p:spPr>
          <a:xfrm>
            <a:off x="4810869" y="721925"/>
            <a:ext cx="3168656" cy="2593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Chorus</a:t>
            </a:r>
            <a:endParaRPr/>
          </a:p>
        </p:txBody>
      </p:sp>
      <p:sp>
        <p:nvSpPr>
          <p:cNvPr id="147" name="Google Shape;14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i="1" lang="en-GB" sz="2000">
                <a:solidFill>
                  <a:srgbClr val="000000"/>
                </a:solidFill>
              </a:rPr>
              <a:t>The odds against it reaching earth are ninety nine take wan….</a:t>
            </a:r>
            <a:endParaRPr b="1" i="1" sz="2000">
              <a:solidFill>
                <a:srgbClr val="000000"/>
              </a:solidFill>
            </a:endParaRPr>
          </a:p>
          <a:p>
            <a:pPr indent="0" lvl="0" marL="0" rtl="0" algn="l">
              <a:lnSpc>
                <a:spcPct val="100000"/>
              </a:lnSpc>
              <a:spcBef>
                <a:spcPts val="0"/>
              </a:spcBef>
              <a:spcAft>
                <a:spcPts val="0"/>
              </a:spcAft>
              <a:buNone/>
            </a:pPr>
            <a:r>
              <a:t/>
            </a:r>
            <a:endParaRPr i="1" sz="2000">
              <a:solidFill>
                <a:srgbClr val="000000"/>
              </a:solidFill>
            </a:endParaRPr>
          </a:p>
          <a:p>
            <a:pPr indent="0" lvl="0" marL="0" rtl="0" algn="l">
              <a:lnSpc>
                <a:spcPct val="100000"/>
              </a:lnSpc>
              <a:spcBef>
                <a:spcPts val="0"/>
              </a:spcBef>
              <a:spcAft>
                <a:spcPts val="0"/>
              </a:spcAft>
              <a:buNone/>
            </a:pPr>
            <a:r>
              <a:t/>
            </a:r>
            <a:endParaRPr i="1" sz="2000">
              <a:solidFill>
                <a:srgbClr val="000000"/>
              </a:solidFill>
            </a:endParaRPr>
          </a:p>
          <a:p>
            <a:pPr indent="0" lvl="0" marL="0" rtl="0" algn="l">
              <a:lnSpc>
                <a:spcPct val="100000"/>
              </a:lnSpc>
              <a:spcBef>
                <a:spcPts val="0"/>
              </a:spcBef>
              <a:spcAft>
                <a:spcPts val="0"/>
              </a:spcAft>
              <a:buNone/>
            </a:pPr>
            <a:r>
              <a:rPr lang="en-GB" sz="2000">
                <a:solidFill>
                  <a:srgbClr val="000000"/>
                </a:solidFill>
              </a:rPr>
              <a:t>What does this mean?</a:t>
            </a:r>
            <a:endParaRPr sz="20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Odds</a:t>
            </a:r>
            <a:endParaRPr/>
          </a:p>
        </p:txBody>
      </p:sp>
      <p:sp>
        <p:nvSpPr>
          <p:cNvPr id="153" name="Google Shape;153;p29"/>
          <p:cNvSpPr txBox="1"/>
          <p:nvPr>
            <p:ph idx="1" type="body"/>
          </p:nvPr>
        </p:nvSpPr>
        <p:spPr>
          <a:xfrm>
            <a:off x="311700" y="1152475"/>
            <a:ext cx="454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9"/>
          <p:cNvPicPr preferRelativeResize="0"/>
          <p:nvPr/>
        </p:nvPicPr>
        <p:blipFill>
          <a:blip r:embed="rId3">
            <a:alphaModFix/>
          </a:blip>
          <a:stretch>
            <a:fillRect/>
          </a:stretch>
        </p:blipFill>
        <p:spPr>
          <a:xfrm>
            <a:off x="311700" y="1152475"/>
            <a:ext cx="3912816" cy="3416400"/>
          </a:xfrm>
          <a:prstGeom prst="rect">
            <a:avLst/>
          </a:prstGeom>
          <a:noFill/>
          <a:ln>
            <a:noFill/>
          </a:ln>
        </p:spPr>
      </p:pic>
      <p:sp>
        <p:nvSpPr>
          <p:cNvPr id="155" name="Google Shape;155;p29"/>
          <p:cNvSpPr txBox="1"/>
          <p:nvPr/>
        </p:nvSpPr>
        <p:spPr>
          <a:xfrm>
            <a:off x="5171700" y="1462250"/>
            <a:ext cx="36606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t>The chance of rolling a six is one in six but the chance of heads or tails is 50:50</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The odds of something</a:t>
            </a:r>
            <a:endParaRPr/>
          </a:p>
        </p:txBody>
      </p:sp>
      <p:sp>
        <p:nvSpPr>
          <p:cNvPr id="161" name="Google Shape;16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400">
                <a:solidFill>
                  <a:schemeClr val="dk1"/>
                </a:solidFill>
              </a:rPr>
              <a:t>Out of a hunner (100) throws, how many times will the ‘piece’ reach earth if the odds are ninety nine tae wan?</a:t>
            </a:r>
            <a:endParaRPr sz="2400">
              <a:solidFill>
                <a:schemeClr val="dk1"/>
              </a:solidFill>
            </a:endParaRPr>
          </a:p>
        </p:txBody>
      </p:sp>
      <p:pic>
        <p:nvPicPr>
          <p:cNvPr descr="Smörgås Gratis Stock Bild - Public Domain Pictures" id="162" name="Google Shape;162;p30"/>
          <p:cNvPicPr preferRelativeResize="0"/>
          <p:nvPr/>
        </p:nvPicPr>
        <p:blipFill>
          <a:blip r:embed="rId3">
            <a:alphaModFix/>
          </a:blip>
          <a:stretch>
            <a:fillRect/>
          </a:stretch>
        </p:blipFill>
        <p:spPr>
          <a:xfrm>
            <a:off x="3041599" y="2847749"/>
            <a:ext cx="2650475" cy="1495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249475" y="1653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The rest of </a:t>
            </a:r>
            <a:r>
              <a:rPr lang="en-GB"/>
              <a:t>the song…</a:t>
            </a:r>
            <a:endParaRPr/>
          </a:p>
        </p:txBody>
      </p:sp>
      <p:sp>
        <p:nvSpPr>
          <p:cNvPr id="168" name="Google Shape;168;p31"/>
          <p:cNvSpPr txBox="1"/>
          <p:nvPr>
            <p:ph idx="1" type="body"/>
          </p:nvPr>
        </p:nvSpPr>
        <p:spPr>
          <a:xfrm>
            <a:off x="117475" y="8106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400">
                <a:solidFill>
                  <a:schemeClr val="dk1"/>
                </a:solidFill>
              </a:rPr>
              <a:t>Now watch and listen to the song again.</a:t>
            </a:r>
            <a:endParaRPr sz="2400">
              <a:solidFill>
                <a:schemeClr val="dk1"/>
              </a:solidFill>
            </a:endParaRPr>
          </a:p>
          <a:p>
            <a:pPr indent="0" lvl="0" marL="0" rtl="0" algn="l">
              <a:spcBef>
                <a:spcPts val="1200"/>
              </a:spcBef>
              <a:spcAft>
                <a:spcPts val="0"/>
              </a:spcAft>
              <a:buNone/>
            </a:pPr>
            <a:r>
              <a:t/>
            </a:r>
            <a:endParaRPr sz="2400">
              <a:solidFill>
                <a:schemeClr val="dk1"/>
              </a:solidFill>
            </a:endParaRPr>
          </a:p>
          <a:p>
            <a:pPr indent="0" lvl="0" marL="0" rtl="0" algn="l">
              <a:spcBef>
                <a:spcPts val="1200"/>
              </a:spcBef>
              <a:spcAft>
                <a:spcPts val="1200"/>
              </a:spcAft>
              <a:buNone/>
            </a:pPr>
            <a:r>
              <a:rPr lang="en-GB" sz="2400">
                <a:solidFill>
                  <a:schemeClr val="dk1"/>
                </a:solidFill>
              </a:rPr>
              <a:t>Translate as much as you can from verses 2 to 5.</a:t>
            </a:r>
            <a:endParaRPr sz="2400">
              <a:solidFill>
                <a:schemeClr val="dk1"/>
              </a:solidFill>
            </a:endParaRPr>
          </a:p>
        </p:txBody>
      </p:sp>
      <p:pic>
        <p:nvPicPr>
          <p:cNvPr descr="File:Galileo satellite model.jpg - Wikimedia Commons" id="169" name="Google Shape;169;p31"/>
          <p:cNvPicPr preferRelativeResize="0"/>
          <p:nvPr/>
        </p:nvPicPr>
        <p:blipFill>
          <a:blip r:embed="rId3">
            <a:alphaModFix/>
          </a:blip>
          <a:stretch>
            <a:fillRect/>
          </a:stretch>
        </p:blipFill>
        <p:spPr>
          <a:xfrm>
            <a:off x="1989066" y="3826362"/>
            <a:ext cx="1604425" cy="1122899"/>
          </a:xfrm>
          <a:prstGeom prst="rect">
            <a:avLst/>
          </a:prstGeom>
          <a:noFill/>
          <a:ln>
            <a:noFill/>
          </a:ln>
        </p:spPr>
      </p:pic>
      <p:pic>
        <p:nvPicPr>
          <p:cNvPr descr="File:Cessna172N.jpg - Wikipedia" id="170" name="Google Shape;170;p31"/>
          <p:cNvPicPr preferRelativeResize="0"/>
          <p:nvPr/>
        </p:nvPicPr>
        <p:blipFill>
          <a:blip r:embed="rId4">
            <a:alphaModFix/>
          </a:blip>
          <a:stretch>
            <a:fillRect/>
          </a:stretch>
        </p:blipFill>
        <p:spPr>
          <a:xfrm>
            <a:off x="3835903" y="3470675"/>
            <a:ext cx="2046006" cy="1408625"/>
          </a:xfrm>
          <a:prstGeom prst="rect">
            <a:avLst/>
          </a:prstGeom>
          <a:noFill/>
          <a:ln>
            <a:noFill/>
          </a:ln>
        </p:spPr>
      </p:pic>
      <p:pic>
        <p:nvPicPr>
          <p:cNvPr descr="Free Images : winter, evening, musician, advent, christmas time ..." id="171" name="Google Shape;171;p31"/>
          <p:cNvPicPr preferRelativeResize="0"/>
          <p:nvPr/>
        </p:nvPicPr>
        <p:blipFill>
          <a:blip r:embed="rId5">
            <a:alphaModFix/>
          </a:blip>
          <a:stretch>
            <a:fillRect/>
          </a:stretch>
        </p:blipFill>
        <p:spPr>
          <a:xfrm>
            <a:off x="6200227" y="3292942"/>
            <a:ext cx="2349250" cy="1508659"/>
          </a:xfrm>
          <a:prstGeom prst="rect">
            <a:avLst/>
          </a:prstGeom>
          <a:noFill/>
          <a:ln>
            <a:noFill/>
          </a:ln>
        </p:spPr>
      </p:pic>
      <p:pic>
        <p:nvPicPr>
          <p:cNvPr descr="Orange Spice Marmalade | Lenore Edman | Flickr" id="172" name="Google Shape;172;p31"/>
          <p:cNvPicPr preferRelativeResize="0"/>
          <p:nvPr/>
        </p:nvPicPr>
        <p:blipFill>
          <a:blip r:embed="rId6">
            <a:alphaModFix/>
          </a:blip>
          <a:stretch>
            <a:fillRect/>
          </a:stretch>
        </p:blipFill>
        <p:spPr>
          <a:xfrm>
            <a:off x="249475" y="3826350"/>
            <a:ext cx="1497208" cy="1122900"/>
          </a:xfrm>
          <a:prstGeom prst="rect">
            <a:avLst/>
          </a:prstGeom>
          <a:noFill/>
          <a:ln>
            <a:noFill/>
          </a:ln>
        </p:spPr>
      </p:pic>
      <p:pic>
        <p:nvPicPr>
          <p:cNvPr descr="Dosiye:Oxfam logo, 2016 (cropped).jpg - Wikipedia" id="173" name="Google Shape;173;p31"/>
          <p:cNvPicPr preferRelativeResize="0"/>
          <p:nvPr/>
        </p:nvPicPr>
        <p:blipFill>
          <a:blip r:embed="rId7">
            <a:alphaModFix/>
          </a:blip>
          <a:stretch>
            <a:fillRect/>
          </a:stretch>
        </p:blipFill>
        <p:spPr>
          <a:xfrm>
            <a:off x="901300" y="2613125"/>
            <a:ext cx="2562750" cy="112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Starter - discuss with your partner</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GB">
                <a:solidFill>
                  <a:schemeClr val="dk1"/>
                </a:solidFill>
              </a:rPr>
              <a:t>What do you think a ‘Jeely piece’ might be?</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Can you think of any other Scots words for food or that describe food?</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Look at the picture on the next slide and discuss with your partner where and when you think the photos are from.</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Activity</a:t>
            </a:r>
            <a:endParaRPr/>
          </a:p>
        </p:txBody>
      </p:sp>
      <p:sp>
        <p:nvSpPr>
          <p:cNvPr id="179" name="Google Shape;17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AutoNum type="arabicPeriod"/>
            </a:pPr>
            <a:r>
              <a:rPr lang="en-GB">
                <a:solidFill>
                  <a:schemeClr val="dk1"/>
                </a:solidFill>
              </a:rPr>
              <a:t>What are the foods on the list that you have been given? You can use Google or the Scots dictionary online to help.</a:t>
            </a:r>
            <a:endParaRPr>
              <a:solidFill>
                <a:schemeClr val="dk1"/>
              </a:solidFill>
            </a:endParaRPr>
          </a:p>
          <a:p>
            <a:pPr indent="0" lvl="0" marL="457200" rtl="0" algn="l">
              <a:spcBef>
                <a:spcPts val="1200"/>
              </a:spcBef>
              <a:spcAft>
                <a:spcPts val="0"/>
              </a:spcAft>
              <a:buNone/>
            </a:pPr>
            <a:r>
              <a:rPr lang="en-GB" u="sng">
                <a:solidFill>
                  <a:schemeClr val="hlink"/>
                </a:solidFill>
                <a:hlinkClick r:id="rId3"/>
              </a:rPr>
              <a:t>https://docs.google.com/document/d/1rwcHG8gZvCsIym0kGCwNfMzkZavkOHy5uweqS3UlpEE/edit?usp=drive_link</a:t>
            </a:r>
            <a:endParaRPr>
              <a:solidFill>
                <a:schemeClr val="dk1"/>
              </a:solidFill>
            </a:endParaRPr>
          </a:p>
          <a:p>
            <a:pPr indent="0" lvl="0" marL="457200" rtl="0" algn="l">
              <a:spcBef>
                <a:spcPts val="1200"/>
              </a:spcBef>
              <a:spcAft>
                <a:spcPts val="0"/>
              </a:spcAft>
              <a:buNone/>
            </a:pPr>
            <a:r>
              <a:rPr lang="en-GB" u="sng">
                <a:solidFill>
                  <a:schemeClr val="hlink"/>
                </a:solidFill>
                <a:hlinkClick r:id="rId4"/>
              </a:rPr>
              <a:t>https://dsl.ac.uk/</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Now create a recipe for a meal using these foods.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Use as many Scots words as you can.</a:t>
            </a:r>
            <a:endParaRPr>
              <a:solidFill>
                <a:schemeClr val="dk1"/>
              </a:solidFill>
            </a:endParaRPr>
          </a:p>
        </p:txBody>
      </p:sp>
      <p:pic>
        <p:nvPicPr>
          <p:cNvPr descr="File:Haggis with a CC license.jpg - Wikimedia Commons" id="180" name="Google Shape;180;p32"/>
          <p:cNvPicPr preferRelativeResize="0"/>
          <p:nvPr/>
        </p:nvPicPr>
        <p:blipFill>
          <a:blip r:embed="rId5">
            <a:alphaModFix/>
          </a:blip>
          <a:stretch>
            <a:fillRect/>
          </a:stretch>
        </p:blipFill>
        <p:spPr>
          <a:xfrm>
            <a:off x="6169975" y="2735575"/>
            <a:ext cx="2578650" cy="1933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FF0000"/>
                </a:solidFill>
              </a:rPr>
              <a:t>Plenary - feedback</a:t>
            </a:r>
            <a:endParaRPr>
              <a:solidFill>
                <a:srgbClr val="FF0000"/>
              </a:solidFill>
            </a:endParaRPr>
          </a:p>
        </p:txBody>
      </p:sp>
      <p:sp>
        <p:nvSpPr>
          <p:cNvPr id="186" name="Google Shape;186;p33"/>
          <p:cNvSpPr txBox="1"/>
          <p:nvPr>
            <p:ph idx="1" type="body"/>
          </p:nvPr>
        </p:nvSpPr>
        <p:spPr>
          <a:xfrm>
            <a:off x="311700" y="1017725"/>
            <a:ext cx="8520600" cy="4071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AutoNum type="arabicPeriod"/>
            </a:pPr>
            <a:r>
              <a:rPr lang="en-GB">
                <a:solidFill>
                  <a:schemeClr val="dk1"/>
                </a:solidFill>
              </a:rPr>
              <a:t>Is Scots something you would like to learn more of?</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Why? / Why not?</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What would you like to learn about in Scots in the future?</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What did you like about this lesson?</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What would you change about this lesson?</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Where and when?</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8" name="Google Shape;68;p15"/>
          <p:cNvPicPr preferRelativeResize="0"/>
          <p:nvPr/>
        </p:nvPicPr>
        <p:blipFill>
          <a:blip r:embed="rId3">
            <a:alphaModFix/>
          </a:blip>
          <a:stretch>
            <a:fillRect/>
          </a:stretch>
        </p:blipFill>
        <p:spPr>
          <a:xfrm>
            <a:off x="389875" y="1249474"/>
            <a:ext cx="4182125" cy="3247309"/>
          </a:xfrm>
          <a:prstGeom prst="rect">
            <a:avLst/>
          </a:prstGeom>
          <a:noFill/>
          <a:ln>
            <a:noFill/>
          </a:ln>
        </p:spPr>
      </p:pic>
      <p:pic>
        <p:nvPicPr>
          <p:cNvPr id="69" name="Google Shape;69;p15"/>
          <p:cNvPicPr preferRelativeResize="0"/>
          <p:nvPr/>
        </p:nvPicPr>
        <p:blipFill>
          <a:blip r:embed="rId4">
            <a:alphaModFix/>
          </a:blip>
          <a:stretch>
            <a:fillRect/>
          </a:stretch>
        </p:blipFill>
        <p:spPr>
          <a:xfrm>
            <a:off x="4683950" y="1304375"/>
            <a:ext cx="4182125" cy="29872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Learning Intentions</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200">
                <a:solidFill>
                  <a:srgbClr val="FF0000"/>
                </a:solidFill>
              </a:rPr>
              <a:t>In our first Scots language lesson, we are learning to:</a:t>
            </a:r>
            <a:endParaRPr b="1" sz="2200">
              <a:solidFill>
                <a:srgbClr val="FF0000"/>
              </a:solidFill>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GB"/>
              <a:t>Become familiar with the Scots language</a:t>
            </a:r>
            <a:endParaRPr/>
          </a:p>
          <a:p>
            <a:pPr indent="-342900" lvl="0" marL="457200" rtl="0" algn="l">
              <a:spcBef>
                <a:spcPts val="0"/>
              </a:spcBef>
              <a:spcAft>
                <a:spcPts val="0"/>
              </a:spcAft>
              <a:buSzPts val="1800"/>
              <a:buChar char="●"/>
            </a:pPr>
            <a:r>
              <a:rPr lang="en-GB"/>
              <a:t>Translate words from Scots to English and English to Scots</a:t>
            </a:r>
            <a:endParaRPr/>
          </a:p>
          <a:p>
            <a:pPr indent="-342900" lvl="0" marL="457200" rtl="0" algn="l">
              <a:spcBef>
                <a:spcPts val="0"/>
              </a:spcBef>
              <a:spcAft>
                <a:spcPts val="0"/>
              </a:spcAft>
              <a:buSzPts val="1800"/>
              <a:buChar char="●"/>
            </a:pPr>
            <a:r>
              <a:rPr lang="en-GB"/>
              <a:t>Research </a:t>
            </a:r>
            <a:r>
              <a:rPr lang="en-GB"/>
              <a:t>words for Scots food and drinks.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Success Criteria</a:t>
            </a: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400">
                <a:solidFill>
                  <a:srgbClr val="6AA84F"/>
                </a:solidFill>
              </a:rPr>
              <a:t>I can:</a:t>
            </a:r>
            <a:endParaRPr b="1" sz="2400">
              <a:solidFill>
                <a:srgbClr val="6AA84F"/>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GB">
                <a:solidFill>
                  <a:schemeClr val="dk1"/>
                </a:solidFill>
              </a:rPr>
              <a:t>Understand the words of a song in Scots and the story behind it.</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Research and r</a:t>
            </a:r>
            <a:r>
              <a:rPr lang="en-GB">
                <a:solidFill>
                  <a:schemeClr val="dk1"/>
                </a:solidFill>
              </a:rPr>
              <a:t>emember words in Scots for food and drinks.</a:t>
            </a:r>
            <a:r>
              <a:rPr lang="en-GB">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Use what I have learned to create the idea of my perfect snack.</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nvSpPr>
        <p:spPr>
          <a:xfrm>
            <a:off x="0" y="507422"/>
            <a:ext cx="9144000" cy="283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dk1"/>
                </a:solidFill>
              </a:rPr>
              <a:t>Scran: n. Food in general, especially in odd or miscellaneous pieces, provisions, “grub”.</a:t>
            </a:r>
            <a:endParaRPr sz="1800">
              <a:solidFill>
                <a:schemeClr val="dk1"/>
              </a:solidFill>
            </a:endParaRPr>
          </a:p>
          <a:p>
            <a:pPr indent="0" lvl="0" marL="0" rtl="0" algn="l">
              <a:lnSpc>
                <a:spcPct val="115000"/>
              </a:lnSpc>
              <a:spcBef>
                <a:spcPts val="1200"/>
              </a:spcBef>
              <a:spcAft>
                <a:spcPts val="0"/>
              </a:spcAft>
              <a:buNone/>
            </a:pPr>
            <a:r>
              <a:rPr lang="en-GB" sz="1800">
                <a:solidFill>
                  <a:schemeClr val="dk1"/>
                </a:solidFill>
              </a:rPr>
              <a:t>Piece: a piece of bread and butter, jam, or the like, a snack, usually of bread, scone or oatcake, a sandwich.</a:t>
            </a:r>
            <a:endParaRPr sz="1800">
              <a:solidFill>
                <a:schemeClr val="dk1"/>
              </a:solidFill>
            </a:endParaRPr>
          </a:p>
          <a:p>
            <a:pPr indent="0" lvl="0" marL="0" rtl="0" algn="l">
              <a:lnSpc>
                <a:spcPct val="115000"/>
              </a:lnSpc>
              <a:spcBef>
                <a:spcPts val="1200"/>
              </a:spcBef>
              <a:spcAft>
                <a:spcPts val="0"/>
              </a:spcAft>
              <a:buNone/>
            </a:pPr>
            <a:r>
              <a:rPr lang="en-GB" sz="1800">
                <a:solidFill>
                  <a:schemeClr val="dk1"/>
                </a:solidFill>
              </a:rPr>
              <a:t>Jeelie piece: bread and jam; the most common kind of piece in Scotland, often provided as a snack between meals. By extension, a piece came to mean the sandwich lunch carried to work by the working man.</a:t>
            </a:r>
            <a:endParaRPr sz="1800">
              <a:solidFill>
                <a:schemeClr val="dk1"/>
              </a:solidFill>
            </a:endParaRPr>
          </a:p>
          <a:p>
            <a:pPr indent="0" lvl="0" marL="0" rtl="0" algn="l">
              <a:lnSpc>
                <a:spcPct val="115000"/>
              </a:lnSpc>
              <a:spcBef>
                <a:spcPts val="1200"/>
              </a:spcBef>
              <a:spcAft>
                <a:spcPts val="1200"/>
              </a:spcAft>
              <a:buNone/>
            </a:pPr>
            <a:r>
              <a:t/>
            </a:r>
            <a:endParaRPr sz="1800">
              <a:solidFill>
                <a:schemeClr val="dk2"/>
              </a:solidFill>
            </a:endParaRPr>
          </a:p>
        </p:txBody>
      </p:sp>
      <p:pic>
        <p:nvPicPr>
          <p:cNvPr id="87" name="Google Shape;87;p18"/>
          <p:cNvPicPr preferRelativeResize="0"/>
          <p:nvPr/>
        </p:nvPicPr>
        <p:blipFill>
          <a:blip r:embed="rId3">
            <a:alphaModFix/>
          </a:blip>
          <a:stretch>
            <a:fillRect/>
          </a:stretch>
        </p:blipFill>
        <p:spPr>
          <a:xfrm>
            <a:off x="4571999" y="2571749"/>
            <a:ext cx="2460225" cy="2427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Song</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000">
                <a:solidFill>
                  <a:schemeClr val="dk1"/>
                </a:solidFill>
              </a:rPr>
              <a:t>In parts of Glasgow, mothers would sometimes throw a piece out of the tenement window for a child to catch. When high rise flats were built to replace the 3-storey tenements in the 1950s, this became a little more challenging! The song writer Adam McNaughton produced his response to this in his ‘Jeelie piece sang’ in the 1960s.</a:t>
            </a:r>
            <a:endParaRPr sz="2000">
              <a:solidFill>
                <a:schemeClr val="dk1"/>
              </a:solidFill>
            </a:endParaRPr>
          </a:p>
          <a:p>
            <a:pPr indent="0" lvl="0" marL="0" rtl="0" algn="l">
              <a:spcBef>
                <a:spcPts val="1200"/>
              </a:spcBef>
              <a:spcAft>
                <a:spcPts val="1200"/>
              </a:spcAft>
              <a:buNone/>
            </a:pPr>
            <a:r>
              <a:rPr lang="en-GB" u="sng">
                <a:solidFill>
                  <a:schemeClr val="hlink"/>
                </a:solidFill>
                <a:hlinkClick r:id="rId3"/>
              </a:rPr>
              <a:t>Skyscraper</a:t>
            </a:r>
            <a:r>
              <a:rPr lang="en-GB" u="sng">
                <a:solidFill>
                  <a:schemeClr val="hlink"/>
                </a:solidFill>
                <a:hlinkClick r:id="rId4"/>
              </a:rPr>
              <a:t> wean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Lyrics to the song: I'm a skyscraper wean (child), I live on the nineteenth flair, But I'm no gaun oot to play ony mair, Cause since we moved to Castlemilk, I'm wasting away, Cause I'm getting wan less meal every day. Lyrics end. Additional annotation shows a photograph of a tenement flat being destroyed and the text underneath says after World War Two, many tenement slums were destroyed." id="98" name="Google Shape;98;p20"/>
          <p:cNvPicPr preferRelativeResize="0"/>
          <p:nvPr/>
        </p:nvPicPr>
        <p:blipFill>
          <a:blip r:embed="rId3">
            <a:alphaModFix/>
          </a:blip>
          <a:stretch>
            <a:fillRect/>
          </a:stretch>
        </p:blipFill>
        <p:spPr>
          <a:xfrm>
            <a:off x="97375" y="152400"/>
            <a:ext cx="8918275" cy="4991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Lyrics to the song: O ye cannae fling pieces (sandwiches) oot a twenty-storey flat, seven-hundred gungry weans (children) will testify to that, if it's butter, cheese or jeely, if the breid is plain or pan, the odds against it reaching earth are ninety-nine to wan. Lyrics end. Additional annotation shows a sandwich falling towards the earth next to a high-rise flat, with an arrow pointing downwards and the text underneath says in real life the force of gravity would pull the jeely piece downwards." id="103" name="Google Shape;103;p21"/>
          <p:cNvPicPr preferRelativeResize="0"/>
          <p:nvPr/>
        </p:nvPicPr>
        <p:blipFill>
          <a:blip r:embed="rId3">
            <a:alphaModFix/>
          </a:blip>
          <a:stretch>
            <a:fillRect/>
          </a:stretch>
        </p:blipFill>
        <p:spPr>
          <a:xfrm>
            <a:off x="152400" y="152400"/>
            <a:ext cx="8863252" cy="4991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