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notesMasterIdLst>
    <p:notesMasterId r:id="rId14"/>
  </p:notesMasterIdLst>
  <p:sldIdLst>
    <p:sldId id="256" r:id="rId5"/>
    <p:sldId id="257" r:id="rId6"/>
    <p:sldId id="296" r:id="rId7"/>
    <p:sldId id="299" r:id="rId8"/>
    <p:sldId id="301" r:id="rId9"/>
    <p:sldId id="302" r:id="rId10"/>
    <p:sldId id="303" r:id="rId11"/>
    <p:sldId id="298" r:id="rId12"/>
    <p:sldId id="28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9A"/>
    <a:srgbClr val="004E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63" autoAdjust="0"/>
    <p:restoredTop sz="94660"/>
  </p:normalViewPr>
  <p:slideViewPr>
    <p:cSldViewPr snapToGrid="0">
      <p:cViewPr varScale="1">
        <p:scale>
          <a:sx n="94" d="100"/>
          <a:sy n="94" d="100"/>
        </p:scale>
        <p:origin x="90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539DC9-64B3-4EC5-9259-D6C4F320A330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B8EF4-B51E-4A4B-9002-4A1937936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852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https://www.youtube.com/watch?v=v1rIkumy4cQ – 2 min 41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B8EF4-B51E-4A4B-9002-4A193793678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377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89926-F6BF-414A-A622-01F578CC4C4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729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89926-F6BF-414A-A622-01F578CC4C4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031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E196-79AA-4020-8CAC-8559FDA3B506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6707-CDB9-4BA1-8DB3-EEF915997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689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E196-79AA-4020-8CAC-8559FDA3B506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6707-CDB9-4BA1-8DB3-EEF915997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830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E196-79AA-4020-8CAC-8559FDA3B506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6707-CDB9-4BA1-8DB3-EEF915997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867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E196-79AA-4020-8CAC-8559FDA3B506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6707-CDB9-4BA1-8DB3-EEF915997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067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E196-79AA-4020-8CAC-8559FDA3B506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6707-CDB9-4BA1-8DB3-EEF915997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916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E196-79AA-4020-8CAC-8559FDA3B506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6707-CDB9-4BA1-8DB3-EEF915997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495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E196-79AA-4020-8CAC-8559FDA3B506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6707-CDB9-4BA1-8DB3-EEF915997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986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E196-79AA-4020-8CAC-8559FDA3B506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6707-CDB9-4BA1-8DB3-EEF915997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875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E196-79AA-4020-8CAC-8559FDA3B506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6707-CDB9-4BA1-8DB3-EEF915997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86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E196-79AA-4020-8CAC-8559FDA3B506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6707-CDB9-4BA1-8DB3-EEF915997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423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E196-79AA-4020-8CAC-8559FDA3B506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6707-CDB9-4BA1-8DB3-EEF915997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677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AE196-79AA-4020-8CAC-8559FDA3B506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E6707-CDB9-4BA1-8DB3-EEF915997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568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1rIkumy4cQ?feature=oembed" TargetMode="Externa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www.scots-online.org/dictionary/english_scots.ph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B4C0985-350B-4BFC-A204-27D5E18C68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8836" y="3217900"/>
            <a:ext cx="3106242" cy="562010"/>
          </a:xfrm>
        </p:spPr>
        <p:txBody>
          <a:bodyPr anchor="t">
            <a:normAutofit/>
          </a:bodyPr>
          <a:lstStyle/>
          <a:p>
            <a:r>
              <a:rPr lang="en-GB" sz="2800" dirty="0">
                <a:cs typeface="Calibri"/>
              </a:rPr>
              <a:t>Mrs C Macleod</a:t>
            </a:r>
          </a:p>
        </p:txBody>
      </p:sp>
      <p:pic>
        <p:nvPicPr>
          <p:cNvPr id="26" name="Picture 25" descr="A picture containing drawing&#10;&#10;Description automatically generated">
            <a:extLst>
              <a:ext uri="{FF2B5EF4-FFF2-40B4-BE49-F238E27FC236}">
                <a16:creationId xmlns:a16="http://schemas.microsoft.com/office/drawing/2014/main" id="{DF056768-62FA-4474-A2BD-47301DB9D6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8" r="12370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7" name="Title 1">
            <a:extLst>
              <a:ext uri="{FF2B5EF4-FFF2-40B4-BE49-F238E27FC236}">
                <a16:creationId xmlns:a16="http://schemas.microsoft.com/office/drawing/2014/main" id="{F3B443EB-FAFF-4583-9513-722ACFD6DBB0}"/>
              </a:ext>
            </a:extLst>
          </p:cNvPr>
          <p:cNvSpPr txBox="1">
            <a:spLocks/>
          </p:cNvSpPr>
          <p:nvPr/>
        </p:nvSpPr>
        <p:spPr>
          <a:xfrm>
            <a:off x="7406370" y="1438578"/>
            <a:ext cx="4551174" cy="12904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dirty="0">
                <a:cs typeface="Calibri Light"/>
              </a:rPr>
              <a:t>S3 Humanities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95D015-6403-4F9C-9E2A-B53651A8B3D6}"/>
              </a:ext>
            </a:extLst>
          </p:cNvPr>
          <p:cNvSpPr txBox="1"/>
          <p:nvPr/>
        </p:nvSpPr>
        <p:spPr>
          <a:xfrm>
            <a:off x="7406370" y="4443867"/>
            <a:ext cx="4408922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</a:rPr>
              <a:t>Scots Language and 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</a:rPr>
              <a:t>Self-Expression</a:t>
            </a:r>
          </a:p>
        </p:txBody>
      </p:sp>
    </p:spTree>
    <p:extLst>
      <p:ext uri="{BB962C8B-B14F-4D97-AF65-F5344CB8AC3E}">
        <p14:creationId xmlns:p14="http://schemas.microsoft.com/office/powerpoint/2010/main" val="38500497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188ED-9E39-4832-AD52-EA2C11A76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1538" y="238996"/>
            <a:ext cx="5138808" cy="1746127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/>
              <a:t>Welcome!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AC0B4-4DE9-459C-A95A-3703BBABB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1538" y="2247838"/>
            <a:ext cx="5138809" cy="4371166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6000" dirty="0" err="1"/>
              <a:t>Fàilte</a:t>
            </a:r>
            <a:r>
              <a:rPr lang="en-US" sz="6000" dirty="0"/>
              <a:t> don </a:t>
            </a:r>
            <a:r>
              <a:rPr lang="en-US" sz="6000" dirty="0" err="1"/>
              <a:t>turas</a:t>
            </a:r>
            <a:r>
              <a:rPr lang="en-US" sz="6000" dirty="0"/>
              <a:t> </a:t>
            </a:r>
            <a:r>
              <a:rPr lang="en-US" sz="6000" dirty="0" err="1"/>
              <a:t>inntinneach</a:t>
            </a:r>
            <a:r>
              <a:rPr lang="en-US" sz="6000" dirty="0"/>
              <a:t> </a:t>
            </a:r>
            <a:r>
              <a:rPr lang="en-US" sz="6000" dirty="0" err="1"/>
              <a:t>seo</a:t>
            </a:r>
            <a:r>
              <a:rPr lang="en-US" sz="6000" dirty="0"/>
              <a:t>!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84AE8BD4-C38C-403A-B924-F04EC9780B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1" r="3" b="3"/>
          <a:stretch/>
        </p:blipFill>
        <p:spPr>
          <a:xfrm>
            <a:off x="1120701" y="1112060"/>
            <a:ext cx="3861262" cy="463385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8110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plant&#10;&#10;Description automatically generated with medium confidence">
            <a:extLst>
              <a:ext uri="{FF2B5EF4-FFF2-40B4-BE49-F238E27FC236}">
                <a16:creationId xmlns:a16="http://schemas.microsoft.com/office/drawing/2014/main" id="{18B07F80-90A5-4FC2-98E4-FD3857927C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494044" y="0"/>
            <a:ext cx="1966911" cy="1966911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530822B0-625F-4DF5-BA50-5C8C2812E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D98ADF7-4459-4CF2-981F-C55860084C50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00679A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Scots Language CPD Course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C176E5C6-99B2-461A-B0F1-28E19D8A7FA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293" y="448848"/>
            <a:ext cx="1075958" cy="11581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35655F-D3B3-0D4B-0F5B-71DA386D8D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1870" y="1858556"/>
            <a:ext cx="4933335" cy="2803925"/>
          </a:xfrm>
          <a:prstGeom prst="rect">
            <a:avLst/>
          </a:prstGeom>
        </p:spPr>
      </p:pic>
      <p:pic>
        <p:nvPicPr>
          <p:cNvPr id="1026" name="Picture 2" descr="The Open University | jobs.ac.uk">
            <a:extLst>
              <a:ext uri="{FF2B5EF4-FFF2-40B4-BE49-F238E27FC236}">
                <a16:creationId xmlns:a16="http://schemas.microsoft.com/office/drawing/2014/main" id="{79BEEE11-5199-758C-8330-AD4440D1F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4956329"/>
            <a:ext cx="451485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67DCCA5-7313-7601-2958-22F36BA44B81}"/>
              </a:ext>
            </a:extLst>
          </p:cNvPr>
          <p:cNvSpPr txBox="1"/>
          <p:nvPr/>
        </p:nvSpPr>
        <p:spPr>
          <a:xfrm>
            <a:off x="346000" y="2278673"/>
            <a:ext cx="513487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You might remember me saying that I’m doing a CPD course this year all about using Scots Language in learning and teaching.</a:t>
            </a:r>
          </a:p>
          <a:p>
            <a:endParaRPr lang="en-GB" sz="3200" dirty="0"/>
          </a:p>
          <a:p>
            <a:r>
              <a:rPr lang="en-GB" sz="3200" dirty="0"/>
              <a:t>Please can you help me with my homework for unit 6? </a:t>
            </a:r>
            <a:r>
              <a:rPr lang="en-GB" sz="3200" dirty="0">
                <a:sym typeface="Wingdings" panose="05000000000000000000" pitchFamily="2" charset="2"/>
              </a:rPr>
              <a:t>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825584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691B82-530A-6723-7B30-235E1A76C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plant&#10;&#10;Description automatically generated with medium confidence">
            <a:extLst>
              <a:ext uri="{FF2B5EF4-FFF2-40B4-BE49-F238E27FC236}">
                <a16:creationId xmlns:a16="http://schemas.microsoft.com/office/drawing/2014/main" id="{71891FAD-D8A0-13FD-9B55-DFDC8EB440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494044" y="0"/>
            <a:ext cx="1966911" cy="196691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D42A9F1-05D4-EF9D-B1B5-12DC3DE65CD2}"/>
              </a:ext>
            </a:extLst>
          </p:cNvPr>
          <p:cNvSpPr txBox="1">
            <a:spLocks/>
          </p:cNvSpPr>
          <p:nvPr/>
        </p:nvSpPr>
        <p:spPr>
          <a:xfrm>
            <a:off x="838200" y="365123"/>
            <a:ext cx="10515600" cy="1325563"/>
          </a:xfrm>
          <a:prstGeom prst="rect">
            <a:avLst/>
          </a:prstGeom>
          <a:solidFill>
            <a:srgbClr val="00679A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Scots Language in the Creative and </a:t>
            </a:r>
          </a:p>
          <a:p>
            <a:r>
              <a:rPr lang="en-GB" dirty="0">
                <a:solidFill>
                  <a:schemeClr val="bg1"/>
                </a:solidFill>
              </a:rPr>
              <a:t>Expressive Arts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FFA2874B-DF80-0DA6-C920-3C5722C1E65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293" y="448848"/>
            <a:ext cx="1075958" cy="11581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546541-BDBA-60D4-86B7-C9DFDA299007}"/>
              </a:ext>
            </a:extLst>
          </p:cNvPr>
          <p:cNvSpPr txBox="1"/>
          <p:nvPr/>
        </p:nvSpPr>
        <p:spPr>
          <a:xfrm>
            <a:off x="838201" y="1966911"/>
            <a:ext cx="10459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Today we will think about how Scots language can be used as a form of self-expression and how, for some, Scots is an important part of their identity.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1D0E01-4AE7-5A68-E0D8-39DA464047F0}"/>
              </a:ext>
            </a:extLst>
          </p:cNvPr>
          <p:cNvSpPr txBox="1"/>
          <p:nvPr/>
        </p:nvSpPr>
        <p:spPr>
          <a:xfrm>
            <a:off x="838200" y="3251849"/>
            <a:ext cx="47858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At i-Sgoil, we put a huge importance on individuality and inclusivity – we want everyone to be able to express themselves authentically.</a:t>
            </a:r>
          </a:p>
          <a:p>
            <a:endParaRPr lang="en-GB" sz="2400" dirty="0"/>
          </a:p>
          <a:p>
            <a:r>
              <a:rPr lang="en-GB" sz="2400" dirty="0"/>
              <a:t>This could include using Scots if it is a language that you have grown up with or around.</a:t>
            </a:r>
          </a:p>
        </p:txBody>
      </p:sp>
      <p:pic>
        <p:nvPicPr>
          <p:cNvPr id="1026" name="Picture 2" descr="J.Derrick McClure Quote: “The Scots language is a mark of the distinctive  identity of the Scottish people; and as such we should be concerned to...”">
            <a:extLst>
              <a:ext uri="{FF2B5EF4-FFF2-40B4-BE49-F238E27FC236}">
                <a16:creationId xmlns:a16="http://schemas.microsoft.com/office/drawing/2014/main" id="{0DA79471-2863-AFCD-1E37-C6C0C5F15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720" y="3074133"/>
            <a:ext cx="6294120" cy="354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34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DAD0E7-64AA-2B13-ED30-FB17B7AA1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EEFA178-24D1-CE2C-0B7E-F8F090BF130B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841883"/>
          </a:xfrm>
          <a:prstGeom prst="rect">
            <a:avLst/>
          </a:prstGeom>
          <a:solidFill>
            <a:srgbClr val="00679A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</a:rPr>
              <a:t>‘Whit Noo?’ Lisa Kennedy</a:t>
            </a:r>
          </a:p>
        </p:txBody>
      </p:sp>
      <p:pic>
        <p:nvPicPr>
          <p:cNvPr id="2" name="Online Media 1" title="Whit Noo? - A Poem in Scots | Lisa Kennedy | TEDxCumbernauldWomen">
            <a:hlinkClick r:id="" action="ppaction://media"/>
            <a:extLst>
              <a:ext uri="{FF2B5EF4-FFF2-40B4-BE49-F238E27FC236}">
                <a16:creationId xmlns:a16="http://schemas.microsoft.com/office/drawing/2014/main" id="{8D2435D8-AE58-FA4A-BD0B-94BE974E5E4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23900" y="714361"/>
            <a:ext cx="10744200" cy="607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94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B99F65-153E-C8E7-8F1E-114425584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plant&#10;&#10;Description automatically generated with medium confidence">
            <a:extLst>
              <a:ext uri="{FF2B5EF4-FFF2-40B4-BE49-F238E27FC236}">
                <a16:creationId xmlns:a16="http://schemas.microsoft.com/office/drawing/2014/main" id="{3B0B087F-4064-C39C-1533-66A1B7EFA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494044" y="0"/>
            <a:ext cx="1966911" cy="196691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FE440F6-23C1-79CB-747F-B3D6F923CEE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00679A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Your Year in i-Sgoil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8535D4DF-7F4A-83D3-B133-46A2DB277D5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293" y="448848"/>
            <a:ext cx="1075958" cy="11581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A7651F-43D2-4CDA-09AE-F2794B787C68}"/>
              </a:ext>
            </a:extLst>
          </p:cNvPr>
          <p:cNvSpPr txBox="1"/>
          <p:nvPr/>
        </p:nvSpPr>
        <p:spPr>
          <a:xfrm>
            <a:off x="894736" y="1858610"/>
            <a:ext cx="5286608" cy="48936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/>
              <a:t>Task: </a:t>
            </a:r>
          </a:p>
          <a:p>
            <a:endParaRPr lang="en-GB" sz="2400" b="1" dirty="0"/>
          </a:p>
          <a:p>
            <a:pPr marL="514350" indent="-514350">
              <a:buAutoNum type="arabicPeriod"/>
            </a:pPr>
            <a:r>
              <a:rPr lang="en-GB" sz="2400" b="1" dirty="0"/>
              <a:t>Write a paragraph explaining how this year at i-Sgoil has been for you</a:t>
            </a:r>
          </a:p>
          <a:p>
            <a:pPr marL="514350" indent="-514350">
              <a:buAutoNum type="arabicPeriod"/>
            </a:pPr>
            <a:endParaRPr lang="en-GB" sz="2400" b="1" dirty="0"/>
          </a:p>
          <a:p>
            <a:pPr marL="514350" indent="-514350">
              <a:buAutoNum type="arabicPeriod"/>
            </a:pPr>
            <a:r>
              <a:rPr lang="en-GB" sz="2400" b="1" dirty="0"/>
              <a:t>Use the Scots dictionary (and any knowledge you already have of Scots) to try to translate your paragraph into Scots.</a:t>
            </a:r>
          </a:p>
          <a:p>
            <a:endParaRPr lang="en-GB" sz="2400" b="1" dirty="0"/>
          </a:p>
          <a:p>
            <a:endParaRPr lang="en-GB" sz="2400" b="1" dirty="0"/>
          </a:p>
          <a:p>
            <a:r>
              <a:rPr lang="en-GB" sz="2400" b="1" dirty="0">
                <a:hlinkClick r:id="rId4"/>
              </a:rPr>
              <a:t>https://www.scots-online.org/dictionary/english_scots.php</a:t>
            </a:r>
            <a:r>
              <a:rPr lang="en-GB" sz="2400" b="1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6D8CDF-3297-FEC4-F273-22360402B6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3001" y="1774411"/>
            <a:ext cx="4867954" cy="488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60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1DA572-DCC5-D547-891D-56AF83FCD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plant&#10;&#10;Description automatically generated with medium confidence">
            <a:extLst>
              <a:ext uri="{FF2B5EF4-FFF2-40B4-BE49-F238E27FC236}">
                <a16:creationId xmlns:a16="http://schemas.microsoft.com/office/drawing/2014/main" id="{93E3621E-6475-4B2E-56F5-8B26A59219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494044" y="0"/>
            <a:ext cx="1966911" cy="196691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1F13776-EF8D-7FC0-8E74-3FF0B768095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00679A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My Year in i-Sgoil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70773652-B7F4-74AC-58F4-3183EA62B0E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293" y="448848"/>
            <a:ext cx="1075958" cy="11581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317093-3E33-D955-E675-4C4F2AC3E0BB}"/>
              </a:ext>
            </a:extLst>
          </p:cNvPr>
          <p:cNvSpPr txBox="1"/>
          <p:nvPr/>
        </p:nvSpPr>
        <p:spPr>
          <a:xfrm>
            <a:off x="894736" y="1858610"/>
            <a:ext cx="10459064" cy="22467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I have enjoyed this year in i-Sgoil more than any other so far. I have loved getting to know learners more and seeing their journeys. I am constantly amazed at the bravery and resilience of the young people I am lucky enough to work with. I have also loved teaching RMPS, a subject I am really passionate about.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8A29B3-2389-3D4D-A7C4-3E75F0B98578}"/>
              </a:ext>
            </a:extLst>
          </p:cNvPr>
          <p:cNvSpPr txBox="1"/>
          <p:nvPr/>
        </p:nvSpPr>
        <p:spPr>
          <a:xfrm>
            <a:off x="894736" y="4246106"/>
            <a:ext cx="10459064" cy="2246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I </a:t>
            </a:r>
            <a:r>
              <a:rPr lang="en-GB" sz="2800" dirty="0" err="1"/>
              <a:t>hae</a:t>
            </a:r>
            <a:r>
              <a:rPr lang="en-GB" sz="2800" dirty="0"/>
              <a:t> </a:t>
            </a:r>
            <a:r>
              <a:rPr lang="en-GB" sz="2800" dirty="0" err="1"/>
              <a:t>enjeyed</a:t>
            </a:r>
            <a:r>
              <a:rPr lang="en-GB" sz="2800" dirty="0"/>
              <a:t> this year in i-Sgoil </a:t>
            </a:r>
            <a:r>
              <a:rPr lang="en-GB" sz="2800" dirty="0" err="1"/>
              <a:t>mair</a:t>
            </a:r>
            <a:r>
              <a:rPr lang="en-GB" sz="2800" dirty="0"/>
              <a:t> than any ither sae far. I </a:t>
            </a:r>
            <a:r>
              <a:rPr lang="en-GB" sz="2800" dirty="0" err="1"/>
              <a:t>hae</a:t>
            </a:r>
            <a:r>
              <a:rPr lang="en-GB" sz="2800" dirty="0"/>
              <a:t> </a:t>
            </a:r>
            <a:r>
              <a:rPr lang="en-GB" sz="2800" dirty="0" err="1"/>
              <a:t>luved</a:t>
            </a:r>
            <a:r>
              <a:rPr lang="en-GB" sz="2800" dirty="0"/>
              <a:t> </a:t>
            </a:r>
            <a:r>
              <a:rPr lang="en-GB" sz="2800" dirty="0" err="1"/>
              <a:t>gitting</a:t>
            </a:r>
            <a:r>
              <a:rPr lang="en-GB" sz="2800" dirty="0"/>
              <a:t> </a:t>
            </a:r>
            <a:r>
              <a:rPr lang="en-GB" sz="2800" dirty="0" err="1"/>
              <a:t>tae</a:t>
            </a:r>
            <a:r>
              <a:rPr lang="en-GB" sz="2800" dirty="0"/>
              <a:t> ken the i-Sgoil bairns </a:t>
            </a:r>
            <a:r>
              <a:rPr lang="en-GB" sz="2800" dirty="0" err="1"/>
              <a:t>mair</a:t>
            </a:r>
            <a:r>
              <a:rPr lang="en-GB" sz="2800" dirty="0"/>
              <a:t> and see </a:t>
            </a:r>
            <a:r>
              <a:rPr lang="en-GB" sz="2800" dirty="0" err="1"/>
              <a:t>efter</a:t>
            </a:r>
            <a:r>
              <a:rPr lang="en-GB" sz="2800" dirty="0"/>
              <a:t> them on </a:t>
            </a:r>
            <a:r>
              <a:rPr lang="en-GB" sz="2800" dirty="0" err="1"/>
              <a:t>thair</a:t>
            </a:r>
            <a:r>
              <a:rPr lang="en-GB" sz="2800" dirty="0"/>
              <a:t> </a:t>
            </a:r>
            <a:r>
              <a:rPr lang="en-GB" sz="2800" dirty="0" err="1"/>
              <a:t>ferd</a:t>
            </a:r>
            <a:r>
              <a:rPr lang="en-GB" sz="2800" dirty="0"/>
              <a:t>. I am </a:t>
            </a:r>
            <a:r>
              <a:rPr lang="en-GB" sz="2800" dirty="0" err="1"/>
              <a:t>ayeweys</a:t>
            </a:r>
            <a:r>
              <a:rPr lang="en-GB" sz="2800" dirty="0"/>
              <a:t> </a:t>
            </a:r>
            <a:r>
              <a:rPr lang="en-GB" sz="2800" dirty="0" err="1"/>
              <a:t>dumfoondert</a:t>
            </a:r>
            <a:r>
              <a:rPr lang="en-GB" sz="2800" dirty="0"/>
              <a:t> at the </a:t>
            </a:r>
            <a:r>
              <a:rPr lang="en-GB" sz="2800" dirty="0" err="1"/>
              <a:t>kempy</a:t>
            </a:r>
            <a:r>
              <a:rPr lang="en-GB" sz="2800" dirty="0"/>
              <a:t> and resilience of the bairns a am lucky eneuch to </a:t>
            </a:r>
            <a:r>
              <a:rPr lang="en-GB" sz="2800" dirty="0" err="1"/>
              <a:t>wirk</a:t>
            </a:r>
            <a:r>
              <a:rPr lang="en-GB" sz="2800" dirty="0"/>
              <a:t> with. I </a:t>
            </a:r>
            <a:r>
              <a:rPr lang="en-GB" sz="2800" dirty="0" err="1"/>
              <a:t>hae</a:t>
            </a:r>
            <a:r>
              <a:rPr lang="en-GB" sz="2800" dirty="0"/>
              <a:t> also </a:t>
            </a:r>
            <a:r>
              <a:rPr lang="en-GB" sz="2800" dirty="0" err="1"/>
              <a:t>luved</a:t>
            </a:r>
            <a:r>
              <a:rPr lang="en-GB" sz="2800" dirty="0"/>
              <a:t> </a:t>
            </a:r>
            <a:r>
              <a:rPr lang="en-GB" sz="2800" dirty="0" err="1"/>
              <a:t>tae</a:t>
            </a:r>
            <a:r>
              <a:rPr lang="en-GB" sz="2800" dirty="0"/>
              <a:t> </a:t>
            </a:r>
            <a:r>
              <a:rPr lang="en-GB" sz="2800" dirty="0" err="1"/>
              <a:t>teacht</a:t>
            </a:r>
            <a:r>
              <a:rPr lang="en-GB" sz="2800" dirty="0"/>
              <a:t> RMPS, a subject I am </a:t>
            </a:r>
            <a:r>
              <a:rPr lang="en-GB" sz="2800" dirty="0" err="1"/>
              <a:t>affa</a:t>
            </a:r>
            <a:r>
              <a:rPr lang="en-GB" sz="2800" dirty="0"/>
              <a:t> passionate </a:t>
            </a:r>
            <a:r>
              <a:rPr lang="en-GB" sz="2800" dirty="0" err="1"/>
              <a:t>aboot</a:t>
            </a:r>
            <a:r>
              <a:rPr lang="en-GB" sz="2800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08762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389A4C6-6131-4E8A-A760-978E4F4EF06B}"/>
              </a:ext>
            </a:extLst>
          </p:cNvPr>
          <p:cNvSpPr txBox="1"/>
          <p:nvPr/>
        </p:nvSpPr>
        <p:spPr>
          <a:xfrm>
            <a:off x="790081" y="2055813"/>
            <a:ext cx="103388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We will now have a five minute break.</a:t>
            </a:r>
          </a:p>
          <a:p>
            <a:pPr algn="ctr"/>
            <a:endParaRPr lang="en-GB" sz="3600" b="1" dirty="0"/>
          </a:p>
          <a:p>
            <a:pPr algn="ctr"/>
            <a:r>
              <a:rPr lang="en-GB" sz="2400" b="1" dirty="0"/>
              <a:t>Use the time to move around, have a drink, maybe get some fresh air, whatever will help you feel refreshed before we continue with the session.</a:t>
            </a:r>
          </a:p>
          <a:p>
            <a:pPr algn="ctr"/>
            <a:endParaRPr lang="en-GB" sz="2400" b="1" dirty="0"/>
          </a:p>
          <a:p>
            <a:pPr algn="ctr"/>
            <a:r>
              <a:rPr lang="en-GB" sz="3600" b="1" dirty="0"/>
              <a:t>I will post the time we </a:t>
            </a:r>
          </a:p>
          <a:p>
            <a:pPr algn="ctr"/>
            <a:r>
              <a:rPr lang="en-GB" sz="3600" b="1" dirty="0"/>
              <a:t>Will start again in the</a:t>
            </a:r>
          </a:p>
          <a:p>
            <a:pPr algn="ctr"/>
            <a:r>
              <a:rPr lang="en-GB" sz="3600" b="1" dirty="0"/>
              <a:t>chat</a:t>
            </a:r>
          </a:p>
          <a:p>
            <a:pPr algn="ctr"/>
            <a:r>
              <a:rPr lang="en-GB" sz="3600" b="1" dirty="0"/>
              <a:t> </a:t>
            </a:r>
          </a:p>
        </p:txBody>
      </p:sp>
      <p:pic>
        <p:nvPicPr>
          <p:cNvPr id="2050" name="Picture 2" descr="Coffee, Cup, Cookies, Mug, Coffee Cup, Coffee Mug">
            <a:extLst>
              <a:ext uri="{FF2B5EF4-FFF2-40B4-BE49-F238E27FC236}">
                <a16:creationId xmlns:a16="http://schemas.microsoft.com/office/drawing/2014/main" id="{9C538AA4-E23E-436F-AFEE-B5D2BDE72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187" y="4672012"/>
            <a:ext cx="2889647" cy="192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eart, Leaves, Foliage, Garden, Bush">
            <a:extLst>
              <a:ext uri="{FF2B5EF4-FFF2-40B4-BE49-F238E27FC236}">
                <a16:creationId xmlns:a16="http://schemas.microsoft.com/office/drawing/2014/main" id="{BF838D6B-531D-43A4-9A64-988DB0B1C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02" y="4676849"/>
            <a:ext cx="3032411" cy="202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33DE3D5-DE0D-40EA-BBC4-81C36C7B250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00679A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Break Time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6249DF62-6086-429F-958D-89CE4F0C1AA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293" y="448848"/>
            <a:ext cx="1075958" cy="115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665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389A4C6-6131-4E8A-A760-978E4F4EF06B}"/>
              </a:ext>
            </a:extLst>
          </p:cNvPr>
          <p:cNvSpPr txBox="1"/>
          <p:nvPr/>
        </p:nvSpPr>
        <p:spPr>
          <a:xfrm>
            <a:off x="790081" y="2055813"/>
            <a:ext cx="103388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Thank you so much for your time and participation today!</a:t>
            </a:r>
          </a:p>
          <a:p>
            <a:pPr algn="ctr"/>
            <a:endParaRPr lang="en-GB" sz="3600" b="1" dirty="0"/>
          </a:p>
          <a:p>
            <a:pPr algn="ctr"/>
            <a:r>
              <a:rPr lang="en-GB" sz="3600" b="1" dirty="0"/>
              <a:t>See you </a:t>
            </a:r>
            <a:r>
              <a:rPr lang="en-GB" sz="3600" b="1"/>
              <a:t>next time </a:t>
            </a:r>
            <a:r>
              <a:rPr lang="en-GB" sz="3600" b="1">
                <a:sym typeface="Wingdings" panose="05000000000000000000" pitchFamily="2" charset="2"/>
              </a:rPr>
              <a:t></a:t>
            </a:r>
            <a:endParaRPr lang="en-GB" sz="3600" b="1" dirty="0"/>
          </a:p>
        </p:txBody>
      </p:sp>
      <p:pic>
        <p:nvPicPr>
          <p:cNvPr id="4098" name="Picture 2" descr="Smiley, Map, Hand, Emotion, Symbol">
            <a:extLst>
              <a:ext uri="{FF2B5EF4-FFF2-40B4-BE49-F238E27FC236}">
                <a16:creationId xmlns:a16="http://schemas.microsoft.com/office/drawing/2014/main" id="{4D35951C-38AC-4DB3-A154-78E19E404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309" y="4598894"/>
            <a:ext cx="3224434" cy="214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7CED259-BBB2-4B5F-9704-16A3395F7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0019621-CF26-4F46-82B2-8A939EC1311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00679A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Well Done!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EA1BE00A-D488-4591-BFA1-8E0605ECB3B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293" y="448848"/>
            <a:ext cx="1075958" cy="115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812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F78523D39B814DB8888795750C9F2A" ma:contentTypeVersion="4" ma:contentTypeDescription="Create a new document." ma:contentTypeScope="" ma:versionID="ca902871b9930c911c7df71e9d430f6a">
  <xsd:schema xmlns:xsd="http://www.w3.org/2001/XMLSchema" xmlns:xs="http://www.w3.org/2001/XMLSchema" xmlns:p="http://schemas.microsoft.com/office/2006/metadata/properties" xmlns:ns2="94168176-82b3-458b-aa00-ef65d1dc57c6" targetNamespace="http://schemas.microsoft.com/office/2006/metadata/properties" ma:root="true" ma:fieldsID="cbf7cee54fc41e1b44b96ffabe8b430a" ns2:_="">
    <xsd:import namespace="94168176-82b3-458b-aa00-ef65d1dc57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168176-82b3-458b-aa00-ef65d1dc57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977A9A2-7CFE-4EE2-B7BA-EF50B7B440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0F7E0AF-A045-4C4C-93C9-FB8FC36C9BDC}">
  <ds:schemaRefs>
    <ds:schemaRef ds:uri="http://purl.org/dc/terms/"/>
    <ds:schemaRef ds:uri="add13fde-42a8-4485-a8cc-45e1599de2d3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5c7c8a87-3204-4beb-838e-7ca17677efd6"/>
    <ds:schemaRef ds:uri="http://www.w3.org/XML/1998/namespace"/>
    <ds:schemaRef ds:uri="86d0a250-c01c-4366-81b3-9dc4c43e50dc"/>
  </ds:schemaRefs>
</ds:datastoreItem>
</file>

<file path=customXml/itemProps3.xml><?xml version="1.0" encoding="utf-8"?>
<ds:datastoreItem xmlns:ds="http://schemas.openxmlformats.org/officeDocument/2006/customXml" ds:itemID="{E7B2DFDB-E49F-4E8C-A10B-F62D9ECF06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168176-82b3-458b-aa00-ef65d1dc57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430</Words>
  <Application>Microsoft Office PowerPoint</Application>
  <PresentationFormat>Widescreen</PresentationFormat>
  <Paragraphs>46</Paragraphs>
  <Slides>9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Wingdings</vt:lpstr>
      <vt:lpstr>Calibri Light</vt:lpstr>
      <vt:lpstr>Office Theme</vt:lpstr>
      <vt:lpstr>PowerPoint Presentation</vt:lpstr>
      <vt:lpstr>Welcome!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Sgoil Lionacleit</dc:title>
  <dc:creator>Elizabeth McGuire</dc:creator>
  <cp:lastModifiedBy>Charlotte MacLeod</cp:lastModifiedBy>
  <cp:revision>69</cp:revision>
  <cp:lastPrinted>2020-10-05T09:03:46Z</cp:lastPrinted>
  <dcterms:created xsi:type="dcterms:W3CDTF">2020-10-05T08:56:38Z</dcterms:created>
  <dcterms:modified xsi:type="dcterms:W3CDTF">2025-05-07T08:47:51Z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0x010100DAF78523D39B814DB8888795750C9F2A</vt:lpwstr>
  </property>
</Properties>
</file>