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9cd66844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9cd66844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9cd66844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9cd66844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9cd66844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9cd66844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59cd66844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59cd66844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5bb4e74e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5bb4e74e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9cd66844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9cd66844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5bb4e74e2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5bb4e74e2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5bb4e74e2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5bb4e74e2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5bb4e74e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5bb4e74e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9cd6684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9cd6684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maggiedicksons.co.uk/maggies-story/" TargetMode="External"/><Relationship Id="rId4" Type="http://schemas.openxmlformats.org/officeDocument/2006/relationships/hyperlink" Target="https://m.youtube.com/watch?v=prIkufZugA0&amp;pp=ygUiZ2VyZGEgc3RldmVuc29uIGhhbGYgaGFuZ2l0IG1hZ2dpZQ==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m.youtube.com/watch?v=prIkufZugA0&amp;pp=ygUiZ2VyZGEgc3RldmVuc29uIGhhbGYgaGFuZ2l0IG1hZ2dpZQ%3D%3D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84075"/>
            <a:ext cx="8520600" cy="9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-GB" sz="3000">
                <a:solidFill>
                  <a:srgbClr val="333333"/>
                </a:solidFill>
              </a:rPr>
              <a:t>The story of Half Hangit Maggie</a:t>
            </a:r>
            <a:endParaRPr b="1" sz="3000">
              <a:solidFill>
                <a:srgbClr val="333333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</a:rPr>
              <a:t>S2 Scots Lesson</a:t>
            </a:r>
            <a:endParaRPr b="1" sz="3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0000"/>
                </a:solidFill>
              </a:rPr>
              <a:t>Learning Intentions</a:t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0000"/>
              </a:solidFill>
            </a:endParaRPr>
          </a:p>
          <a:p>
            <a:pPr indent="-4000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●"/>
            </a:pPr>
            <a:r>
              <a:rPr b="1" lang="en-GB" sz="3000">
                <a:solidFill>
                  <a:srgbClr val="333333"/>
                </a:solidFill>
              </a:rPr>
              <a:t>We are translating a poem using Scots vocabulary</a:t>
            </a:r>
            <a:endParaRPr b="1" sz="3000">
              <a:solidFill>
                <a:srgbClr val="333333"/>
              </a:solidFill>
            </a:endParaRPr>
          </a:p>
          <a:p>
            <a:pPr indent="-4000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●"/>
            </a:pPr>
            <a:r>
              <a:rPr b="1" lang="en-GB" sz="3000">
                <a:solidFill>
                  <a:srgbClr val="333333"/>
                </a:solidFill>
              </a:rPr>
              <a:t>We are using this to create a visual of how we imagine the story</a:t>
            </a:r>
            <a:endParaRPr b="1" sz="30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Creative task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Using the ideas you have heard and read about in the poem, you will create a poster to show a scene from Maggie’s story.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Include a phrase from the poem in Scots.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You can do this individually or with a partner.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Pop art Paint brush with palette icon isolated on color background. Vector Illustration (provided by Getty Images)"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1025" y="2401225"/>
            <a:ext cx="3008773" cy="200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20">
                <a:solidFill>
                  <a:srgbClr val="FF0000"/>
                </a:solidFill>
              </a:rPr>
              <a:t>Plenary</a:t>
            </a:r>
            <a:endParaRPr sz="2820">
              <a:solidFill>
                <a:srgbClr val="FF0000"/>
              </a:solidFill>
            </a:endParaRPr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152475"/>
            <a:ext cx="8520600" cy="39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Thinking about this lesson: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Give 2 Scots words that you recognised from daily use or hearing your family/friends use.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Give 2 Scots words that you </a:t>
            </a:r>
            <a:r>
              <a:rPr lang="en-GB">
                <a:solidFill>
                  <a:schemeClr val="dk1"/>
                </a:solidFill>
              </a:rPr>
              <a:t>remember</a:t>
            </a:r>
            <a:r>
              <a:rPr lang="en-GB">
                <a:solidFill>
                  <a:schemeClr val="dk1"/>
                </a:solidFill>
              </a:rPr>
              <a:t> from previous Scots lessons.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Give 2 Scots words that you saw for the first time in this lesson.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What do you think of the poem, was the punishment too harsh for the crime?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Do you believe that Maggie ‘came back to life’?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Business idea, thinking icon / blue color (provided by Getty Images)"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8650" y="0"/>
            <a:ext cx="1669376" cy="153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159275"/>
            <a:ext cx="8520600" cy="10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</a:rPr>
              <a:t>The story of Half Hangit Maggie</a:t>
            </a:r>
            <a:endParaRPr b="1" sz="3000">
              <a:solidFill>
                <a:srgbClr val="333333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</a:rPr>
              <a:t>S2 Scots Lesson</a:t>
            </a:r>
            <a:endParaRPr b="1" sz="30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</a:rPr>
              <a:t>Success Criteria</a:t>
            </a:r>
            <a:endParaRPr b="1" sz="30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33333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  <a:buChar char="●"/>
            </a:pPr>
            <a:r>
              <a:rPr b="1" lang="en-GB" sz="3000">
                <a:solidFill>
                  <a:srgbClr val="6AA84F"/>
                </a:solidFill>
              </a:rPr>
              <a:t>I can listen to a poem being read in Scots</a:t>
            </a:r>
            <a:endParaRPr b="1" sz="3000">
              <a:solidFill>
                <a:srgbClr val="6AA84F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●"/>
            </a:pPr>
            <a:r>
              <a:rPr b="1" lang="en-GB" sz="3000">
                <a:solidFill>
                  <a:srgbClr val="FF9900"/>
                </a:solidFill>
              </a:rPr>
              <a:t>I can work with a partner to </a:t>
            </a:r>
            <a:r>
              <a:rPr b="1" lang="en-GB" sz="3000">
                <a:solidFill>
                  <a:srgbClr val="FF9900"/>
                </a:solidFill>
              </a:rPr>
              <a:t>understand the story in a Scots poem with the help of a vocabulary list</a:t>
            </a:r>
            <a:endParaRPr b="1" sz="3000">
              <a:solidFill>
                <a:srgbClr val="FF9900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●"/>
            </a:pPr>
            <a:r>
              <a:rPr b="1" lang="en-GB" sz="3000">
                <a:solidFill>
                  <a:srgbClr val="FF0000"/>
                </a:solidFill>
              </a:rPr>
              <a:t>I can create a visual using my imagination and the information I read in a piece of Scots writing</a:t>
            </a:r>
            <a:endParaRPr b="1"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ctrTitle"/>
          </p:nvPr>
        </p:nvSpPr>
        <p:spPr>
          <a:xfrm>
            <a:off x="311700" y="744575"/>
            <a:ext cx="8520600" cy="134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333333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33333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200850" y="4026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https://maggiedicksons.co.uk/maggies-story/</a:t>
            </a:r>
            <a:endParaRPr/>
          </a:p>
        </p:txBody>
      </p:sp>
      <p:sp>
        <p:nvSpPr>
          <p:cNvPr id="66" name="Google Shape;66;p15">
            <a:hlinkClick r:id="rId4"/>
          </p:cNvPr>
          <p:cNvSpPr txBox="1"/>
          <p:nvPr/>
        </p:nvSpPr>
        <p:spPr>
          <a:xfrm>
            <a:off x="311700" y="3626725"/>
            <a:ext cx="829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3800" y="348600"/>
            <a:ext cx="5853764" cy="327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249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Maggie’s story - vocabulary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902375"/>
            <a:ext cx="8520600" cy="42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What do you think these phrases from the video mean? 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Discuss with your partner.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 tale eh a lass					hauled her back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gardy loo						folk jostlin’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fish hawker						brought oot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doon tae Kelso					the tale’s nae ower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afore ye ken it					couldnae keep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her belly started tae swell			we’ll never ken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 bairn							tak a wander doon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ctrTitle"/>
          </p:nvPr>
        </p:nvSpPr>
        <p:spPr>
          <a:xfrm>
            <a:off x="311700" y="150400"/>
            <a:ext cx="8520600" cy="120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600">
                <a:solidFill>
                  <a:srgbClr val="333333"/>
                </a:solidFill>
              </a:rPr>
              <a:t>Quines: Poems in tribute to women of Scotland - Gerda Stevenson</a:t>
            </a:r>
            <a:endParaRPr/>
          </a:p>
        </p:txBody>
      </p:sp>
      <p:sp>
        <p:nvSpPr>
          <p:cNvPr id="79" name="Google Shape;79;p17"/>
          <p:cNvSpPr txBox="1"/>
          <p:nvPr>
            <p:ph idx="1" type="subTitle"/>
          </p:nvPr>
        </p:nvSpPr>
        <p:spPr>
          <a:xfrm>
            <a:off x="311700" y="4112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https://m.youtube.com/watch?v=prIkufZugA0&amp;pp=ygUiZ2VyZGEgc3RldmVuc29uIGhhbGYgaGFuZ2l0IG1hZ2dpZQ%3D%3D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250" y="1387638"/>
            <a:ext cx="2368225" cy="236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2050" y="1505800"/>
            <a:ext cx="3686019" cy="245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075" y="875000"/>
            <a:ext cx="3986925" cy="29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0925" y="730925"/>
            <a:ext cx="4502900" cy="336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7925" y="1033575"/>
            <a:ext cx="3935200" cy="293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727" y="1033575"/>
            <a:ext cx="4118275" cy="30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779" y="441554"/>
            <a:ext cx="2761850" cy="41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2025" y="744575"/>
            <a:ext cx="4604899" cy="34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Scots language task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Each pair will translate one verse of the poem using the vocabulary sheets provided.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We will then come together as a class and </a:t>
            </a:r>
            <a:r>
              <a:rPr lang="en-GB">
                <a:solidFill>
                  <a:schemeClr val="dk1"/>
                </a:solidFill>
              </a:rPr>
              <a:t>work</a:t>
            </a:r>
            <a:r>
              <a:rPr lang="en-GB">
                <a:solidFill>
                  <a:schemeClr val="dk1"/>
                </a:solidFill>
              </a:rPr>
              <a:t> out the meaning of the whole </a:t>
            </a:r>
            <a:r>
              <a:rPr lang="en-GB">
                <a:solidFill>
                  <a:schemeClr val="dk1"/>
                </a:solidFill>
              </a:rPr>
              <a:t>poem</a:t>
            </a:r>
            <a:r>
              <a:rPr lang="en-GB">
                <a:solidFill>
                  <a:schemeClr val="dk1"/>
                </a:solidFill>
              </a:rPr>
              <a:t> together.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3d Word translate with mic and headphones on computer keyboard. (provided by Getty Images)"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200" y="2782300"/>
            <a:ext cx="2727173" cy="1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