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Lst>
  <p:notesMasterIdLst>
    <p:notesMasterId r:id="rId35"/>
  </p:notesMasterIdLst>
  <p:handoutMasterIdLst>
    <p:handoutMasterId r:id="rId36"/>
  </p:handoutMasterIdLst>
  <p:sldIdLst>
    <p:sldId id="257" r:id="rId9"/>
    <p:sldId id="262" r:id="rId10"/>
    <p:sldId id="312" r:id="rId11"/>
    <p:sldId id="338" r:id="rId12"/>
    <p:sldId id="345" r:id="rId13"/>
    <p:sldId id="333" r:id="rId14"/>
    <p:sldId id="283" r:id="rId15"/>
    <p:sldId id="339" r:id="rId16"/>
    <p:sldId id="293" r:id="rId17"/>
    <p:sldId id="334" r:id="rId18"/>
    <p:sldId id="346" r:id="rId19"/>
    <p:sldId id="271" r:id="rId20"/>
    <p:sldId id="347" r:id="rId21"/>
    <p:sldId id="353" r:id="rId22"/>
    <p:sldId id="295" r:id="rId23"/>
    <p:sldId id="351" r:id="rId24"/>
    <p:sldId id="352" r:id="rId25"/>
    <p:sldId id="343" r:id="rId26"/>
    <p:sldId id="344" r:id="rId27"/>
    <p:sldId id="355" r:id="rId28"/>
    <p:sldId id="349" r:id="rId29"/>
    <p:sldId id="354" r:id="rId30"/>
    <p:sldId id="336" r:id="rId31"/>
    <p:sldId id="304" r:id="rId32"/>
    <p:sldId id="350" r:id="rId33"/>
    <p:sldId id="35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45"/>
    <a:srgbClr val="FFD7FD"/>
    <a:srgbClr val="FF8A76"/>
    <a:srgbClr val="FFB4FF"/>
    <a:srgbClr val="D6FFF2"/>
    <a:srgbClr val="CAD2FF"/>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D6A38-5693-C7DA-7978-8B32B381BEE2}" v="3" dt="2024-01-09T18:48:54.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07"/>
    <p:restoredTop sz="57186"/>
  </p:normalViewPr>
  <p:slideViewPr>
    <p:cSldViewPr snapToGrid="0">
      <p:cViewPr varScale="1">
        <p:scale>
          <a:sx n="38" d="100"/>
          <a:sy n="38" d="100"/>
        </p:scale>
        <p:origin x="1124" y="56"/>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11/01/2024</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3T19:59:31.39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0,'68'7,"7"12,13 14,-40-11,0 2,-1-1,1-1,0 0,-1-2,41 17,-11-7,-6-4,-10-5,-3-4,-4-2,-3-1,-4-3,-6-4,-1-4,-4-2,-4-1,3 0,-3 0,4 4,-1 0,-4 0,-2 3,-5-4,0 1,0-2,3-2,0 0,1 0,-1 0,4 0,4 0,5-3,3-3,2-5,-4 0,-6 3,0 2,0 2,6-3,3 1,1-2,2 1,2 3,1 1,0 3,1 0,3 0,3-4,-1 0,2 0,-5 1,-1 3,1 0,-4 0,0 0,-5 0,0 0,-1 0,1 0,2 0,2 0,7 0,2 0,3 0,-1 0,-3 0,1 0,-4 0,3 0,0 0,-1 0,-3 0,-3 0,-4 0,3 0,2 0,3 0,0 0,0 0,4 0,0 0,0 0,-4 0,-1 0,-7 0,3 0,0-3,-3-2,3-3,0 1,1 3,3 1,0 3,0 0,-2 0,-2 0,-5 0,-4 0,-4 0,-3 0,-1 0,-3 0,-1 0,1 0,-1 0,1 0,-1 0,2 0,2 0,1 0,0 0,1 0,-2 0,1 0,0 0,0 0,0-3,1 0,1-1,2 0,1 1,2 0,-3-1,-3 1,1 3,-2 0,0 0,0 0,0 0,0 0,2 0,-1 0,-1 0,3 0,-2 0,-2 0,2 0,-2 0,2 0,0 0,1 0,1 0,5 0,2 0,4 0,-2-2,0-1,-4-1,-3 1,2 2,-3 1,0 0,0 0,-4 0,0 0,3 0,-2 0,3 0,1 0,-2-3,-1-1,1 1,-1 0,-2 3,3 0,-2 0,-1 0,3-3,-3-1,0 0,-1 1,-4 0,1-1,0 0,-1 2,1-1,-1-1,1 1,-1 0,1 1,-1-2,1 0,-1 1,1 2,0 1,-1 0,1-3,-1 0,4-1,1 1,1 3,2 0,1 0,0 0,-1 0,-4 0,-4 0,1 0,-1 0,1 0,-1 0,7 0,-14 0,6 0,-13 0,7 0,-2 0,1 0,-4 0,3 0,-3 0,5 0,-6 0,0 0,9 0,-6 0,7 0,-9 0,-3 0,7 0,5-6,6-2,-10 1,-5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3T20:00:00.23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64,'63'4,"3"4,-1 7,-4 4,-4-1,-1-5,2-4,3-2,-4-3,-3 2,-5-1,-7 2,-5 2,-5 0,-14-3,-2-2,0-4,-5 0,13 0,-11 0,8 0,1 0,4 0,1 0,0-1,4-2,5-3,1-5,6-2,2 1,4 0,3 2,-2-1,0 2,-2 0,2-1,-1 2,-2-2,-4 3,-2 2,-4-2,-1 3,0 0,-4 1,-1 0,0-1,1 1,3 0,1 3,-4 0,3 0,-3 0,2 0,1 0,1 0,7 0,3 0,5 0,5 0,1 0,0 0,-1 0,0 0,2 0,3 0,3 0,4 0,5 0,5 0,4 0,5 0,-5 0,-4 0,-8 0,-15 0,-9 0,-12 0,-8 0,2 0,-12 0,4 0,-8 0,4 0,2 0,1 0,1 0,2 0,2 0,5 3,2 1,2-1,-2 0,3-3,-15 0,5 0,-17-3,-1-16,13 9,-1-8,17 16,-1 2,2 0,0 0,4 0,0 0,0 0,1 0,-18 0,1 0,-14 0,8 0,-1 0,0 0,0 0,-4 0,4 0,11 0,-11 0,11 0,-6 0,-4 0,9 0,-8 0,4 0,1 0,0 0,0 0,3 0,1 0,-1 0,0 0,1 0,-1 0,1 0,-1 0,1 3,-1 1,1 0,-1-1,1 0,-1 0,1 3,-1 0,1 0,-1 1,-1 1,-3-1,-6 0,0 0,1-4,2 3,4-2,1 0,3-1,6-3,2 0,1 0,2 0,-1 0,1 0,0 0,2 0,-1 0,0 0,-1 0,-1 0,-3 0,-4 0,-3 0,-1 0,-2 0,-1 0,-1 0,-2 0,2 0,3 0,6 0,4 0,4 0,3 0,3 0,5 0,5 0,2 0,3 0,-1 0,-3 0,-5 0,-3 0,1 0,0 0,2 0,5 0,-3 0,-1 0,-1 0,-7 3,3 0,-1 1,2 3,4-3,-4 1,-1 1,-4-2,-1 0,-2-1,-3 0,0 0,-2 1,0 2,0-2,1 2,-1 1,0-4,4 0,0-2,0-1,-1 0,-4 0,1 0,2 0,-1 0,8 0,1 0,7 0,1 0,-1 0,3 0,1 0,3 0,-2 0,-1-3,-4-2,-5 1,0-2,-3 2,-1 1,3 0,-2 0,-2-1,-1 0,-4 1,0 3,0 0,-2 0,-2-3,1 0,-2-1,2 1,1 3,-3 0,2 0,1 0,0 0,-1-1,-4-3,-4 1,1-1,-1 2,1 2,-1 0,1-2,-1-1,1-1,-1 1,1 2,3 1,1 0,4 0,-1 0,-3-1,0-2,-5-1,1 1,-1 1,1 2,-1 0,1 0,3 0,1 0,3 0,1 0,-3 0,2 0,-4 0,1 0,0 0,0 0,0 0,-1 0,-1 0,-2 0,-2 0,-2 0,0 0,-1 0,0 0,1 0,-2 0,-1 0,2-3,1-1,2 0,1 1,4 3,5-1,3-2,1-1,1 1,1-2,3 1,-1 1,-3-3,-4 2,0 1,-2 0,-3 2,3 1,-3 0,1 0,1 0,-1 0,-1 0,-2 0,-2 0,-1 0,-2 0,-6 0,-6 0,2 0,2 0,-1 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3T20:00:03.0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iblegateway.com/passage/?search=Matthew%2018%3A15-20&amp;version=NIV#fen-NIV-23743a"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biblegateway.com/passage/?search=Matthew%2018%3A15-20&amp;version=NIV#fen-NIV-23744c" TargetMode="External"/><Relationship Id="rId4" Type="http://schemas.openxmlformats.org/officeDocument/2006/relationships/hyperlink" Target="https://www.biblegateway.com/passage/?search=Matthew%2018%3A15-20&amp;version=NIV#fen-NIV-23743b"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a:t>
            </a:fld>
            <a:endParaRPr lang="en-US"/>
          </a:p>
        </p:txBody>
      </p:sp>
    </p:spTree>
    <p:extLst>
      <p:ext uri="{BB962C8B-B14F-4D97-AF65-F5344CB8AC3E}">
        <p14:creationId xmlns:p14="http://schemas.microsoft.com/office/powerpoint/2010/main" val="143961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10</a:t>
            </a:fld>
            <a:endParaRPr lang="en-US"/>
          </a:p>
        </p:txBody>
      </p:sp>
    </p:spTree>
    <p:extLst>
      <p:ext uri="{BB962C8B-B14F-4D97-AF65-F5344CB8AC3E}">
        <p14:creationId xmlns:p14="http://schemas.microsoft.com/office/powerpoint/2010/main" val="3434483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You might have seen something like this. A language tree showing language branches or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This raises the question, is Scots a language? And if so, where does it come from and how does it work? What's it like? What's it not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49C5462-6728-F34E-B9CB-C403715F5479}" type="slidenum">
              <a:rPr lang="en-US" smtClean="0"/>
              <a:t>11</a:t>
            </a:fld>
            <a:endParaRPr lang="en-US"/>
          </a:p>
        </p:txBody>
      </p:sp>
    </p:spTree>
    <p:extLst>
      <p:ext uri="{BB962C8B-B14F-4D97-AF65-F5344CB8AC3E}">
        <p14:creationId xmlns:p14="http://schemas.microsoft.com/office/powerpoint/2010/main" val="2393607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Calibri" panose="020F0502020204030204" pitchFamily="34" charset="0"/>
              </a:rPr>
              <a:t>Here’s a closer look in case you didn’t spot Scots initially.</a:t>
            </a:r>
          </a:p>
          <a:p>
            <a:endParaRPr lang="en-GB" sz="12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Some people talk about definitions of languages and relationships between language varieties in terms of how alike they sound, or in linguistic terms, how much ‘mutual intelligibility’ there is. Let’s see how Scots rates with mutual intelligibility for you. </a:t>
            </a:r>
            <a:r>
              <a:rPr lang="en-US" dirty="0"/>
              <a:t>How much of this reading from the Scots New Testament* can you understand on the first listening?</a:t>
            </a:r>
          </a:p>
          <a:p>
            <a:endParaRPr lang="en-GB" sz="1200" dirty="0">
              <a:effectLst/>
              <a:latin typeface="Arial" panose="020B0604020202020204" pitchFamily="34" charset="0"/>
              <a:ea typeface="Calibri" panose="020F0502020204030204" pitchFamily="34" charset="0"/>
            </a:endParaRPr>
          </a:p>
          <a:p>
            <a:r>
              <a:rPr lang="en-GB" sz="1200" dirty="0">
                <a:effectLst/>
                <a:latin typeface="Arial" panose="020B0604020202020204" pitchFamily="34" charset="0"/>
                <a:ea typeface="Calibri" panose="020F0502020204030204" pitchFamily="34" charset="0"/>
              </a:rPr>
              <a:t>You’ve probably noticed that Scots here is positioned right underneath the massive English branch of the tree. While yes, we know that Scots is a West Germanic language from Northumbrian English from the 13th century onwards and it has far fewer people speaking it than English, it’s also good to remember that this sort of ‘family tree’ image of languages in itself reflects certain constructed relationships and hierarchies that are actually ideological and reasonably recent. Thomas </a:t>
            </a:r>
            <a:r>
              <a:rPr lang="en-GB" sz="1200" dirty="0" err="1">
                <a:effectLst/>
                <a:latin typeface="Arial" panose="020B0604020202020204" pitchFamily="34" charset="0"/>
                <a:ea typeface="Calibri" panose="020F0502020204030204" pitchFamily="34" charset="0"/>
              </a:rPr>
              <a:t>Bonfiglio</a:t>
            </a:r>
            <a:r>
              <a:rPr lang="en-GB" sz="1200" dirty="0">
                <a:effectLst/>
                <a:latin typeface="Arial" panose="020B0604020202020204" pitchFamily="34" charset="0"/>
                <a:ea typeface="Calibri" panose="020F0502020204030204" pitchFamily="34" charset="0"/>
              </a:rPr>
              <a:t> traces back these sorts of representations of language related to the natural word, genealogy, families and maternity (think of the expression ‘mother tongue’) as originating in the 18</a:t>
            </a:r>
            <a:r>
              <a:rPr lang="en-GB" sz="1200" baseline="30000" dirty="0">
                <a:effectLst/>
                <a:latin typeface="Arial" panose="020B0604020202020204" pitchFamily="34" charset="0"/>
                <a:ea typeface="Calibri" panose="020F0502020204030204" pitchFamily="34" charset="0"/>
              </a:rPr>
              <a:t>th</a:t>
            </a:r>
            <a:r>
              <a:rPr lang="en-GB" sz="1200" dirty="0">
                <a:effectLst/>
                <a:latin typeface="Arial" panose="020B0604020202020204" pitchFamily="34" charset="0"/>
                <a:ea typeface="Calibri" panose="020F0502020204030204" pitchFamily="34" charset="0"/>
              </a:rPr>
              <a:t> and 19</a:t>
            </a:r>
            <a:r>
              <a:rPr lang="en-GB" sz="1200" baseline="30000" dirty="0">
                <a:effectLst/>
                <a:latin typeface="Arial" panose="020B0604020202020204" pitchFamily="34" charset="0"/>
                <a:ea typeface="Calibri" panose="020F0502020204030204" pitchFamily="34" charset="0"/>
              </a:rPr>
              <a:t>th</a:t>
            </a:r>
            <a:r>
              <a:rPr lang="en-GB" sz="1200" dirty="0">
                <a:effectLst/>
                <a:latin typeface="Arial" panose="020B0604020202020204" pitchFamily="34" charset="0"/>
                <a:ea typeface="Calibri" panose="020F0502020204030204" pitchFamily="34" charset="0"/>
              </a:rPr>
              <a:t> centuries, reminding again that they are ideologies that ”reinforce ethnolinguistic nationalist prejudices” – or in short, beliefs that language equals race equals nation.</a:t>
            </a:r>
          </a:p>
          <a:p>
            <a:endParaRPr lang="en-US" dirty="0"/>
          </a:p>
          <a:p>
            <a:endParaRPr lang="en-US" dirty="0"/>
          </a:p>
          <a:p>
            <a:r>
              <a:rPr lang="en-US" dirty="0"/>
              <a:t>* Translation: </a:t>
            </a:r>
            <a:r>
              <a:rPr lang="en-GB" dirty="0"/>
              <a:t>“If your brother or sister</a:t>
            </a:r>
            <a:r>
              <a:rPr lang="en-GB" baseline="30000" dirty="0"/>
              <a:t>[</a:t>
            </a:r>
            <a:r>
              <a:rPr lang="en-GB" baseline="30000" dirty="0">
                <a:hlinkClick r:id="rId3" tooltip="See footnote a"/>
              </a:rPr>
              <a:t>a</a:t>
            </a:r>
            <a:r>
              <a:rPr lang="en-GB" baseline="30000" dirty="0"/>
              <a:t>]</a:t>
            </a:r>
            <a:r>
              <a:rPr lang="en-GB" dirty="0"/>
              <a:t> sins,</a:t>
            </a:r>
            <a:r>
              <a:rPr lang="en-GB" baseline="30000" dirty="0"/>
              <a:t>[</a:t>
            </a:r>
            <a:r>
              <a:rPr lang="en-GB" baseline="30000" dirty="0">
                <a:hlinkClick r:id="rId4" tooltip="See footnote b"/>
              </a:rPr>
              <a:t>b</a:t>
            </a:r>
            <a:r>
              <a:rPr lang="en-GB" baseline="30000" dirty="0"/>
              <a:t>]</a:t>
            </a:r>
            <a:r>
              <a:rPr lang="en-GB" dirty="0"/>
              <a:t> go and point out their fault, just between the two of you. If they listen to you, you have won them over. </a:t>
            </a:r>
            <a:r>
              <a:rPr lang="en-GB" baseline="30000" dirty="0"/>
              <a:t>16 </a:t>
            </a:r>
            <a:r>
              <a:rPr lang="en-GB" dirty="0"/>
              <a:t>But if they will not listen, take one or two others along, so that ‘every matter may be established by the testimony of two or three witnesses.’</a:t>
            </a:r>
            <a:r>
              <a:rPr lang="en-GB" baseline="30000" dirty="0"/>
              <a:t>[</a:t>
            </a:r>
            <a:r>
              <a:rPr lang="en-GB" baseline="30000" dirty="0">
                <a:hlinkClick r:id="rId5" tooltip="See footnote c"/>
              </a:rPr>
              <a:t>c</a:t>
            </a:r>
            <a:r>
              <a:rPr lang="en-GB" baseline="30000" dirty="0"/>
              <a:t>]</a:t>
            </a:r>
            <a:r>
              <a:rPr lang="en-GB" dirty="0"/>
              <a:t> </a:t>
            </a:r>
            <a:r>
              <a:rPr lang="en-GB" baseline="30000" dirty="0"/>
              <a:t>17 </a:t>
            </a:r>
            <a:r>
              <a:rPr lang="en-GB" dirty="0"/>
              <a:t>If they still refuse to listen, tell it to the church; and if they refuse to listen even to the church, treat them as you would a pagan or a tax collector.</a:t>
            </a:r>
          </a:p>
          <a:p>
            <a:endParaRPr lang="en-US" dirty="0"/>
          </a:p>
        </p:txBody>
      </p:sp>
      <p:sp>
        <p:nvSpPr>
          <p:cNvPr id="4" name="Slide Number Placeholder 3"/>
          <p:cNvSpPr>
            <a:spLocks noGrp="1"/>
          </p:cNvSpPr>
          <p:nvPr>
            <p:ph type="sldNum" sz="quarter" idx="5"/>
          </p:nvPr>
        </p:nvSpPr>
        <p:spPr/>
        <p:txBody>
          <a:bodyPr/>
          <a:lstStyle/>
          <a:p>
            <a:fld id="{D49C5462-6728-F34E-B9CB-C403715F5479}" type="slidenum">
              <a:rPr lang="en-US" smtClean="0"/>
              <a:t>12</a:t>
            </a:fld>
            <a:endParaRPr lang="en-US"/>
          </a:p>
        </p:txBody>
      </p:sp>
    </p:spTree>
    <p:extLst>
      <p:ext uri="{BB962C8B-B14F-4D97-AF65-F5344CB8AC3E}">
        <p14:creationId xmlns:p14="http://schemas.microsoft.com/office/powerpoint/2010/main" val="4227848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other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13</a:t>
            </a:fld>
            <a:endParaRPr lang="en-US"/>
          </a:p>
        </p:txBody>
      </p:sp>
    </p:spTree>
    <p:extLst>
      <p:ext uri="{BB962C8B-B14F-4D97-AF65-F5344CB8AC3E}">
        <p14:creationId xmlns:p14="http://schemas.microsoft.com/office/powerpoint/2010/main" val="687996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It might be useful to consider how some recent and not so recent research on Scots considers the constructed relationship between English and Scots in Scotland.</a:t>
            </a:r>
          </a:p>
          <a:p>
            <a:endParaRPr lang="en-US" dirty="0"/>
          </a:p>
          <a:p>
            <a:r>
              <a:rPr lang="en-US" dirty="0"/>
              <a:t>As sociolinguistic interest in Scots started to gain momentum around the end of the twentieth century, a bipolar continuum (Johnston, 2007, p.111) was suggested as a representation of this constructed relationship of Scots and English in Scotland, with Scots and SSE at opposite poles of a cline along which speakers shift according to function, register, or for style purposes. This model was based on the influential work of Aitken et al. from the 1970s and 80s. There was also suggested, here, a class dimension, associating middle and upper classes with SSE and Scots with working class. This was ideological as well.</a:t>
            </a:r>
          </a:p>
          <a:p>
            <a:endParaRPr lang="en-US" dirty="0"/>
          </a:p>
          <a:p>
            <a:r>
              <a:rPr lang="en-US" dirty="0"/>
              <a:t>This is an example of how the bipolar continuum might work with speakers choosing a place on the cline depending on their linguistic repertoire, knowledge, class(?) preferences and the speaking situation – again all of these influenced by, and constituting, complex and changing language ideologies. The closest to Scottish Standard English comprising Standard English mostly with a Scottish accent, and the most Scots option featuring Scots phonology, vocabulary and syntax.</a:t>
            </a:r>
          </a:p>
        </p:txBody>
      </p:sp>
      <p:sp>
        <p:nvSpPr>
          <p:cNvPr id="4" name="Slide Number Placeholder 3"/>
          <p:cNvSpPr>
            <a:spLocks noGrp="1"/>
          </p:cNvSpPr>
          <p:nvPr>
            <p:ph type="sldNum" sz="quarter" idx="5"/>
          </p:nvPr>
        </p:nvSpPr>
        <p:spPr/>
        <p:txBody>
          <a:bodyPr/>
          <a:lstStyle/>
          <a:p>
            <a:fld id="{D49C5462-6728-F34E-B9CB-C403715F5479}" type="slidenum">
              <a:rPr lang="en-US" smtClean="0"/>
              <a:t>14</a:t>
            </a:fld>
            <a:endParaRPr lang="en-US"/>
          </a:p>
        </p:txBody>
      </p:sp>
    </p:spTree>
    <p:extLst>
      <p:ext uri="{BB962C8B-B14F-4D97-AF65-F5344CB8AC3E}">
        <p14:creationId xmlns:p14="http://schemas.microsoft.com/office/powerpoint/2010/main" val="1652500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sociolinguistics has more recently moved away from focusing mainly on class as the key motivator behind language choice and use.</a:t>
            </a:r>
          </a:p>
          <a:p>
            <a:endParaRPr lang="en-US" dirty="0"/>
          </a:p>
          <a:p>
            <a:r>
              <a:rPr lang="en-US" dirty="0"/>
              <a:t>The bipolar continuum model was more recently imagined as a “multi-dimensional sociolinguistic variation space” by Maguire (2012, pp.2-3), where speakers select more, or less, Scots forms with the purpose of indexing a much broader range of social meanings than just class (Eckert, 2008; Silverstein, 2003)</a:t>
            </a:r>
          </a:p>
          <a:p>
            <a:endParaRPr lang="en-US" dirty="0"/>
          </a:p>
          <a:p>
            <a:r>
              <a:rPr lang="en-US" dirty="0"/>
              <a:t>Examples being “Scotland-but-not-England; working-class; educated; local; Glasgow-and-not-Edinburgh; cool; different; old-fashioned; Catholic” (Maguire, 2012, p. 5). (Give example of weans vs </a:t>
            </a:r>
            <a:r>
              <a:rPr lang="en-US" dirty="0" err="1"/>
              <a:t>bairns</a:t>
            </a:r>
            <a:r>
              <a:rPr lang="en-US" dirty="0"/>
              <a:t>).</a:t>
            </a:r>
          </a:p>
        </p:txBody>
      </p:sp>
      <p:sp>
        <p:nvSpPr>
          <p:cNvPr id="4" name="Slide Number Placeholder 3"/>
          <p:cNvSpPr>
            <a:spLocks noGrp="1"/>
          </p:cNvSpPr>
          <p:nvPr>
            <p:ph type="sldNum" sz="quarter" idx="5"/>
          </p:nvPr>
        </p:nvSpPr>
        <p:spPr/>
        <p:txBody>
          <a:bodyPr/>
          <a:lstStyle/>
          <a:p>
            <a:fld id="{D49C5462-6728-F34E-B9CB-C403715F5479}" type="slidenum">
              <a:rPr lang="en-US" smtClean="0"/>
              <a:t>15</a:t>
            </a:fld>
            <a:endParaRPr lang="en-US"/>
          </a:p>
        </p:txBody>
      </p:sp>
    </p:spTree>
    <p:extLst>
      <p:ext uri="{BB962C8B-B14F-4D97-AF65-F5344CB8AC3E}">
        <p14:creationId xmlns:p14="http://schemas.microsoft.com/office/powerpoint/2010/main" val="3963321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factor in creating language ideologies, according to Van </a:t>
            </a:r>
            <a:r>
              <a:rPr lang="en-US" dirty="0" err="1"/>
              <a:t>Rooy</a:t>
            </a:r>
            <a:r>
              <a:rPr lang="en-US" dirty="0"/>
              <a:t>, is a variety’s official status. </a:t>
            </a:r>
          </a:p>
          <a:p>
            <a:endParaRPr lang="en-US" dirty="0"/>
          </a:p>
          <a:p>
            <a:r>
              <a:rPr lang="en-US" dirty="0"/>
              <a:t>This is an interesting one because to be clear, Scotland currently has no legal ‘official language’, although English is </a:t>
            </a:r>
            <a:r>
              <a:rPr lang="en-US" dirty="0" err="1"/>
              <a:t>defacto</a:t>
            </a:r>
            <a:r>
              <a:rPr lang="en-US" dirty="0"/>
              <a:t> the official language – stated as the ‘main language by custom and usage’. </a:t>
            </a:r>
          </a:p>
          <a:p>
            <a:r>
              <a:rPr lang="en-US" dirty="0"/>
              <a:t>But this is set to change. Just weeks ago, the Scottish Government introduced the Scottish Languages Bill  - the first piece of major legislation regarding languages in Scotland for almost 20 years. As we can see here, the first point of the Scots section gives official status to Scots within Scotland.</a:t>
            </a:r>
          </a:p>
          <a:p>
            <a:r>
              <a:rPr lang="en-US" dirty="0"/>
              <a:t>However… Part 4 here becomes a little more tricky. The Scots language as used in Scotland, as I’ve just suggested, is not necessarily something that can be easily delineated. So does this mean ‘anything written in Scots’? ‘any spoken Scots’? And if so, given how Scots works in Scotland in a continuum or variation space with Scottish Standard English, how much Scots is enough to be officially considered to be Scots? I don’t have the answer to these questions.</a:t>
            </a:r>
          </a:p>
        </p:txBody>
      </p:sp>
      <p:sp>
        <p:nvSpPr>
          <p:cNvPr id="4" name="Slide Number Placeholder 3"/>
          <p:cNvSpPr>
            <a:spLocks noGrp="1"/>
          </p:cNvSpPr>
          <p:nvPr>
            <p:ph type="sldNum" sz="quarter" idx="5"/>
          </p:nvPr>
        </p:nvSpPr>
        <p:spPr/>
        <p:txBody>
          <a:bodyPr/>
          <a:lstStyle/>
          <a:p>
            <a:fld id="{D49C5462-6728-F34E-B9CB-C403715F5479}" type="slidenum">
              <a:rPr lang="en-US" smtClean="0"/>
              <a:t>16</a:t>
            </a:fld>
            <a:endParaRPr lang="en-US"/>
          </a:p>
        </p:txBody>
      </p:sp>
    </p:spTree>
    <p:extLst>
      <p:ext uri="{BB962C8B-B14F-4D97-AF65-F5344CB8AC3E}">
        <p14:creationId xmlns:p14="http://schemas.microsoft.com/office/powerpoint/2010/main" val="89487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Nonetheless, this is a positive step for the general perception and awareness of Scots as a language. If you want to read the Bill or find out more about it, you can go to the Scottish Parliament website and find it there.</a:t>
            </a:r>
          </a:p>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17</a:t>
            </a:fld>
            <a:endParaRPr lang="en-US"/>
          </a:p>
        </p:txBody>
      </p:sp>
    </p:spTree>
    <p:extLst>
      <p:ext uri="{BB962C8B-B14F-4D97-AF65-F5344CB8AC3E}">
        <p14:creationId xmlns:p14="http://schemas.microsoft.com/office/powerpoint/2010/main" val="2907846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the third area that contributes to what we think we know about a language is state policy concerning languages and education.</a:t>
            </a:r>
          </a:p>
          <a:p>
            <a:endParaRPr lang="en-US" dirty="0"/>
          </a:p>
          <a:p>
            <a:r>
              <a:rPr lang="en-US" dirty="0"/>
              <a:t>On the one hand, Scots is (soon to be) an official language in Scotland and is also protected with language status in the European Charter for Regional or Minority Languages (Council of Europe, 2019). The Scots Language Policy was published by the Scottish Government in 2015 and will now be updated and strengthened into a Scots language strategy as part of the new Scottish Languages Bill.</a:t>
            </a:r>
          </a:p>
          <a:p>
            <a:endParaRPr lang="en-US" dirty="0"/>
          </a:p>
        </p:txBody>
      </p:sp>
      <p:sp>
        <p:nvSpPr>
          <p:cNvPr id="4" name="Slide Number Placeholder 3"/>
          <p:cNvSpPr>
            <a:spLocks noGrp="1"/>
          </p:cNvSpPr>
          <p:nvPr>
            <p:ph type="sldNum" sz="quarter" idx="5"/>
          </p:nvPr>
        </p:nvSpPr>
        <p:spPr/>
        <p:txBody>
          <a:bodyPr/>
          <a:lstStyle/>
          <a:p>
            <a:fld id="{D49C5462-6728-F34E-B9CB-C403715F5479}" type="slidenum">
              <a:rPr lang="en-US" smtClean="0"/>
              <a:t>18</a:t>
            </a:fld>
            <a:endParaRPr lang="en-US"/>
          </a:p>
        </p:txBody>
      </p:sp>
    </p:spTree>
    <p:extLst>
      <p:ext uri="{BB962C8B-B14F-4D97-AF65-F5344CB8AC3E}">
        <p14:creationId xmlns:p14="http://schemas.microsoft.com/office/powerpoint/2010/main" val="391633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side of this policy coin is Scots in education in Scotland. This is another area where ideas about language, originating more than a century ago, have had a lasting effect on what we think about Scots.</a:t>
            </a:r>
          </a:p>
          <a:p>
            <a:endParaRPr lang="en-US" dirty="0"/>
          </a:p>
          <a:p>
            <a:r>
              <a:rPr lang="en-US" dirty="0"/>
              <a:t>When compulsory universal education was introduced to Scotland in 1872, both Scots and Gaelic were simply excluded from classrooms (Bailey, 1987). The suppression or separation of indigenous languages in education systems is a familiar scenario worldwide, of course. Tales of children being punished and berated for the use of indigenous languages litter history, especially in a colonial context. </a:t>
            </a:r>
          </a:p>
          <a:p>
            <a:endParaRPr lang="en-US" dirty="0"/>
          </a:p>
          <a:p>
            <a:r>
              <a:rPr lang="en-US" dirty="0"/>
              <a:t>For at least 150 years, Scots was considered wholly inappropriate for education.  </a:t>
            </a:r>
          </a:p>
          <a:p>
            <a:endParaRPr lang="en-US" dirty="0"/>
          </a:p>
          <a:p>
            <a:r>
              <a:rPr lang="en-US" dirty="0"/>
              <a:t>However, Scots is being slowly introduced and accepted as part of the Scottish school curriculum these days thanks to the 2012 introduction of a ‘1+2’ approach to learning languages which allows for Scots as an optional additional language taught from age 9. Overall, in recent years, it seems that, in part thanks to a grassroots movement among some Scots-aware teachers who were ahead of, and went further than, the 1+2 approach, it has become more acceptable for teachers to include Scots in the classroom; especially for younger pupils for whom it is a significant variety in their home or community. However, even though the number of Scottish schools offering Scots language teaching almost doubled from 59 in 2018 to 100 in 2023 (Scottish Government, 2022, p.7), and the number of students achieving the Scots Language Award increased from 100 to 418 in just one recent year, Scots is still neither a standalone nor compulsory subject . I would also mention that Scots language teacher training has not been widely available nor mandatory, so the teaching of Scots, while sometimes excellent, can be patchy and ineffective (Eunson, 2017; Niven, 2017). The OU has made progress in this area, recently launching a dedicated Scots Language CPD </a:t>
            </a:r>
            <a:r>
              <a:rPr lang="en-US" dirty="0" err="1"/>
              <a:t>programme</a:t>
            </a:r>
            <a:r>
              <a:rPr lang="en-US" dirty="0"/>
              <a:t> for teachers.</a:t>
            </a:r>
          </a:p>
          <a:p>
            <a:endParaRPr lang="en-US" dirty="0"/>
          </a:p>
          <a:p>
            <a:r>
              <a:rPr lang="en-US" dirty="0"/>
              <a:t>We haven’t even considered higher education yet. Suffice to say that any undergraduate degree in Scots language does not exist in any Scottish university and seems to be a long way off.</a:t>
            </a:r>
          </a:p>
          <a:p>
            <a:endParaRPr lang="en-US" dirty="0"/>
          </a:p>
          <a:p>
            <a:r>
              <a:rPr lang="en-US" dirty="0"/>
              <a:t>And returning to our new speakers – that’s adults looking to learn some Scots who don’t happen to have access to a family member willing and able to teach it – the resources available are minimal.</a:t>
            </a:r>
          </a:p>
          <a:p>
            <a:endParaRPr lang="en-US" dirty="0"/>
          </a:p>
          <a:p>
            <a:r>
              <a:rPr lang="en-US" dirty="0"/>
              <a:t>So, to return to the discourse around language and educational policies, it’s fair to say that Scots is still very much presented ideologically as optional, extra, additional, and nice to have, for children being schooled in Scotland. For university students and adult learners, it’s almost invisible. This ideology still tells us that English is best, the one that will get children ahead in education and career. It reflects an emphatically monolingual ‘one-nation, one-language ideology to languages which the countries of Great Britain, and the US, unfortunately don’t seem to be able to shake 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9C5462-6728-F34E-B9CB-C403715F5479}" type="slidenum">
              <a:rPr lang="en-US" smtClean="0"/>
              <a:t>19</a:t>
            </a:fld>
            <a:endParaRPr lang="en-US"/>
          </a:p>
        </p:txBody>
      </p:sp>
    </p:spTree>
    <p:extLst>
      <p:ext uri="{BB962C8B-B14F-4D97-AF65-F5344CB8AC3E}">
        <p14:creationId xmlns:p14="http://schemas.microsoft.com/office/powerpoint/2010/main" val="51403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the talk. I’ll cover these areas: a brief introduction to the concept of language ideologies; some language ideologies about Scots in Scotland; a look at who speaks Scots in Scotland and why they do (or don’t); and finally some thoughts about how we can recognize potentially negative language ideologies and maybe think about addressing and challenging them.</a:t>
            </a:r>
          </a:p>
        </p:txBody>
      </p:sp>
      <p:sp>
        <p:nvSpPr>
          <p:cNvPr id="4" name="Slide Number Placeholder 3"/>
          <p:cNvSpPr>
            <a:spLocks noGrp="1"/>
          </p:cNvSpPr>
          <p:nvPr>
            <p:ph type="sldNum" sz="quarter" idx="5"/>
          </p:nvPr>
        </p:nvSpPr>
        <p:spPr/>
        <p:txBody>
          <a:bodyPr/>
          <a:lstStyle/>
          <a:p>
            <a:fld id="{8CCD80B4-3417-B74B-BDCD-C7836226A258}" type="slidenum">
              <a:rPr lang="en-US" smtClean="0"/>
              <a:pPr/>
              <a:t>2</a:t>
            </a:fld>
            <a:endParaRPr lang="en-US"/>
          </a:p>
        </p:txBody>
      </p:sp>
    </p:spTree>
    <p:extLst>
      <p:ext uri="{BB962C8B-B14F-4D97-AF65-F5344CB8AC3E}">
        <p14:creationId xmlns:p14="http://schemas.microsoft.com/office/powerpoint/2010/main" val="2584545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I’ve provided a few thoughts about how what we think we know about Scots is and has been constructed by the nation-state and reflected in widespread beliefs about </a:t>
            </a:r>
            <a:r>
              <a:rPr lang="en-US" dirty="0" err="1"/>
              <a:t>minoritised</a:t>
            </a:r>
            <a:r>
              <a:rPr lang="en-US" dirty="0"/>
              <a:t> languages in general.</a:t>
            </a:r>
          </a:p>
          <a:p>
            <a:endParaRPr lang="en-US" dirty="0"/>
          </a:p>
          <a:p>
            <a:r>
              <a:rPr lang="en-US" dirty="0"/>
              <a:t>I’d like to finish by considering how new speakers of Scots (the group I’m researching – that’s adults who didn’t grow up with Scots who make a conscious decision to learn and use it) experience and sometimes perpetuate language ideologies.</a:t>
            </a:r>
          </a:p>
        </p:txBody>
      </p:sp>
      <p:sp>
        <p:nvSpPr>
          <p:cNvPr id="4" name="Slide Number Placeholder 3"/>
          <p:cNvSpPr>
            <a:spLocks noGrp="1"/>
          </p:cNvSpPr>
          <p:nvPr>
            <p:ph type="sldNum" sz="quarter" idx="5"/>
          </p:nvPr>
        </p:nvSpPr>
        <p:spPr/>
        <p:txBody>
          <a:bodyPr/>
          <a:lstStyle/>
          <a:p>
            <a:fld id="{8CCD80B4-3417-B74B-BDCD-C7836226A258}" type="slidenum">
              <a:rPr lang="en-US" smtClean="0"/>
              <a:pPr/>
              <a:t>20</a:t>
            </a:fld>
            <a:endParaRPr lang="en-US"/>
          </a:p>
        </p:txBody>
      </p:sp>
    </p:spTree>
    <p:extLst>
      <p:ext uri="{BB962C8B-B14F-4D97-AF65-F5344CB8AC3E}">
        <p14:creationId xmlns:p14="http://schemas.microsoft.com/office/powerpoint/2010/main" val="2082072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official status of Scots, its relationship to other language varieties and the importance of language/dialect labels in terms of language ideologies is clearly traceable, as for example with this research participant manifesting this very ideology.</a:t>
            </a:r>
          </a:p>
          <a:p>
            <a:endParaRPr lang="en-US" dirty="0"/>
          </a:p>
          <a:p>
            <a:r>
              <a:rPr lang="en-US" dirty="0"/>
              <a:t>(play clip)</a:t>
            </a:r>
          </a:p>
          <a:p>
            <a:endParaRPr lang="en-US" dirty="0"/>
          </a:p>
          <a:p>
            <a:r>
              <a:rPr lang="en-US" dirty="0"/>
              <a:t>So for this person, how a linguistic variety is named appears important. Their desire for the use of the label ‘language’ over ‘dialect’ allows the participant to align with an identity of someone invested in social justice through and beyond language use and forms a strong acknowledgement that he is siding with a minoritized or disadvantaged group when they call Scots a language and uses it themselves.</a:t>
            </a:r>
          </a:p>
          <a:p>
            <a:endParaRPr lang="en-US" dirty="0"/>
          </a:p>
          <a:p>
            <a:r>
              <a:rPr lang="en-US" dirty="0"/>
              <a:t>They refer here to both the constructed status of Scots in the UK and Europe, comparing it with other varieties, as well as directly to the official status (or lack of) of Scots. Both strong factors in the linguistic ideologies I highlighted earlier.</a:t>
            </a:r>
          </a:p>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21</a:t>
            </a:fld>
            <a:endParaRPr lang="en-US"/>
          </a:p>
        </p:txBody>
      </p:sp>
    </p:spTree>
    <p:extLst>
      <p:ext uri="{BB962C8B-B14F-4D97-AF65-F5344CB8AC3E}">
        <p14:creationId xmlns:p14="http://schemas.microsoft.com/office/powerpoint/2010/main" val="2512731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dirty="0">
                <a:effectLst/>
                <a:latin typeface="Calibri" panose="020F0502020204030204" pitchFamily="34" charset="0"/>
              </a:rPr>
              <a:t>This second clip is perhaps a little bit more emotional and potentially upsetting, just to warn you.</a:t>
            </a:r>
          </a:p>
          <a:p>
            <a:pPr algn="l" rtl="0" fontAlgn="base"/>
            <a:endParaRPr lang="en-GB" sz="1400" b="0" i="0" dirty="0">
              <a:effectLst/>
              <a:latin typeface="Calibri" panose="020F0502020204030204" pitchFamily="34" charset="0"/>
            </a:endParaRPr>
          </a:p>
          <a:p>
            <a:pPr algn="l" rtl="0" fontAlgn="base"/>
            <a:r>
              <a:rPr lang="en-GB" sz="1400" b="0" i="0" dirty="0">
                <a:effectLst/>
                <a:latin typeface="Calibri" panose="020F0502020204030204" pitchFamily="34" charset="0"/>
              </a:rPr>
              <a:t>In this account of a speaker’s withdrawal from being a Scots activist on social media, they talk about the reasons why they took particular actions, contrasting the past when they publicly supported the use of Scots with now, when they don’t.</a:t>
            </a:r>
          </a:p>
          <a:p>
            <a:pPr algn="l" rtl="0" fontAlgn="base"/>
            <a:endParaRPr lang="en-GB" sz="1400" b="0" i="0" dirty="0">
              <a:effectLst/>
              <a:latin typeface="Calibri" panose="020F0502020204030204" pitchFamily="34" charset="0"/>
            </a:endParaRPr>
          </a:p>
          <a:p>
            <a:pPr algn="l" rtl="0" fontAlgn="base"/>
            <a:r>
              <a:rPr lang="en-GB" sz="1400" b="0" i="0" dirty="0">
                <a:effectLst/>
                <a:latin typeface="Calibri" panose="020F0502020204030204" pitchFamily="34" charset="0"/>
              </a:rPr>
              <a:t>First of all, we can see here evidence of ideologies about what it means to be a learner of, user of, and advocate of a </a:t>
            </a:r>
            <a:r>
              <a:rPr lang="en-GB" sz="1400" b="0" i="0" dirty="0" err="1">
                <a:effectLst/>
                <a:latin typeface="Calibri" panose="020F0502020204030204" pitchFamily="34" charset="0"/>
              </a:rPr>
              <a:t>minoritised</a:t>
            </a:r>
            <a:r>
              <a:rPr lang="en-GB" sz="1400" b="0" i="0" dirty="0">
                <a:effectLst/>
                <a:latin typeface="Calibri" panose="020F0502020204030204" pitchFamily="34" charset="0"/>
              </a:rPr>
              <a:t> language. In this case it means being visible, public and online.</a:t>
            </a:r>
          </a:p>
          <a:p>
            <a:pPr algn="l" rtl="0" fontAlgn="base"/>
            <a:endParaRPr lang="en-GB" sz="1400" b="0" i="0" dirty="0">
              <a:effectLst/>
              <a:latin typeface="Calibri" panose="020F0502020204030204" pitchFamily="34" charset="0"/>
            </a:endParaRPr>
          </a:p>
          <a:p>
            <a:pPr algn="l" rtl="0" fontAlgn="base"/>
            <a:r>
              <a:rPr lang="en-GB" sz="1400" b="0" i="0" dirty="0">
                <a:effectLst/>
                <a:latin typeface="Calibri" panose="020F0502020204030204" pitchFamily="34" charset="0"/>
              </a:rPr>
              <a:t>It also suggests language ideologies of prescriptivism – a set of constructed rules that aim to govern who can and cannot use the language, and in what forms and situations they can and cannot use it. This group, described as gatekeeping, who are themselves Scots users and language activists, polices and excludes, and is in contrast to the group the interviewee now aligns with, which is descriptive and inclusive, and is described as a ‘safe environment’.</a:t>
            </a:r>
          </a:p>
          <a:p>
            <a:pPr algn="l" rtl="0" fontAlgn="base"/>
            <a:endParaRPr lang="en-GB" sz="1400" b="0" i="0" dirty="0">
              <a:effectLst/>
              <a:latin typeface="Calibri" panose="020F0502020204030204" pitchFamily="34" charset="0"/>
            </a:endParaRPr>
          </a:p>
          <a:p>
            <a:pPr algn="l" rtl="0" fontAlgn="base"/>
            <a:r>
              <a:rPr lang="en-GB" sz="1400" b="0" i="0" dirty="0">
                <a:effectLst/>
                <a:latin typeface="Calibri" panose="020F0502020204030204" pitchFamily="34" charset="0"/>
              </a:rPr>
              <a:t>It’s pretty clear here that choosing to learn and use a minority language like Scots involves more than just doing some ‘book learning’, but there are personal and emotional efforts to go through that would not be necessary in learning a majority language.</a:t>
            </a:r>
          </a:p>
          <a:p>
            <a:pPr algn="l" rtl="0" fontAlgn="base"/>
            <a:endParaRPr lang="en-GB" sz="1400" b="0" i="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CCD80B4-3417-B74B-BDCD-C7836226A258}" type="slidenum">
              <a:rPr lang="en-US" smtClean="0"/>
              <a:pPr/>
              <a:t>22</a:t>
            </a:fld>
            <a:endParaRPr lang="en-US"/>
          </a:p>
        </p:txBody>
      </p:sp>
    </p:spTree>
    <p:extLst>
      <p:ext uri="{BB962C8B-B14F-4D97-AF65-F5344CB8AC3E}">
        <p14:creationId xmlns:p14="http://schemas.microsoft.com/office/powerpoint/2010/main" val="243913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23</a:t>
            </a:fld>
            <a:endParaRPr lang="en-US"/>
          </a:p>
        </p:txBody>
      </p:sp>
    </p:spTree>
    <p:extLst>
      <p:ext uri="{BB962C8B-B14F-4D97-AF65-F5344CB8AC3E}">
        <p14:creationId xmlns:p14="http://schemas.microsoft.com/office/powerpoint/2010/main" val="3379312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24</a:t>
            </a:fld>
            <a:endParaRPr lang="en-US"/>
          </a:p>
        </p:txBody>
      </p:sp>
    </p:spTree>
    <p:extLst>
      <p:ext uri="{BB962C8B-B14F-4D97-AF65-F5344CB8AC3E}">
        <p14:creationId xmlns:p14="http://schemas.microsoft.com/office/powerpoint/2010/main" val="3445707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25</a:t>
            </a:fld>
            <a:endParaRPr lang="en-US"/>
          </a:p>
        </p:txBody>
      </p:sp>
    </p:spTree>
    <p:extLst>
      <p:ext uri="{BB962C8B-B14F-4D97-AF65-F5344CB8AC3E}">
        <p14:creationId xmlns:p14="http://schemas.microsoft.com/office/powerpoint/2010/main" val="3313663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26</a:t>
            </a:fld>
            <a:endParaRPr lang="en-US"/>
          </a:p>
        </p:txBody>
      </p:sp>
    </p:spTree>
    <p:extLst>
      <p:ext uri="{BB962C8B-B14F-4D97-AF65-F5344CB8AC3E}">
        <p14:creationId xmlns:p14="http://schemas.microsoft.com/office/powerpoint/2010/main" val="3621148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with a definition of language ideologies as “sets of beliefs about language articulated by users as a rationalization or justification of perceived language structure and use” (Silverstein, 1979, p. 193).</a:t>
            </a:r>
          </a:p>
          <a:p>
            <a:endParaRPr lang="en-US" dirty="0"/>
          </a:p>
          <a:p>
            <a:r>
              <a:rPr lang="en-US" dirty="0"/>
              <a:t>I like this definition because it highlights the links between language ideologies and language structure and use. </a:t>
            </a:r>
          </a:p>
          <a:p>
            <a:endParaRPr lang="en-US" dirty="0"/>
          </a:p>
          <a:p>
            <a:r>
              <a:rPr lang="en-US" dirty="0"/>
              <a:t>So these beliefs are not just abstract ideas but they actually affect and are brought into practically every language choice we make. </a:t>
            </a:r>
          </a:p>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3</a:t>
            </a:fld>
            <a:endParaRPr lang="en-US"/>
          </a:p>
        </p:txBody>
      </p:sp>
    </p:spTree>
    <p:extLst>
      <p:ext uri="{BB962C8B-B14F-4D97-AF65-F5344CB8AC3E}">
        <p14:creationId xmlns:p14="http://schemas.microsoft.com/office/powerpoint/2010/main" val="3051773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might think of ideologies as set, unchanging and in the background, but are reminded here that just as they are not abstract, language ideologies are not fixed: although one of the interesting and most fundamental things about them is that they often represent themselves as fixed, immovable, natural, age-old or common-sense beliefs about language. In other words, as an idea about language is presented as a fact and repeated and re-worked over and over it becomes as ‘taken for granted’ and seemingly unchangeable.</a:t>
            </a:r>
          </a:p>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4</a:t>
            </a:fld>
            <a:endParaRPr lang="en-US"/>
          </a:p>
        </p:txBody>
      </p:sp>
    </p:spTree>
    <p:extLst>
      <p:ext uri="{BB962C8B-B14F-4D97-AF65-F5344CB8AC3E}">
        <p14:creationId xmlns:p14="http://schemas.microsoft.com/office/powerpoint/2010/main" val="2047302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other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see if we can attempt the implausible and try to recognize some ideologies about languages in Scotland.</a:t>
            </a:r>
          </a:p>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5</a:t>
            </a:fld>
            <a:endParaRPr lang="en-US"/>
          </a:p>
        </p:txBody>
      </p:sp>
    </p:spTree>
    <p:extLst>
      <p:ext uri="{BB962C8B-B14F-4D97-AF65-F5344CB8AC3E}">
        <p14:creationId xmlns:p14="http://schemas.microsoft.com/office/powerpoint/2010/main" val="235803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think about what you believe about Scots.</a:t>
            </a:r>
          </a:p>
          <a:p>
            <a:endParaRPr lang="en-US" dirty="0"/>
          </a:p>
          <a:p>
            <a:r>
              <a:rPr lang="en-US" dirty="0"/>
              <a:t>You might want to think about for example, a definition of Scots and how it relates to English in Scotland; the status of Scots in Scotland; and what kind of language policies, especially in education, you know about regarding Scots in Scotland, anybody you know who speaks or uses Scots. Who are they? How do they use Scots? In what contexts?</a:t>
            </a:r>
          </a:p>
        </p:txBody>
      </p:sp>
      <p:sp>
        <p:nvSpPr>
          <p:cNvPr id="4" name="Slide Number Placeholder 3"/>
          <p:cNvSpPr>
            <a:spLocks noGrp="1"/>
          </p:cNvSpPr>
          <p:nvPr>
            <p:ph type="sldNum" sz="quarter" idx="5"/>
          </p:nvPr>
        </p:nvSpPr>
        <p:spPr/>
        <p:txBody>
          <a:bodyPr/>
          <a:lstStyle/>
          <a:p>
            <a:fld id="{8CCD80B4-3417-B74B-BDCD-C7836226A258}" type="slidenum">
              <a:rPr lang="en-US" smtClean="0"/>
              <a:pPr/>
              <a:t>6</a:t>
            </a:fld>
            <a:endParaRPr lang="en-US"/>
          </a:p>
        </p:txBody>
      </p:sp>
    </p:spTree>
    <p:extLst>
      <p:ext uri="{BB962C8B-B14F-4D97-AF65-F5344CB8AC3E}">
        <p14:creationId xmlns:p14="http://schemas.microsoft.com/office/powerpoint/2010/main" val="181433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 are some of views about Scots that researchers (not just me!) have encountered. Maybe you thought of one or two similar ideologies.</a:t>
            </a:r>
          </a:p>
          <a:p>
            <a:endParaRPr lang="en-US" dirty="0"/>
          </a:p>
          <a:p>
            <a:r>
              <a:rPr lang="en-US" dirty="0"/>
              <a:t>Some of these are more tongue-in-cheek than others and at least one is a complete misconception. However, when I speak to people about it – Scottish, English, European, people from other parts of the world – it’s very rare that the very idea of Scots as a language is not encountered with curiosity, confusion, surprise, suspicion, </a:t>
            </a:r>
            <a:r>
              <a:rPr lang="en-US" dirty="0" err="1"/>
              <a:t>humour</a:t>
            </a:r>
            <a:r>
              <a:rPr lang="en-US" dirty="0"/>
              <a:t> or (sometimes) incredulity or hostility. </a:t>
            </a:r>
          </a:p>
          <a:p>
            <a:endParaRPr lang="en-US" dirty="0"/>
          </a:p>
          <a:p>
            <a:r>
              <a:rPr lang="en-US" dirty="0"/>
              <a:t>So how do these ideas come up?</a:t>
            </a:r>
          </a:p>
        </p:txBody>
      </p:sp>
      <p:sp>
        <p:nvSpPr>
          <p:cNvPr id="4" name="Slide Number Placeholder 3"/>
          <p:cNvSpPr>
            <a:spLocks noGrp="1"/>
          </p:cNvSpPr>
          <p:nvPr>
            <p:ph type="sldNum" sz="quarter" idx="5"/>
          </p:nvPr>
        </p:nvSpPr>
        <p:spPr/>
        <p:txBody>
          <a:bodyPr/>
          <a:lstStyle/>
          <a:p>
            <a:fld id="{D49C5462-6728-F34E-B9CB-C403715F5479}" type="slidenum">
              <a:rPr lang="en-US" smtClean="0"/>
              <a:t>7</a:t>
            </a:fld>
            <a:endParaRPr lang="en-US"/>
          </a:p>
        </p:txBody>
      </p:sp>
    </p:spTree>
    <p:extLst>
      <p:ext uri="{BB962C8B-B14F-4D97-AF65-F5344CB8AC3E}">
        <p14:creationId xmlns:p14="http://schemas.microsoft.com/office/powerpoint/2010/main" val="63166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According to Van </a:t>
            </a:r>
            <a:r>
              <a:rPr lang="en-GB" sz="1200" dirty="0" err="1">
                <a:effectLst/>
                <a:latin typeface="Arial" panose="020B0604020202020204" pitchFamily="34" charset="0"/>
                <a:ea typeface="Calibri" panose="020F0502020204030204" pitchFamily="34" charset="0"/>
              </a:rPr>
              <a:t>Rooy</a:t>
            </a:r>
            <a:r>
              <a:rPr lang="en-GB" sz="1200" dirty="0">
                <a:effectLst/>
                <a:latin typeface="Arial" panose="020B0604020202020204" pitchFamily="34" charset="0"/>
                <a:ea typeface="Calibri" panose="020F0502020204030204" pitchFamily="34" charset="0"/>
              </a:rPr>
              <a:t> (2020, p. 288), there are three common factors that affect what is believed about language and languages, at least in the West. These include a linguistic variety’s constructed relationship with another in the same region (autonomy vs. heteronomy); the official status of a variety within a nation-state; and language and educational policies applying in that nation-state.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These factors form “powerful language ideolog[</a:t>
            </a:r>
            <a:r>
              <a:rPr lang="en-GB" sz="1200" dirty="0" err="1">
                <a:effectLst/>
                <a:latin typeface="Arial" panose="020B0604020202020204" pitchFamily="34" charset="0"/>
                <a:ea typeface="Calibri" panose="020F0502020204030204" pitchFamily="34" charset="0"/>
              </a:rPr>
              <a:t>ies</a:t>
            </a:r>
            <a:r>
              <a:rPr lang="en-GB" sz="1200" dirty="0">
                <a:effectLst/>
                <a:latin typeface="Arial" panose="020B0604020202020204" pitchFamily="34" charset="0"/>
                <a:ea typeface="Calibri" panose="020F0502020204030204" pitchFamily="34" charset="0"/>
              </a:rPr>
              <a:t>] of modern nation-states” which profoundly influence the way they are labelled and perceived by society, and then, as Silverstein suggested, actually affect language structure and use – like how much, how often and where we use particular languages and particular forms of language.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49C5462-6728-F34E-B9CB-C403715F5479}" type="slidenum">
              <a:rPr lang="en-US" smtClean="0"/>
              <a:t>8</a:t>
            </a:fld>
            <a:endParaRPr lang="en-US"/>
          </a:p>
        </p:txBody>
      </p:sp>
    </p:spTree>
    <p:extLst>
      <p:ext uri="{BB962C8B-B14F-4D97-AF65-F5344CB8AC3E}">
        <p14:creationId xmlns:p14="http://schemas.microsoft.com/office/powerpoint/2010/main" val="3146088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Let’s briefly investigate each of those three factors with regard to Scots.</a:t>
            </a:r>
          </a:p>
          <a:p>
            <a:endParaRPr lang="en-US" dirty="0"/>
          </a:p>
        </p:txBody>
      </p:sp>
      <p:sp>
        <p:nvSpPr>
          <p:cNvPr id="4" name="Slide Number Placeholder 3"/>
          <p:cNvSpPr>
            <a:spLocks noGrp="1"/>
          </p:cNvSpPr>
          <p:nvPr>
            <p:ph type="sldNum" sz="quarter" idx="5"/>
          </p:nvPr>
        </p:nvSpPr>
        <p:spPr/>
        <p:txBody>
          <a:bodyPr/>
          <a:lstStyle/>
          <a:p>
            <a:fld id="{D49C5462-6728-F34E-B9CB-C403715F5479}" type="slidenum">
              <a:rPr lang="en-US" smtClean="0"/>
              <a:t>9</a:t>
            </a:fld>
            <a:endParaRPr lang="en-US"/>
          </a:p>
        </p:txBody>
      </p:sp>
    </p:spTree>
    <p:extLst>
      <p:ext uri="{BB962C8B-B14F-4D97-AF65-F5344CB8AC3E}">
        <p14:creationId xmlns:p14="http://schemas.microsoft.com/office/powerpoint/2010/main" val="3501526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Slid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12F49E8-E50C-CBEE-71F1-A756EDD3765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FB90308-6D7D-FB0C-34E4-71A28225BC0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4" name="Text Placeholder 11">
            <a:extLst>
              <a:ext uri="{FF2B5EF4-FFF2-40B4-BE49-F238E27FC236}">
                <a16:creationId xmlns:a16="http://schemas.microsoft.com/office/drawing/2014/main" id="{65DA48E4-6642-FB6C-4E06-89985A0AC12D}"/>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9B5A0D41-5B75-559D-E791-97ABA6572E4C}"/>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2" name="Picture 1" descr="The Open University Logo">
            <a:extLst>
              <a:ext uri="{FF2B5EF4-FFF2-40B4-BE49-F238E27FC236}">
                <a16:creationId xmlns:a16="http://schemas.microsoft.com/office/drawing/2014/main" id="{06AC1C0C-3341-0694-EF72-A067099A106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3" name="Text Placeholder 11">
            <a:extLst>
              <a:ext uri="{FF2B5EF4-FFF2-40B4-BE49-F238E27FC236}">
                <a16:creationId xmlns:a16="http://schemas.microsoft.com/office/drawing/2014/main" id="{8FEE25CC-E659-7880-2C97-CE102FAB45F6}"/>
              </a:ext>
            </a:extLst>
          </p:cNvPr>
          <p:cNvSpPr>
            <a:spLocks noGrp="1"/>
          </p:cNvSpPr>
          <p:nvPr>
            <p:ph type="body" sz="quarter" idx="15" hasCustomPrompt="1"/>
          </p:nvPr>
        </p:nvSpPr>
        <p:spPr>
          <a:xfrm>
            <a:off x="1001105" y="2668674"/>
            <a:ext cx="9591229" cy="1683518"/>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sz="1500">
                <a:ln>
                  <a:noFill/>
                </a:ln>
                <a:solidFill>
                  <a:schemeClr val="bg1"/>
                </a:solidFill>
              </a:defRPr>
            </a:lvl2pPr>
            <a:lvl3pPr>
              <a:defRPr sz="1500">
                <a:ln>
                  <a:noFill/>
                </a:ln>
                <a:solidFill>
                  <a:schemeClr val="bg1"/>
                </a:solidFill>
              </a:defRPr>
            </a:lvl3pPr>
            <a:lvl4pPr>
              <a:defRPr sz="1500">
                <a:ln>
                  <a:noFill/>
                </a:ln>
                <a:solidFill>
                  <a:schemeClr val="bg1"/>
                </a:solidFill>
              </a:defRPr>
            </a:lvl4pPr>
            <a:lvl5pPr>
              <a:defRPr sz="1500">
                <a:ln>
                  <a:noFill/>
                </a:ln>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marL="3600450" indent="0">
              <a:buNone/>
              <a:defRPr sz="1500">
                <a:solidFill>
                  <a:schemeClr val="bg1"/>
                </a:solidFill>
              </a:defRPr>
            </a:lvl9pPr>
          </a:lstStyle>
          <a:p>
            <a:pPr lvl="0"/>
            <a:r>
              <a:rPr lang="en-GB"/>
              <a:t>Body copy goes here as Poppins Regular.</a:t>
            </a:r>
          </a:p>
        </p:txBody>
      </p:sp>
    </p:spTree>
    <p:extLst>
      <p:ext uri="{BB962C8B-B14F-4D97-AF65-F5344CB8AC3E}">
        <p14:creationId xmlns:p14="http://schemas.microsoft.com/office/powerpoint/2010/main" val="4146883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15FE-665D-ABD4-308F-DDD975BD98B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7AC43E-C6FA-43CA-0D06-282F3747777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342C06-9D9E-7B8D-AA9F-DA4DD19F7123}"/>
              </a:ext>
            </a:extLst>
          </p:cNvPr>
          <p:cNvSpPr>
            <a:spLocks noGrp="1"/>
          </p:cNvSpPr>
          <p:nvPr>
            <p:ph type="dt" sz="half" idx="10"/>
          </p:nvPr>
        </p:nvSpPr>
        <p:spPr/>
        <p:txBody>
          <a:bodyPr/>
          <a:lstStyle/>
          <a:p>
            <a:fld id="{4D1C61A2-1956-C84C-8CBF-A76039DDA900}" type="datetimeFigureOut">
              <a:rPr lang="en-US" smtClean="0"/>
              <a:t>1/11/2024</a:t>
            </a:fld>
            <a:endParaRPr lang="en-US" dirty="0"/>
          </a:p>
        </p:txBody>
      </p:sp>
      <p:sp>
        <p:nvSpPr>
          <p:cNvPr id="5" name="Footer Placeholder 4">
            <a:extLst>
              <a:ext uri="{FF2B5EF4-FFF2-40B4-BE49-F238E27FC236}">
                <a16:creationId xmlns:a16="http://schemas.microsoft.com/office/drawing/2014/main" id="{F3C939D4-7197-F0DB-7BE6-DC35EFA265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8ABCBD-0270-EF6B-9E6B-50FC20C523CD}"/>
              </a:ext>
            </a:extLst>
          </p:cNvPr>
          <p:cNvSpPr>
            <a:spLocks noGrp="1"/>
          </p:cNvSpPr>
          <p:nvPr>
            <p:ph type="sldNum" sz="quarter" idx="12"/>
          </p:nvPr>
        </p:nvSpPr>
        <p:spPr/>
        <p:txBody>
          <a:bodyPr/>
          <a:lstStyle/>
          <a:p>
            <a:fld id="{25ECC7E2-B7D0-D342-8B31-572653819230}" type="slidenum">
              <a:rPr lang="en-US" smtClean="0"/>
              <a:t>‹#›</a:t>
            </a:fld>
            <a:endParaRPr lang="en-US" dirty="0"/>
          </a:p>
        </p:txBody>
      </p:sp>
    </p:spTree>
    <p:extLst>
      <p:ext uri="{BB962C8B-B14F-4D97-AF65-F5344CB8AC3E}">
        <p14:creationId xmlns:p14="http://schemas.microsoft.com/office/powerpoint/2010/main" val="415900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3" name="Text Placeholder 11">
            <a:extLst>
              <a:ext uri="{FF2B5EF4-FFF2-40B4-BE49-F238E27FC236}">
                <a16:creationId xmlns:a16="http://schemas.microsoft.com/office/drawing/2014/main" id="{4B8435D6-0CC1-8718-167A-2904F3E65C26}"/>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3" name="Text Placeholder 11">
            <a:extLst>
              <a:ext uri="{FF2B5EF4-FFF2-40B4-BE49-F238E27FC236}">
                <a16:creationId xmlns:a16="http://schemas.microsoft.com/office/drawing/2014/main" id="{43F1D352-AFC1-45BF-DC37-E6E2C2801A0E}"/>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5"/>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4" name="Text Placeholder 11">
            <a:extLst>
              <a:ext uri="{FF2B5EF4-FFF2-40B4-BE49-F238E27FC236}">
                <a16:creationId xmlns:a16="http://schemas.microsoft.com/office/drawing/2014/main" id="{1D40E8B0-3B62-532E-CE42-A3E6FDDFDE1D}"/>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5"/>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4" name="Text Placeholder 11">
            <a:extLst>
              <a:ext uri="{FF2B5EF4-FFF2-40B4-BE49-F238E27FC236}">
                <a16:creationId xmlns:a16="http://schemas.microsoft.com/office/drawing/2014/main" id="{E1542C5E-68EC-8AF5-80D1-B28AD6CD2F7D}"/>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5"/>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5" name="Text Placeholder 11">
            <a:extLst>
              <a:ext uri="{FF2B5EF4-FFF2-40B4-BE49-F238E27FC236}">
                <a16:creationId xmlns:a16="http://schemas.microsoft.com/office/drawing/2014/main" id="{9FEF65C5-460E-FA21-D5A4-89B945A157BE}"/>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5"/>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2B4FE0AC-2B61-A291-8C87-19783331AD79}"/>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58BE8F5A-8A1A-5C53-72B2-42712E54532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4" name="Text Placeholder 11">
            <a:extLst>
              <a:ext uri="{FF2B5EF4-FFF2-40B4-BE49-F238E27FC236}">
                <a16:creationId xmlns:a16="http://schemas.microsoft.com/office/drawing/2014/main" id="{661C6824-08DF-793D-EE9A-11375C227AF3}"/>
              </a:ext>
            </a:extLst>
          </p:cNvPr>
          <p:cNvSpPr>
            <a:spLocks noGrp="1"/>
          </p:cNvSpPr>
          <p:nvPr>
            <p:ph type="body" sz="quarter" idx="22"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2" name="Picture 1" descr="The Open University Logo">
            <a:extLst>
              <a:ext uri="{FF2B5EF4-FFF2-40B4-BE49-F238E27FC236}">
                <a16:creationId xmlns:a16="http://schemas.microsoft.com/office/drawing/2014/main" id="{6A75198C-6ADB-FB44-7D03-6F5213AC312E}"/>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4" name="Text Placeholder 11">
            <a:extLst>
              <a:ext uri="{FF2B5EF4-FFF2-40B4-BE49-F238E27FC236}">
                <a16:creationId xmlns:a16="http://schemas.microsoft.com/office/drawing/2014/main" id="{1C43D1CE-D536-7787-B56C-507BDEC316AF}"/>
              </a:ext>
            </a:extLst>
          </p:cNvPr>
          <p:cNvSpPr>
            <a:spLocks noGrp="1"/>
          </p:cNvSpPr>
          <p:nvPr>
            <p:ph type="body" sz="quarter" idx="23"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a:t>
            </a:r>
          </a:p>
        </p:txBody>
      </p:sp>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4" name="Text Placeholder 11">
            <a:extLst>
              <a:ext uri="{FF2B5EF4-FFF2-40B4-BE49-F238E27FC236}">
                <a16:creationId xmlns:a16="http://schemas.microsoft.com/office/drawing/2014/main" id="{2BDC46EF-DAEB-0903-12EF-94C369E351C9}"/>
              </a:ext>
            </a:extLst>
          </p:cNvPr>
          <p:cNvSpPr>
            <a:spLocks noGrp="1"/>
          </p:cNvSpPr>
          <p:nvPr>
            <p:ph type="body" sz="quarter" idx="23"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5"/>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a:t>
            </a:r>
          </a:p>
        </p:txBody>
      </p:sp>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2" name="Picture 1" descr="The Open University Logo">
            <a:extLst>
              <a:ext uri="{FF2B5EF4-FFF2-40B4-BE49-F238E27FC236}">
                <a16:creationId xmlns:a16="http://schemas.microsoft.com/office/drawing/2014/main" id="{87A5F3DD-B4AB-BD17-596F-E74A62BFB683}"/>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4" name="Text Placeholder 11">
            <a:extLst>
              <a:ext uri="{FF2B5EF4-FFF2-40B4-BE49-F238E27FC236}">
                <a16:creationId xmlns:a16="http://schemas.microsoft.com/office/drawing/2014/main" id="{39EF2175-79D4-C751-5757-BD3B632DF1C4}"/>
              </a:ext>
            </a:extLst>
          </p:cNvPr>
          <p:cNvSpPr>
            <a:spLocks noGrp="1"/>
          </p:cNvSpPr>
          <p:nvPr>
            <p:ph type="body" sz="quarter" idx="23"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5"/>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a:t>
            </a:r>
          </a:p>
        </p:txBody>
      </p:sp>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2" name="Picture 1" descr="The Open University Logo">
            <a:extLst>
              <a:ext uri="{FF2B5EF4-FFF2-40B4-BE49-F238E27FC236}">
                <a16:creationId xmlns:a16="http://schemas.microsoft.com/office/drawing/2014/main" id="{A412ECB0-A0F7-C3C3-CD7E-53BD50174983}"/>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4" name="Text Placeholder 11">
            <a:extLst>
              <a:ext uri="{FF2B5EF4-FFF2-40B4-BE49-F238E27FC236}">
                <a16:creationId xmlns:a16="http://schemas.microsoft.com/office/drawing/2014/main" id="{9E7BCFB4-52D8-AB3A-B496-979C9126C966}"/>
              </a:ext>
            </a:extLst>
          </p:cNvPr>
          <p:cNvSpPr>
            <a:spLocks noGrp="1"/>
          </p:cNvSpPr>
          <p:nvPr>
            <p:ph type="body" sz="quarter" idx="23"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5"/>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a:t>
            </a:r>
          </a:p>
        </p:txBody>
      </p:sp>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2" name="Picture 1" descr="The Open University Logo">
            <a:extLst>
              <a:ext uri="{FF2B5EF4-FFF2-40B4-BE49-F238E27FC236}">
                <a16:creationId xmlns:a16="http://schemas.microsoft.com/office/drawing/2014/main" id="{A1EF4921-C4EA-38D0-FDB1-827E4E6B7F75}"/>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4" name="Text Placeholder 11">
            <a:extLst>
              <a:ext uri="{FF2B5EF4-FFF2-40B4-BE49-F238E27FC236}">
                <a16:creationId xmlns:a16="http://schemas.microsoft.com/office/drawing/2014/main" id="{488D0769-700C-B45D-A282-AC13D3471A14}"/>
              </a:ext>
            </a:extLst>
          </p:cNvPr>
          <p:cNvSpPr>
            <a:spLocks noGrp="1"/>
          </p:cNvSpPr>
          <p:nvPr>
            <p:ph type="body" sz="quarter" idx="23"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5"/>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a:t>
            </a:r>
          </a:p>
        </p:txBody>
      </p:sp>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38D216E0-7352-C52F-6A35-B80CBA18497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1EB04BC9-BBC1-9452-43AC-4FD759F04F16}"/>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DBE218AA-1FFB-BE5D-8642-2B04DCCE99A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Logo">
            <a:extLst>
              <a:ext uri="{FF2B5EF4-FFF2-40B4-BE49-F238E27FC236}">
                <a16:creationId xmlns:a16="http://schemas.microsoft.com/office/drawing/2014/main" id="{5E1AC07D-4E2F-CEA1-4D8E-FFA7745DD919}"/>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B83051-7DD3-4AE5-C051-6A6BC9EBC403}"/>
              </a:ext>
            </a:extLst>
          </p:cNvPr>
          <p:cNvSpPr>
            <a:spLocks noGrp="1"/>
          </p:cNvSpPr>
          <p:nvPr>
            <p:ph type="dt" sz="half" idx="10"/>
          </p:nvPr>
        </p:nvSpPr>
        <p:spPr/>
        <p:txBody>
          <a:bodyPr/>
          <a:lstStyle/>
          <a:p>
            <a:fld id="{4D1C61A2-1956-C84C-8CBF-A76039DDA900}" type="datetimeFigureOut">
              <a:rPr lang="en-US" smtClean="0"/>
              <a:t>1/11/2024</a:t>
            </a:fld>
            <a:endParaRPr lang="en-US" dirty="0"/>
          </a:p>
        </p:txBody>
      </p:sp>
      <p:sp>
        <p:nvSpPr>
          <p:cNvPr id="3" name="Footer Placeholder 2">
            <a:extLst>
              <a:ext uri="{FF2B5EF4-FFF2-40B4-BE49-F238E27FC236}">
                <a16:creationId xmlns:a16="http://schemas.microsoft.com/office/drawing/2014/main" id="{2503F79C-245B-A8E2-F8E0-CFA035B97C7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ED775C-729D-2CDF-4736-1C1BBA039F26}"/>
              </a:ext>
            </a:extLst>
          </p:cNvPr>
          <p:cNvSpPr>
            <a:spLocks noGrp="1"/>
          </p:cNvSpPr>
          <p:nvPr>
            <p:ph type="sldNum" sz="quarter" idx="12"/>
          </p:nvPr>
        </p:nvSpPr>
        <p:spPr/>
        <p:txBody>
          <a:bodyPr/>
          <a:lstStyle/>
          <a:p>
            <a:fld id="{25ECC7E2-B7D0-D342-8B31-572653819230}" type="slidenum">
              <a:rPr lang="en-US" smtClean="0"/>
              <a:t>‹#›</a:t>
            </a:fld>
            <a:endParaRPr lang="en-US" dirty="0"/>
          </a:p>
        </p:txBody>
      </p:sp>
    </p:spTree>
    <p:extLst>
      <p:ext uri="{BB962C8B-B14F-4D97-AF65-F5344CB8AC3E}">
        <p14:creationId xmlns:p14="http://schemas.microsoft.com/office/powerpoint/2010/main" val="2988322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15FE-665D-ABD4-308F-DDD975BD98B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7AC43E-C6FA-43CA-0D06-282F3747777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342C06-9D9E-7B8D-AA9F-DA4DD19F7123}"/>
              </a:ext>
            </a:extLst>
          </p:cNvPr>
          <p:cNvSpPr>
            <a:spLocks noGrp="1"/>
          </p:cNvSpPr>
          <p:nvPr>
            <p:ph type="dt" sz="half" idx="10"/>
          </p:nvPr>
        </p:nvSpPr>
        <p:spPr/>
        <p:txBody>
          <a:bodyPr/>
          <a:lstStyle/>
          <a:p>
            <a:fld id="{4D1C61A2-1956-C84C-8CBF-A76039DDA900}" type="datetimeFigureOut">
              <a:rPr lang="en-US" smtClean="0"/>
              <a:t>1/11/2024</a:t>
            </a:fld>
            <a:endParaRPr lang="en-US" dirty="0"/>
          </a:p>
        </p:txBody>
      </p:sp>
      <p:sp>
        <p:nvSpPr>
          <p:cNvPr id="5" name="Footer Placeholder 4">
            <a:extLst>
              <a:ext uri="{FF2B5EF4-FFF2-40B4-BE49-F238E27FC236}">
                <a16:creationId xmlns:a16="http://schemas.microsoft.com/office/drawing/2014/main" id="{F3C939D4-7197-F0DB-7BE6-DC35EFA265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8ABCBD-0270-EF6B-9E6B-50FC20C523CD}"/>
              </a:ext>
            </a:extLst>
          </p:cNvPr>
          <p:cNvSpPr>
            <a:spLocks noGrp="1"/>
          </p:cNvSpPr>
          <p:nvPr>
            <p:ph type="sldNum" sz="quarter" idx="12"/>
          </p:nvPr>
        </p:nvSpPr>
        <p:spPr/>
        <p:txBody>
          <a:bodyPr/>
          <a:lstStyle/>
          <a:p>
            <a:fld id="{25ECC7E2-B7D0-D342-8B31-572653819230}" type="slidenum">
              <a:rPr lang="en-US" smtClean="0"/>
              <a:t>‹#›</a:t>
            </a:fld>
            <a:endParaRPr lang="en-US" dirty="0"/>
          </a:p>
        </p:txBody>
      </p:sp>
    </p:spTree>
    <p:extLst>
      <p:ext uri="{BB962C8B-B14F-4D97-AF65-F5344CB8AC3E}">
        <p14:creationId xmlns:p14="http://schemas.microsoft.com/office/powerpoint/2010/main" val="1007396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ark Slid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12F49E8-E50C-CBEE-71F1-A756EDD3765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FB90308-6D7D-FB0C-34E4-71A28225BC0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4" name="Text Placeholder 11">
            <a:extLst>
              <a:ext uri="{FF2B5EF4-FFF2-40B4-BE49-F238E27FC236}">
                <a16:creationId xmlns:a16="http://schemas.microsoft.com/office/drawing/2014/main" id="{65DA48E4-6642-FB6C-4E06-89985A0AC12D}"/>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9B5A0D41-5B75-559D-E791-97ABA6572E4C}"/>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2" name="Picture 1" descr="The Open University Logo">
            <a:extLst>
              <a:ext uri="{FF2B5EF4-FFF2-40B4-BE49-F238E27FC236}">
                <a16:creationId xmlns:a16="http://schemas.microsoft.com/office/drawing/2014/main" id="{06AC1C0C-3341-0694-EF72-A067099A106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3" name="Text Placeholder 11">
            <a:extLst>
              <a:ext uri="{FF2B5EF4-FFF2-40B4-BE49-F238E27FC236}">
                <a16:creationId xmlns:a16="http://schemas.microsoft.com/office/drawing/2014/main" id="{8FEE25CC-E659-7880-2C97-CE102FAB45F6}"/>
              </a:ext>
            </a:extLst>
          </p:cNvPr>
          <p:cNvSpPr>
            <a:spLocks noGrp="1"/>
          </p:cNvSpPr>
          <p:nvPr>
            <p:ph type="body" sz="quarter" idx="15" hasCustomPrompt="1"/>
          </p:nvPr>
        </p:nvSpPr>
        <p:spPr>
          <a:xfrm>
            <a:off x="1001105" y="2668674"/>
            <a:ext cx="9591229" cy="1683518"/>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sz="1500">
                <a:ln>
                  <a:noFill/>
                </a:ln>
                <a:solidFill>
                  <a:schemeClr val="bg1"/>
                </a:solidFill>
              </a:defRPr>
            </a:lvl2pPr>
            <a:lvl3pPr>
              <a:defRPr sz="1500">
                <a:ln>
                  <a:noFill/>
                </a:ln>
                <a:solidFill>
                  <a:schemeClr val="bg1"/>
                </a:solidFill>
              </a:defRPr>
            </a:lvl3pPr>
            <a:lvl4pPr>
              <a:defRPr sz="1500">
                <a:ln>
                  <a:noFill/>
                </a:ln>
                <a:solidFill>
                  <a:schemeClr val="bg1"/>
                </a:solidFill>
              </a:defRPr>
            </a:lvl4pPr>
            <a:lvl5pPr>
              <a:defRPr sz="1500">
                <a:ln>
                  <a:noFill/>
                </a:ln>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marL="3600450" indent="0">
              <a:buNone/>
              <a:defRPr sz="1500">
                <a:solidFill>
                  <a:schemeClr val="bg1"/>
                </a:solidFill>
              </a:defRPr>
            </a:lvl9pPr>
          </a:lstStyle>
          <a:p>
            <a:pPr lvl="0"/>
            <a:r>
              <a:rPr lang="en-GB"/>
              <a:t>Body copy goes here as Poppins Regular.</a:t>
            </a:r>
          </a:p>
        </p:txBody>
      </p:sp>
    </p:spTree>
    <p:extLst>
      <p:ext uri="{BB962C8B-B14F-4D97-AF65-F5344CB8AC3E}">
        <p14:creationId xmlns:p14="http://schemas.microsoft.com/office/powerpoint/2010/main" val="4088617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descr="The Open University Logo">
            <a:extLst>
              <a:ext uri="{FF2B5EF4-FFF2-40B4-BE49-F238E27FC236}">
                <a16:creationId xmlns:a16="http://schemas.microsoft.com/office/drawing/2014/main" id="{E4D12D21-2F9E-2846-20E0-F0307CE0821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4" name="Text Placeholder 11">
            <a:extLst>
              <a:ext uri="{FF2B5EF4-FFF2-40B4-BE49-F238E27FC236}">
                <a16:creationId xmlns:a16="http://schemas.microsoft.com/office/drawing/2014/main" id="{B2C029B1-D3AF-4207-4861-9E36D8537EA9}"/>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tabLst>
                <a:tab pos="360363" algn="l"/>
              </a:tabLst>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a:p>
            <a:pPr lvl="0"/>
            <a:r>
              <a:rPr lang="en-GB"/>
              <a:t>		</a:t>
            </a:r>
          </a:p>
        </p:txBody>
      </p:sp>
      <p:sp>
        <p:nvSpPr>
          <p:cNvPr id="8" name="Text Placeholder 11">
            <a:extLst>
              <a:ext uri="{FF2B5EF4-FFF2-40B4-BE49-F238E27FC236}">
                <a16:creationId xmlns:a16="http://schemas.microsoft.com/office/drawing/2014/main" id="{3A7EBA30-5646-79F7-5FE5-811E66D70361}"/>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tabLst>
                <a:tab pos="360363" algn="l"/>
              </a:tabLst>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a:p>
            <a:pPr lvl="0"/>
            <a:r>
              <a:rPr lang="en-GB"/>
              <a:t>	</a:t>
            </a:r>
          </a:p>
        </p:txBody>
      </p:sp>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4.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1/11/2024</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 id="2147483926" r:id="rId6"/>
    <p:sldLayoutId id="214748393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938" r:id="rId20"/>
    <p:sldLayoutId id="2147483939" r:id="rId21"/>
    <p:sldLayoutId id="214748394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12.m4a"/><Relationship Id="rId7" Type="http://schemas.openxmlformats.org/officeDocument/2006/relationships/notesSlide" Target="../notesSlides/notesSlide12.xml"/><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slideLayout" Target="../slideLayouts/slideLayout33.xml"/><Relationship Id="rId5" Type="http://schemas.openxmlformats.org/officeDocument/2006/relationships/audio" Target="../media/media13.m4a"/><Relationship Id="rId4" Type="http://schemas.microsoft.com/office/2007/relationships/media" Target="../media/media13.m4a"/><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png"/><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png"/><Relationship Id="rId5" Type="http://schemas.openxmlformats.org/officeDocument/2006/relationships/image" Target="../media/image39.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0.png"/><Relationship Id="rId3" Type="http://schemas.openxmlformats.org/officeDocument/2006/relationships/slideLayout" Target="../slideLayouts/slideLayout34.xml"/><Relationship Id="rId7" Type="http://schemas.openxmlformats.org/officeDocument/2006/relationships/customXml" Target="../ink/ink1.xml"/><Relationship Id="rId12" Type="http://schemas.openxmlformats.org/officeDocument/2006/relationships/image" Target="../media/image4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png"/><Relationship Id="rId11" Type="http://schemas.openxmlformats.org/officeDocument/2006/relationships/customXml" Target="../ink/ink3.xml"/><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notesSlide" Target="../notesSlides/notesSlide16.xml"/><Relationship Id="rId9" Type="http://schemas.openxmlformats.org/officeDocument/2006/relationships/customXml" Target="../ink/ink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3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0.png"/><Relationship Id="rId5" Type="http://schemas.openxmlformats.org/officeDocument/2006/relationships/image" Target="../media/image4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2.m4a"/><Relationship Id="rId7" Type="http://schemas.openxmlformats.org/officeDocument/2006/relationships/notesSlide" Target="../notesSlides/notesSlide21.xml"/><Relationship Id="rId2" Type="http://schemas.microsoft.com/office/2007/relationships/media" Target="../media/media22.m4a"/><Relationship Id="rId1" Type="http://schemas.openxmlformats.org/officeDocument/2006/relationships/tags" Target="../tags/tag3.xml"/><Relationship Id="rId6" Type="http://schemas.openxmlformats.org/officeDocument/2006/relationships/slideLayout" Target="../slideLayouts/slideLayout14.xml"/><Relationship Id="rId5" Type="http://schemas.openxmlformats.org/officeDocument/2006/relationships/audio" Target="../media/media23.m4a"/><Relationship Id="rId4" Type="http://schemas.microsoft.com/office/2007/relationships/media" Target="../media/media23.m4a"/></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4.m4a"/><Relationship Id="rId7" Type="http://schemas.openxmlformats.org/officeDocument/2006/relationships/notesSlide" Target="../notesSlides/notesSlide22.xml"/><Relationship Id="rId2" Type="http://schemas.microsoft.com/office/2007/relationships/media" Target="../media/media24.m4a"/><Relationship Id="rId1" Type="http://schemas.openxmlformats.org/officeDocument/2006/relationships/tags" Target="../tags/tag4.xml"/><Relationship Id="rId6" Type="http://schemas.openxmlformats.org/officeDocument/2006/relationships/slideLayout" Target="../slideLayouts/slideLayout14.xml"/><Relationship Id="rId5" Type="http://schemas.openxmlformats.org/officeDocument/2006/relationships/audio" Target="../media/media25.m4a"/><Relationship Id="rId4" Type="http://schemas.microsoft.com/office/2007/relationships/media" Target="../media/media25.m4a"/></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4.xml"/><Relationship Id="rId7" Type="http://schemas.openxmlformats.org/officeDocument/2006/relationships/image" Target="../media/image50.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9.png"/><Relationship Id="rId11" Type="http://schemas.openxmlformats.org/officeDocument/2006/relationships/image" Target="../media/image30.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notesSlide" Target="../notesSlides/notesSlide23.xml"/><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0.png"/><Relationship Id="rId5" Type="http://schemas.openxmlformats.org/officeDocument/2006/relationships/hyperlink" Target="mailto:linda.bruce@open.ac.uk"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515/9781934078266" TargetMode="External"/><Relationship Id="rId7" Type="http://schemas.openxmlformats.org/officeDocument/2006/relationships/hyperlink" Target="http://www.ezproxy.is.ed.ac.uk/login?url=https://dx.doi.org/10.1093/oso/9780198845713.001.0001"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www.gov.scot/publications/scots-language-policy-english/" TargetMode="External"/><Relationship Id="rId5" Type="http://schemas.openxmlformats.org/officeDocument/2006/relationships/hyperlink" Target="https://www.gov.scot/publications/12-languages-policy-findings-2021-survey-local-authorities/documents/" TargetMode="External"/><Relationship Id="rId4" Type="http://schemas.openxmlformats.org/officeDocument/2006/relationships/hyperlink" Target="https://www.coe.int/en/web/conventions/full-list?module=treaty-detail&amp;treatynum=148"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pexels.com/"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0.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notesSlide" Target="../notesSlides/notesSlide7.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0.png"/><Relationship Id="rId5" Type="http://schemas.openxmlformats.org/officeDocument/2006/relationships/image" Target="../media/image3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png"/><Relationship Id="rId5" Type="http://schemas.openxmlformats.org/officeDocument/2006/relationships/image" Target="../media/image3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6C1387-B553-E425-AB80-D79F3959E8B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latin typeface="Poppins" panose="00000500000000000000" pitchFamily="2" charset="0"/>
                <a:ea typeface="+mj-ea"/>
                <a:cs typeface="+mj-cs"/>
              </a:rPr>
              <a:t>Intro Slide Title 2</a:t>
            </a:r>
          </a:p>
        </p:txBody>
      </p:sp>
      <p:sp>
        <p:nvSpPr>
          <p:cNvPr id="13" name="Text Placeholder 12">
            <a:extLst>
              <a:ext uri="{FF2B5EF4-FFF2-40B4-BE49-F238E27FC236}">
                <a16:creationId xmlns:a16="http://schemas.microsoft.com/office/drawing/2014/main" id="{0D789673-899B-9530-E06E-2CBEAAC5BBD3}"/>
              </a:ext>
            </a:extLst>
          </p:cNvPr>
          <p:cNvSpPr>
            <a:spLocks noGrp="1"/>
          </p:cNvSpPr>
          <p:nvPr>
            <p:ph type="body" sz="quarter" idx="11"/>
          </p:nvPr>
        </p:nvSpPr>
        <p:spPr/>
        <p:txBody>
          <a:bodyPr/>
          <a:lstStyle/>
          <a:p>
            <a:r>
              <a:rPr lang="en-GB" sz="4800" dirty="0"/>
              <a:t>Whit (we </a:t>
            </a:r>
            <a:r>
              <a:rPr lang="en-GB" sz="4800" dirty="0" err="1"/>
              <a:t>hink</a:t>
            </a:r>
            <a:r>
              <a:rPr lang="en-GB" sz="4800" dirty="0"/>
              <a:t>) we ken </a:t>
            </a:r>
            <a:r>
              <a:rPr lang="en-GB" sz="4800" dirty="0" err="1"/>
              <a:t>aboot</a:t>
            </a:r>
            <a:r>
              <a:rPr lang="en-GB" sz="4800" dirty="0"/>
              <a:t> Scots</a:t>
            </a:r>
          </a:p>
        </p:txBody>
      </p:sp>
      <p:sp>
        <p:nvSpPr>
          <p:cNvPr id="14" name="Text Placeholder 13">
            <a:extLst>
              <a:ext uri="{FF2B5EF4-FFF2-40B4-BE49-F238E27FC236}">
                <a16:creationId xmlns:a16="http://schemas.microsoft.com/office/drawing/2014/main" id="{D8CD1315-511B-208A-9EE2-C5935CBD0492}"/>
              </a:ext>
            </a:extLst>
          </p:cNvPr>
          <p:cNvSpPr>
            <a:spLocks noGrp="1"/>
          </p:cNvSpPr>
          <p:nvPr>
            <p:ph type="body" sz="quarter" idx="12"/>
          </p:nvPr>
        </p:nvSpPr>
        <p:spPr>
          <a:xfrm>
            <a:off x="408208" y="2626251"/>
            <a:ext cx="5557584" cy="1305402"/>
          </a:xfrm>
        </p:spPr>
        <p:txBody>
          <a:bodyPr/>
          <a:lstStyle/>
          <a:p>
            <a:r>
              <a:rPr lang="en-GB" dirty="0"/>
              <a:t>Language ideologies and minoritized languages</a:t>
            </a:r>
          </a:p>
        </p:txBody>
      </p:sp>
      <p:sp>
        <p:nvSpPr>
          <p:cNvPr id="15" name="Text Placeholder 14">
            <a:extLst>
              <a:ext uri="{FF2B5EF4-FFF2-40B4-BE49-F238E27FC236}">
                <a16:creationId xmlns:a16="http://schemas.microsoft.com/office/drawing/2014/main" id="{B9CB7B41-81B8-6BFF-0525-1938D1A1CE42}"/>
              </a:ext>
            </a:extLst>
          </p:cNvPr>
          <p:cNvSpPr>
            <a:spLocks noGrp="1"/>
          </p:cNvSpPr>
          <p:nvPr>
            <p:ph type="body" sz="quarter" idx="13"/>
          </p:nvPr>
        </p:nvSpPr>
        <p:spPr/>
        <p:txBody>
          <a:bodyPr/>
          <a:lstStyle/>
          <a:p>
            <a:r>
              <a:rPr lang="en-GB" dirty="0"/>
              <a:t>Linda Bruce</a:t>
            </a:r>
          </a:p>
        </p:txBody>
      </p:sp>
      <p:sp>
        <p:nvSpPr>
          <p:cNvPr id="16" name="Text Placeholder 15">
            <a:extLst>
              <a:ext uri="{FF2B5EF4-FFF2-40B4-BE49-F238E27FC236}">
                <a16:creationId xmlns:a16="http://schemas.microsoft.com/office/drawing/2014/main" id="{1B9BFCD4-E09E-2A27-E5D0-B1F353A01007}"/>
              </a:ext>
            </a:extLst>
          </p:cNvPr>
          <p:cNvSpPr>
            <a:spLocks noGrp="1"/>
          </p:cNvSpPr>
          <p:nvPr>
            <p:ph type="body" sz="quarter" idx="14"/>
          </p:nvPr>
        </p:nvSpPr>
        <p:spPr>
          <a:xfrm>
            <a:off x="408208" y="4198584"/>
            <a:ext cx="5557584" cy="1415407"/>
          </a:xfrm>
        </p:spPr>
        <p:txBody>
          <a:bodyPr/>
          <a:lstStyle/>
          <a:p>
            <a:r>
              <a:rPr lang="en-GB" dirty="0"/>
              <a:t>Postgraduate Researcher</a:t>
            </a:r>
          </a:p>
          <a:p>
            <a:r>
              <a:rPr lang="en-GB" dirty="0"/>
              <a:t>School of Languages and Applied Linguistics</a:t>
            </a:r>
          </a:p>
        </p:txBody>
      </p:sp>
      <p:sp>
        <p:nvSpPr>
          <p:cNvPr id="17" name="Text Placeholder 16">
            <a:extLst>
              <a:ext uri="{FF2B5EF4-FFF2-40B4-BE49-F238E27FC236}">
                <a16:creationId xmlns:a16="http://schemas.microsoft.com/office/drawing/2014/main" id="{ABAA5B4B-CAD8-F5E1-CB15-D341B6570DAE}"/>
              </a:ext>
            </a:extLst>
          </p:cNvPr>
          <p:cNvSpPr>
            <a:spLocks noGrp="1"/>
          </p:cNvSpPr>
          <p:nvPr>
            <p:ph type="body" sz="quarter" idx="15"/>
          </p:nvPr>
        </p:nvSpPr>
        <p:spPr>
          <a:xfrm>
            <a:off x="408208" y="4805255"/>
            <a:ext cx="5557584" cy="347039"/>
          </a:xfrm>
        </p:spPr>
        <p:txBody>
          <a:bodyPr/>
          <a:lstStyle/>
          <a:p>
            <a:r>
              <a:rPr lang="en-GB" dirty="0"/>
              <a:t>December 2023</a:t>
            </a:r>
          </a:p>
        </p:txBody>
      </p:sp>
      <p:pic>
        <p:nvPicPr>
          <p:cNvPr id="3" name="Picture Placeholder 2" descr="A person standing in a street&#10;&#10;Description automatically generated">
            <a:extLst>
              <a:ext uri="{FF2B5EF4-FFF2-40B4-BE49-F238E27FC236}">
                <a16:creationId xmlns:a16="http://schemas.microsoft.com/office/drawing/2014/main" id="{8DC8D08C-C961-E52D-6195-AFF5FAFF21D5}"/>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20880" b="20880"/>
          <a:stretch>
            <a:fillRect/>
          </a:stretch>
        </p:blipFill>
        <p:spPr/>
      </p:pic>
      <p:pic>
        <p:nvPicPr>
          <p:cNvPr id="18" name="Audio 17">
            <a:extLst>
              <a:ext uri="{FF2B5EF4-FFF2-40B4-BE49-F238E27FC236}">
                <a16:creationId xmlns:a16="http://schemas.microsoft.com/office/drawing/2014/main" id="{CD96118C-9E43-FF8D-0A25-D1CCAC0BF0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35222743"/>
      </p:ext>
    </p:extLst>
  </p:cSld>
  <p:clrMapOvr>
    <a:masterClrMapping/>
  </p:clrMapOvr>
  <mc:AlternateContent xmlns:mc="http://schemas.openxmlformats.org/markup-compatibility/2006" xmlns:p14="http://schemas.microsoft.com/office/powerpoint/2010/main">
    <mc:Choice Requires="p14">
      <p:transition spd="slow" p14:dur="2000" advTm="28177"/>
    </mc:Choice>
    <mc:Fallback xmlns="">
      <p:transition spd="slow" advTm="2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CB07680-81F5-A22E-A787-F13006FCF8EF}"/>
              </a:ext>
            </a:extLst>
          </p:cNvPr>
          <p:cNvSpPr>
            <a:spLocks noGrp="1"/>
          </p:cNvSpPr>
          <p:nvPr>
            <p:ph type="body" sz="quarter" idx="24"/>
          </p:nvPr>
        </p:nvSpPr>
        <p:spPr>
          <a:xfrm>
            <a:off x="712648" y="3180419"/>
            <a:ext cx="10766703" cy="497161"/>
          </a:xfrm>
        </p:spPr>
        <p:txBody>
          <a:bodyPr/>
          <a:lstStyle/>
          <a:p>
            <a:r>
              <a:rPr lang="en-GB" dirty="0"/>
              <a:t>Scots and its relationship with English in Scotland</a:t>
            </a:r>
          </a:p>
        </p:txBody>
      </p:sp>
      <p:sp>
        <p:nvSpPr>
          <p:cNvPr id="9" name="Title 1">
            <a:extLst>
              <a:ext uri="{FF2B5EF4-FFF2-40B4-BE49-F238E27FC236}">
                <a16:creationId xmlns:a16="http://schemas.microsoft.com/office/drawing/2014/main" id="{6539FFA2-9648-5462-DF13-83871A45224F}"/>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8</a:t>
            </a:r>
          </a:p>
        </p:txBody>
      </p:sp>
      <p:pic>
        <p:nvPicPr>
          <p:cNvPr id="3" name="Audio 2">
            <a:extLst>
              <a:ext uri="{FF2B5EF4-FFF2-40B4-BE49-F238E27FC236}">
                <a16:creationId xmlns:a16="http://schemas.microsoft.com/office/drawing/2014/main" id="{DDCDAFE3-FF29-8290-754E-F34CE28858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73789310"/>
      </p:ext>
    </p:extLst>
  </p:cSld>
  <p:clrMapOvr>
    <a:masterClrMapping/>
  </p:clrMapOvr>
  <mc:AlternateContent xmlns:mc="http://schemas.openxmlformats.org/markup-compatibility/2006" xmlns:p14="http://schemas.microsoft.com/office/powerpoint/2010/main">
    <mc:Choice Requires="p14">
      <p:transition spd="slow" p14:dur="2000" advTm="7743"/>
    </mc:Choice>
    <mc:Fallback xmlns="">
      <p:transition spd="slow" advTm="7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Indo-European and Uralic language families by Minna Sundberg&#10;&#10;Description automatically generated">
            <a:extLst>
              <a:ext uri="{FF2B5EF4-FFF2-40B4-BE49-F238E27FC236}">
                <a16:creationId xmlns:a16="http://schemas.microsoft.com/office/drawing/2014/main" id="{36D4D178-3E4B-73DC-F156-9EFCF7D2D0A3}"/>
              </a:ext>
            </a:extLst>
          </p:cNvPr>
          <p:cNvPicPr>
            <a:picLocks noChangeAspect="1"/>
          </p:cNvPicPr>
          <p:nvPr/>
        </p:nvPicPr>
        <p:blipFill rotWithShape="1">
          <a:blip r:embed="rId5"/>
          <a:srcRect t="3821" b="15837"/>
          <a:stretch/>
        </p:blipFill>
        <p:spPr>
          <a:xfrm>
            <a:off x="20" y="1281"/>
            <a:ext cx="12191980" cy="7060999"/>
          </a:xfrm>
          <a:prstGeom prst="rect">
            <a:avLst/>
          </a:prstGeom>
        </p:spPr>
      </p:pic>
      <p:sp>
        <p:nvSpPr>
          <p:cNvPr id="4" name="TextBox 3">
            <a:extLst>
              <a:ext uri="{FF2B5EF4-FFF2-40B4-BE49-F238E27FC236}">
                <a16:creationId xmlns:a16="http://schemas.microsoft.com/office/drawing/2014/main" id="{FC969BC6-3E41-4305-09C9-63BB18A26526}"/>
              </a:ext>
            </a:extLst>
          </p:cNvPr>
          <p:cNvSpPr txBox="1"/>
          <p:nvPr/>
        </p:nvSpPr>
        <p:spPr>
          <a:xfrm>
            <a:off x="219456" y="6272784"/>
            <a:ext cx="265176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Image: Minna Sundberg</a:t>
            </a:r>
          </a:p>
        </p:txBody>
      </p:sp>
      <p:pic>
        <p:nvPicPr>
          <p:cNvPr id="5" name="Audio 4">
            <a:extLst>
              <a:ext uri="{FF2B5EF4-FFF2-40B4-BE49-F238E27FC236}">
                <a16:creationId xmlns:a16="http://schemas.microsoft.com/office/drawing/2014/main" id="{364A198B-C00C-21F0-A99F-34D2088700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58518043"/>
      </p:ext>
    </p:extLst>
  </p:cSld>
  <p:clrMapOvr>
    <a:masterClrMapping/>
  </p:clrMapOvr>
  <mc:AlternateContent xmlns:mc="http://schemas.openxmlformats.org/markup-compatibility/2006" xmlns:p14="http://schemas.microsoft.com/office/powerpoint/2010/main">
    <mc:Choice Requires="p14">
      <p:transition spd="slow" p14:dur="2000" advTm="22964"/>
    </mc:Choice>
    <mc:Fallback xmlns="">
      <p:transition spd="slow" advTm="22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tree with blue circles and white text&#10;&#10;Description automatically generated">
            <a:extLst>
              <a:ext uri="{FF2B5EF4-FFF2-40B4-BE49-F238E27FC236}">
                <a16:creationId xmlns:a16="http://schemas.microsoft.com/office/drawing/2014/main" id="{B353D9B7-3BDF-0F16-430C-651B217D7BEB}"/>
              </a:ext>
            </a:extLst>
          </p:cNvPr>
          <p:cNvPicPr>
            <a:picLocks noChangeAspect="1"/>
          </p:cNvPicPr>
          <p:nvPr/>
        </p:nvPicPr>
        <p:blipFill rotWithShape="1">
          <a:blip r:embed="rId8"/>
          <a:srcRect t="3230" b="4574"/>
          <a:stretch/>
        </p:blipFill>
        <p:spPr>
          <a:xfrm>
            <a:off x="1143022" y="643466"/>
            <a:ext cx="9905955" cy="5571067"/>
          </a:xfrm>
          <a:prstGeom prst="rect">
            <a:avLst/>
          </a:prstGeom>
        </p:spPr>
      </p:pic>
      <p:pic>
        <p:nvPicPr>
          <p:cNvPr id="4" name="Scots New Testament.m4a">
            <a:hlinkClick r:id="" action="ppaction://media"/>
            <a:extLst>
              <a:ext uri="{FF2B5EF4-FFF2-40B4-BE49-F238E27FC236}">
                <a16:creationId xmlns:a16="http://schemas.microsoft.com/office/drawing/2014/main" id="{F88BF1E5-D97A-19EF-9BDE-529F2F14A10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494819" y="5169962"/>
            <a:ext cx="660398" cy="660398"/>
          </a:xfrm>
          <a:prstGeom prst="rect">
            <a:avLst/>
          </a:prstGeom>
        </p:spPr>
      </p:pic>
      <p:pic>
        <p:nvPicPr>
          <p:cNvPr id="7" name="Audio 6">
            <a:extLst>
              <a:ext uri="{FF2B5EF4-FFF2-40B4-BE49-F238E27FC236}">
                <a16:creationId xmlns:a16="http://schemas.microsoft.com/office/drawing/2014/main" id="{C955C62B-7024-43C0-63E8-4F4F5FDDAD6F}"/>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511896913"/>
      </p:ext>
    </p:extLst>
  </p:cSld>
  <p:clrMapOvr>
    <a:masterClrMapping/>
  </p:clrMapOvr>
  <mc:AlternateContent xmlns:mc="http://schemas.openxmlformats.org/markup-compatibility/2006" xmlns:p14="http://schemas.microsoft.com/office/powerpoint/2010/main">
    <mc:Choice Requires="p14">
      <p:transition spd="slow" p14:dur="2000" advTm="114509"/>
    </mc:Choice>
    <mc:Fallback xmlns="">
      <p:transition spd="slow" advTm="114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355312-F4E1-D238-9809-E8AB9483A00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16</a:t>
            </a:r>
          </a:p>
        </p:txBody>
      </p:sp>
      <p:sp>
        <p:nvSpPr>
          <p:cNvPr id="11" name="Rectangle: Single Corner Rounded 10">
            <a:extLst>
              <a:ext uri="{FF2B5EF4-FFF2-40B4-BE49-F238E27FC236}">
                <a16:creationId xmlns:a16="http://schemas.microsoft.com/office/drawing/2014/main" id="{17754B71-3F85-65F4-CB55-16A15E103CBF}"/>
              </a:ext>
              <a:ext uri="{C183D7F6-B498-43B3-948B-1728B52AA6E4}">
                <adec:decorative xmlns:adec="http://schemas.microsoft.com/office/drawing/2017/decorative" val="1"/>
              </a:ext>
            </a:extLst>
          </p:cNvPr>
          <p:cNvSpPr/>
          <p:nvPr/>
        </p:nvSpPr>
        <p:spPr>
          <a:xfrm>
            <a:off x="582200" y="1640394"/>
            <a:ext cx="2671602" cy="2949894"/>
          </a:xfrm>
          <a:prstGeom prst="round1Rect">
            <a:avLst>
              <a:gd name="adj" fmla="val 5000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grpSp>
        <p:nvGrpSpPr>
          <p:cNvPr id="3" name="Group 2">
            <a:extLst>
              <a:ext uri="{FF2B5EF4-FFF2-40B4-BE49-F238E27FC236}">
                <a16:creationId xmlns:a16="http://schemas.microsoft.com/office/drawing/2014/main" id="{2314DE0A-B114-6033-1783-7C32C5306209}"/>
              </a:ext>
              <a:ext uri="{C183D7F6-B498-43B3-948B-1728B52AA6E4}">
                <adec:decorative xmlns:adec="http://schemas.microsoft.com/office/drawing/2017/decorative" val="1"/>
              </a:ext>
            </a:extLst>
          </p:cNvPr>
          <p:cNvGrpSpPr/>
          <p:nvPr/>
        </p:nvGrpSpPr>
        <p:grpSpPr>
          <a:xfrm>
            <a:off x="3639960" y="1726840"/>
            <a:ext cx="1018939" cy="509531"/>
            <a:chOff x="3299703" y="548246"/>
            <a:chExt cx="2024952" cy="1012596"/>
          </a:xfrm>
        </p:grpSpPr>
        <p:pic>
          <p:nvPicPr>
            <p:cNvPr id="9" name="Picture 8">
              <a:extLst>
                <a:ext uri="{FF2B5EF4-FFF2-40B4-BE49-F238E27FC236}">
                  <a16:creationId xmlns:a16="http://schemas.microsoft.com/office/drawing/2014/main" id="{0C145797-4CE2-0FDB-AC17-2167511EAA6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0" name="Picture 9">
              <a:extLst>
                <a:ext uri="{FF2B5EF4-FFF2-40B4-BE49-F238E27FC236}">
                  <a16:creationId xmlns:a16="http://schemas.microsoft.com/office/drawing/2014/main" id="{82B8BD12-B559-65F0-1000-8ECBE16A4F4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 name="Title 1">
            <a:extLst>
              <a:ext uri="{FF2B5EF4-FFF2-40B4-BE49-F238E27FC236}">
                <a16:creationId xmlns:a16="http://schemas.microsoft.com/office/drawing/2014/main" id="{73C1D45E-8E79-D324-D20C-440E2A68E4F5}"/>
              </a:ext>
            </a:extLst>
          </p:cNvPr>
          <p:cNvSpPr txBox="1">
            <a:spLocks/>
          </p:cNvSpPr>
          <p:nvPr/>
        </p:nvSpPr>
        <p:spPr>
          <a:xfrm>
            <a:off x="3517110" y="2509297"/>
            <a:ext cx="8092689" cy="1839406"/>
          </a:xfrm>
          <a:prstGeom prst="rect">
            <a:avLst/>
          </a:prstGeom>
        </p:spPr>
        <p:txBody>
          <a:bodyPr vert="horz" lIns="91440" tIns="45720" rIns="91440" bIns="45720" rtlCol="0" anchor="ctr">
            <a:noAutofit/>
          </a:bodyPr>
          <a:lstStyle>
            <a:lvl1pPr algn="l" defTabSz="914400" rtl="0" eaLnBrk="1" latinLnBrk="0" hangingPunct="1">
              <a:lnSpc>
                <a:spcPct val="110000"/>
              </a:lnSpc>
              <a:spcBef>
                <a:spcPts val="0"/>
              </a:spcBef>
              <a:spcAft>
                <a:spcPts val="600"/>
              </a:spcAft>
              <a:buNone/>
              <a:defRPr sz="3200" kern="1200">
                <a:solidFill>
                  <a:schemeClr val="bg1"/>
                </a:solidFill>
                <a:latin typeface="Poppins SemiBold" panose="00000700000000000000" pitchFamily="50" charset="0"/>
                <a:ea typeface="+mj-ea"/>
                <a:cs typeface="Poppins SemiBold" panose="00000700000000000000" pitchFamily="50" charset="0"/>
              </a:defRPr>
            </a:lvl1pPr>
          </a:lstStyle>
          <a:p>
            <a:endParaRPr lang="en-US" sz="2400" dirty="0">
              <a:latin typeface="Poppins" panose="00000500000000000000" pitchFamily="2" charset="0"/>
              <a:cs typeface="Poppins" panose="00000500000000000000" pitchFamily="2" charset="0"/>
            </a:endParaRPr>
          </a:p>
        </p:txBody>
      </p:sp>
      <p:grpSp>
        <p:nvGrpSpPr>
          <p:cNvPr id="13" name="Group 12">
            <a:extLst>
              <a:ext uri="{FF2B5EF4-FFF2-40B4-BE49-F238E27FC236}">
                <a16:creationId xmlns:a16="http://schemas.microsoft.com/office/drawing/2014/main" id="{D73847AE-7DBB-0268-3A03-08011525EB20}"/>
              </a:ext>
              <a:ext uri="{C183D7F6-B498-43B3-948B-1728B52AA6E4}">
                <adec:decorative xmlns:adec="http://schemas.microsoft.com/office/drawing/2017/decorative" val="1"/>
              </a:ext>
            </a:extLst>
          </p:cNvPr>
          <p:cNvGrpSpPr/>
          <p:nvPr/>
        </p:nvGrpSpPr>
        <p:grpSpPr>
          <a:xfrm rot="10800000">
            <a:off x="9603341" y="3898729"/>
            <a:ext cx="1018939" cy="509531"/>
            <a:chOff x="3299703" y="548246"/>
            <a:chExt cx="2024952" cy="1012596"/>
          </a:xfrm>
        </p:grpSpPr>
        <p:pic>
          <p:nvPicPr>
            <p:cNvPr id="14" name="Picture 13">
              <a:extLst>
                <a:ext uri="{FF2B5EF4-FFF2-40B4-BE49-F238E27FC236}">
                  <a16:creationId xmlns:a16="http://schemas.microsoft.com/office/drawing/2014/main" id="{EF352C08-47A2-EF05-16AC-30211A91E1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5" name="Picture 14">
              <a:extLst>
                <a:ext uri="{FF2B5EF4-FFF2-40B4-BE49-F238E27FC236}">
                  <a16:creationId xmlns:a16="http://schemas.microsoft.com/office/drawing/2014/main" id="{44312BA8-BA20-352E-60D7-104DC5093C1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12" name="Text Placeholder 9">
            <a:extLst>
              <a:ext uri="{FF2B5EF4-FFF2-40B4-BE49-F238E27FC236}">
                <a16:creationId xmlns:a16="http://schemas.microsoft.com/office/drawing/2014/main" id="{246735C8-43AE-0ED0-53F8-BCC376FCED61}"/>
              </a:ext>
            </a:extLst>
          </p:cNvPr>
          <p:cNvSpPr txBox="1">
            <a:spLocks/>
          </p:cNvSpPr>
          <p:nvPr/>
        </p:nvSpPr>
        <p:spPr>
          <a:xfrm>
            <a:off x="3517110" y="4348703"/>
            <a:ext cx="5098712" cy="759053"/>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1"/>
                </a:solidFill>
                <a:latin typeface="Poppins" panose="00000500000000000000" pitchFamily="2" charset="0"/>
                <a:cs typeface="Poppins" panose="00000500000000000000" pitchFamily="2" charset="0"/>
              </a:rPr>
              <a:t>Baumann and Briggs, 2003, p.316-7</a:t>
            </a:r>
            <a:endParaRPr lang="en-GB" sz="2000" dirty="0">
              <a:solidFill>
                <a:schemeClr val="bg1"/>
              </a:solidFill>
              <a:latin typeface="Poppins" panose="00000500000000000000" pitchFamily="2" charset="0"/>
              <a:cs typeface="Poppins" panose="00000500000000000000" pitchFamily="2" charset="0"/>
            </a:endParaRPr>
          </a:p>
        </p:txBody>
      </p:sp>
      <p:sp>
        <p:nvSpPr>
          <p:cNvPr id="5" name="Title 1">
            <a:extLst>
              <a:ext uri="{FF2B5EF4-FFF2-40B4-BE49-F238E27FC236}">
                <a16:creationId xmlns:a16="http://schemas.microsoft.com/office/drawing/2014/main" id="{2740D79A-F372-550D-D8F9-8FFB1C670861}"/>
              </a:ext>
            </a:extLst>
          </p:cNvPr>
          <p:cNvSpPr txBox="1">
            <a:spLocks/>
          </p:cNvSpPr>
          <p:nvPr/>
        </p:nvSpPr>
        <p:spPr>
          <a:xfrm>
            <a:off x="3639960" y="2314088"/>
            <a:ext cx="8092689" cy="1839406"/>
          </a:xfrm>
          <a:prstGeom prst="rect">
            <a:avLst/>
          </a:prstGeom>
        </p:spPr>
        <p:txBody>
          <a:bodyPr vert="horz" lIns="91440" tIns="45720" rIns="91440" bIns="45720" rtlCol="0" anchor="ctr">
            <a:noAutofit/>
          </a:bodyPr>
          <a:lstStyle>
            <a:lvl1pPr algn="l" defTabSz="914400" rtl="0" eaLnBrk="1" latinLnBrk="0" hangingPunct="1">
              <a:lnSpc>
                <a:spcPct val="110000"/>
              </a:lnSpc>
              <a:spcBef>
                <a:spcPts val="0"/>
              </a:spcBef>
              <a:spcAft>
                <a:spcPts val="600"/>
              </a:spcAft>
              <a:buNone/>
              <a:defRPr sz="3200" kern="1200">
                <a:solidFill>
                  <a:schemeClr val="bg1"/>
                </a:solidFill>
                <a:latin typeface="Poppins SemiBold" panose="00000700000000000000" pitchFamily="50" charset="0"/>
                <a:ea typeface="+mj-ea"/>
                <a:cs typeface="Poppins SemiBold" panose="00000700000000000000" pitchFamily="50" charset="0"/>
              </a:defRPr>
            </a:lvl1pPr>
          </a:lstStyle>
          <a:p>
            <a:r>
              <a:rPr lang="en-US" sz="2400" dirty="0">
                <a:latin typeface="Century Gothic" panose="020B0502020202020204" pitchFamily="34" charset="0"/>
              </a:rPr>
              <a:t>Never let constructions of language and tradition masquerade as cartographies of the real.</a:t>
            </a:r>
            <a:endParaRPr lang="en-US" sz="2400" dirty="0">
              <a:latin typeface="Poppins" panose="00000500000000000000" pitchFamily="2" charset="0"/>
              <a:cs typeface="Poppins" panose="00000500000000000000" pitchFamily="2" charset="0"/>
            </a:endParaRPr>
          </a:p>
        </p:txBody>
      </p:sp>
      <p:pic>
        <p:nvPicPr>
          <p:cNvPr id="7" name="Audio 6">
            <a:extLst>
              <a:ext uri="{FF2B5EF4-FFF2-40B4-BE49-F238E27FC236}">
                <a16:creationId xmlns:a16="http://schemas.microsoft.com/office/drawing/2014/main" id="{BCC9BFCA-1826-C74E-3746-3E181A3D99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017898"/>
      </p:ext>
    </p:extLst>
  </p:cSld>
  <p:clrMapOvr>
    <a:masterClrMapping/>
  </p:clrMapOvr>
  <mc:AlternateContent xmlns:mc="http://schemas.openxmlformats.org/markup-compatibility/2006" xmlns:p14="http://schemas.microsoft.com/office/powerpoint/2010/main">
    <mc:Choice Requires="p14">
      <p:transition spd="slow" p14:dur="2000" advTm="14373"/>
    </mc:Choice>
    <mc:Fallback xmlns="">
      <p:transition spd="slow" advTm="1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4616-1EF2-B147-869C-3A45791D49B2}"/>
              </a:ext>
            </a:extLst>
          </p:cNvPr>
          <p:cNvSpPr>
            <a:spLocks noGrp="1"/>
          </p:cNvSpPr>
          <p:nvPr>
            <p:ph type="title"/>
          </p:nvPr>
        </p:nvSpPr>
        <p:spPr>
          <a:xfrm>
            <a:off x="640080" y="5576887"/>
            <a:ext cx="10911840" cy="640081"/>
          </a:xfrm>
        </p:spPr>
        <p:txBody>
          <a:bodyPr vert="horz" lIns="91440" tIns="45720" rIns="91440" bIns="45720" rtlCol="0" anchor="ctr">
            <a:normAutofit fontScale="90000"/>
          </a:bodyPr>
          <a:lstStyle/>
          <a:p>
            <a:pPr algn="ctr"/>
            <a:r>
              <a:rPr lang="en-US" sz="3200" dirty="0">
                <a:latin typeface="Century Gothic" panose="020B0502020202020204" pitchFamily="34" charset="0"/>
              </a:rPr>
              <a:t>The constructed relationship of Scots and English in Scotland</a:t>
            </a:r>
          </a:p>
        </p:txBody>
      </p:sp>
      <p:pic>
        <p:nvPicPr>
          <p:cNvPr id="5" name="Picture 4" descr="A blue line with arrows&#10;&#10;Description automatically generated">
            <a:extLst>
              <a:ext uri="{FF2B5EF4-FFF2-40B4-BE49-F238E27FC236}">
                <a16:creationId xmlns:a16="http://schemas.microsoft.com/office/drawing/2014/main" id="{52EC2EF6-CE80-7C76-3DF2-10DC82E36D6B}"/>
              </a:ext>
            </a:extLst>
          </p:cNvPr>
          <p:cNvPicPr>
            <a:picLocks noChangeAspect="1"/>
          </p:cNvPicPr>
          <p:nvPr/>
        </p:nvPicPr>
        <p:blipFill rotWithShape="1">
          <a:blip r:embed="rId5"/>
          <a:srcRect t="3639" r="1" b="1"/>
          <a:stretch/>
        </p:blipFill>
        <p:spPr>
          <a:xfrm>
            <a:off x="640080" y="640080"/>
            <a:ext cx="10911840" cy="4836795"/>
          </a:xfrm>
          <a:prstGeom prst="rect">
            <a:avLst/>
          </a:prstGeom>
          <a:ln w="19050">
            <a:solidFill>
              <a:schemeClr val="tx1"/>
            </a:solidFill>
            <a:miter lim="800000"/>
          </a:ln>
        </p:spPr>
      </p:pic>
      <p:pic>
        <p:nvPicPr>
          <p:cNvPr id="4" name="Audio 3">
            <a:extLst>
              <a:ext uri="{FF2B5EF4-FFF2-40B4-BE49-F238E27FC236}">
                <a16:creationId xmlns:a16="http://schemas.microsoft.com/office/drawing/2014/main" id="{89081DAD-1ABB-F6A7-003E-18DD1A9865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92626153"/>
      </p:ext>
    </p:extLst>
  </p:cSld>
  <p:clrMapOvr>
    <a:masterClrMapping/>
  </p:clrMapOvr>
  <mc:AlternateContent xmlns:mc="http://schemas.openxmlformats.org/markup-compatibility/2006" xmlns:p14="http://schemas.microsoft.com/office/powerpoint/2010/main">
    <mc:Choice Requires="p14">
      <p:transition spd="slow" p14:dur="2000" advTm="110306"/>
    </mc:Choice>
    <mc:Fallback xmlns="">
      <p:transition spd="slow" advTm="11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alaxy in space with stars&#10;&#10;Description automatically generated">
            <a:extLst>
              <a:ext uri="{FF2B5EF4-FFF2-40B4-BE49-F238E27FC236}">
                <a16:creationId xmlns:a16="http://schemas.microsoft.com/office/drawing/2014/main" id="{F8C6D502-BCA5-5F23-EE1A-F112EB64EA8B}"/>
              </a:ext>
            </a:extLst>
          </p:cNvPr>
          <p:cNvPicPr>
            <a:picLocks noChangeAspect="1"/>
          </p:cNvPicPr>
          <p:nvPr/>
        </p:nvPicPr>
        <p:blipFill rotWithShape="1">
          <a:blip r:embed="rId5"/>
          <a:srcRect t="5930" r="1" b="5749"/>
          <a:stretch/>
        </p:blipFill>
        <p:spPr>
          <a:xfrm>
            <a:off x="196850" y="173518"/>
            <a:ext cx="11798300" cy="6512763"/>
          </a:xfrm>
          <a:prstGeom prst="rect">
            <a:avLst/>
          </a:prstGeom>
        </p:spPr>
      </p:pic>
      <p:pic>
        <p:nvPicPr>
          <p:cNvPr id="4" name="Audio 3">
            <a:extLst>
              <a:ext uri="{FF2B5EF4-FFF2-40B4-BE49-F238E27FC236}">
                <a16:creationId xmlns:a16="http://schemas.microsoft.com/office/drawing/2014/main" id="{5D94BCBF-C6AB-183D-5E78-D14E7CCBE6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09164197"/>
      </p:ext>
    </p:extLst>
  </p:cSld>
  <p:clrMapOvr>
    <a:masterClrMapping/>
  </p:clrMapOvr>
  <mc:AlternateContent xmlns:mc="http://schemas.openxmlformats.org/markup-compatibility/2006" xmlns:p14="http://schemas.microsoft.com/office/powerpoint/2010/main">
    <mc:Choice Requires="p14">
      <p:transition spd="slow" p14:dur="2000" advTm="102307"/>
    </mc:Choice>
    <mc:Fallback xmlns="">
      <p:transition spd="slow" advTm="102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4616-1EF2-B147-869C-3A45791D49B2}"/>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latin typeface="Century Gothic" panose="020B0502020202020204" pitchFamily="34" charset="0"/>
              </a:rPr>
              <a:t>The official status of a variety within a nation-state</a:t>
            </a:r>
          </a:p>
        </p:txBody>
      </p:sp>
      <p:pic>
        <p:nvPicPr>
          <p:cNvPr id="7" name="Picture 6" descr="A blue and white cover&#10;&#10;Description automatically generated">
            <a:extLst>
              <a:ext uri="{FF2B5EF4-FFF2-40B4-BE49-F238E27FC236}">
                <a16:creationId xmlns:a16="http://schemas.microsoft.com/office/drawing/2014/main" id="{282EC2E9-A35E-7C77-E58A-9999BC327F45}"/>
              </a:ext>
            </a:extLst>
          </p:cNvPr>
          <p:cNvPicPr>
            <a:picLocks noChangeAspect="1"/>
          </p:cNvPicPr>
          <p:nvPr/>
        </p:nvPicPr>
        <p:blipFill>
          <a:blip r:embed="rId5"/>
          <a:stretch>
            <a:fillRect/>
          </a:stretch>
        </p:blipFill>
        <p:spPr>
          <a:xfrm>
            <a:off x="1112628" y="1455619"/>
            <a:ext cx="3160792" cy="4567944"/>
          </a:xfrm>
          <a:prstGeom prst="rect">
            <a:avLst/>
          </a:prstGeom>
        </p:spPr>
      </p:pic>
      <p:sp>
        <p:nvSpPr>
          <p:cNvPr id="3" name="Text Placeholder 10">
            <a:extLst>
              <a:ext uri="{FF2B5EF4-FFF2-40B4-BE49-F238E27FC236}">
                <a16:creationId xmlns:a16="http://schemas.microsoft.com/office/drawing/2014/main" id="{8FCBD3DA-8D69-4CE8-9600-A8B753EE2FBD}"/>
              </a:ext>
            </a:extLst>
          </p:cNvPr>
          <p:cNvSpPr txBox="1">
            <a:spLocks/>
          </p:cNvSpPr>
          <p:nvPr/>
        </p:nvSpPr>
        <p:spPr>
          <a:xfrm>
            <a:off x="1112628" y="392451"/>
            <a:ext cx="10766703" cy="497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chemeClr val="bg1"/>
                </a:solidFill>
                <a:latin typeface="+mj-lt"/>
              </a:rPr>
              <a:t>Scots’ official status in Scotland</a:t>
            </a:r>
          </a:p>
        </p:txBody>
      </p:sp>
      <p:pic>
        <p:nvPicPr>
          <p:cNvPr id="12" name="Picture 11" descr="A paper with text on it&#10;&#10;Description automatically generated">
            <a:extLst>
              <a:ext uri="{FF2B5EF4-FFF2-40B4-BE49-F238E27FC236}">
                <a16:creationId xmlns:a16="http://schemas.microsoft.com/office/drawing/2014/main" id="{CBFAD288-F357-007D-0099-471DC964F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5968" y="1455619"/>
            <a:ext cx="6591300" cy="4567944"/>
          </a:xfrm>
          <a:prstGeom prst="rect">
            <a:avLst/>
          </a:prstGeom>
          <a:ln/>
        </p:spPr>
        <p:style>
          <a:lnRef idx="1">
            <a:schemeClr val="accent3"/>
          </a:lnRef>
          <a:fillRef idx="3">
            <a:schemeClr val="accent3"/>
          </a:fillRef>
          <a:effectRef idx="2">
            <a:schemeClr val="accent3"/>
          </a:effectRef>
          <a:fontRef idx="minor">
            <a:schemeClr val="lt1"/>
          </a:fontRef>
        </p:style>
      </p:pic>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90ED2E55-C7BC-A279-51A1-E37C86EE8167}"/>
                  </a:ext>
                </a:extLst>
              </p14:cNvPr>
              <p14:cNvContentPartPr/>
              <p14:nvPr/>
            </p14:nvContentPartPr>
            <p14:xfrm>
              <a:off x="5890776" y="2933611"/>
              <a:ext cx="3136320" cy="145080"/>
            </p14:xfrm>
          </p:contentPart>
        </mc:Choice>
        <mc:Fallback xmlns="">
          <p:pic>
            <p:nvPicPr>
              <p:cNvPr id="20" name="Ink 19">
                <a:extLst>
                  <a:ext uri="{FF2B5EF4-FFF2-40B4-BE49-F238E27FC236}">
                    <a16:creationId xmlns:a16="http://schemas.microsoft.com/office/drawing/2014/main" id="{90ED2E55-C7BC-A279-51A1-E37C86EE8167}"/>
                  </a:ext>
                </a:extLst>
              </p:cNvPr>
              <p:cNvPicPr/>
              <p:nvPr/>
            </p:nvPicPr>
            <p:blipFill>
              <a:blip r:embed="rId8"/>
              <a:stretch>
                <a:fillRect/>
              </a:stretch>
            </p:blipFill>
            <p:spPr>
              <a:xfrm>
                <a:off x="5837136" y="2825611"/>
                <a:ext cx="3243960"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15B48507-AEA6-52F3-D78A-F28199EE33EE}"/>
                  </a:ext>
                </a:extLst>
              </p14:cNvPr>
              <p14:cNvContentPartPr/>
              <p14:nvPr/>
            </p14:nvContentPartPr>
            <p14:xfrm>
              <a:off x="5892576" y="4405651"/>
              <a:ext cx="4303800" cy="74520"/>
            </p14:xfrm>
          </p:contentPart>
        </mc:Choice>
        <mc:Fallback xmlns="">
          <p:pic>
            <p:nvPicPr>
              <p:cNvPr id="22" name="Ink 21">
                <a:extLst>
                  <a:ext uri="{FF2B5EF4-FFF2-40B4-BE49-F238E27FC236}">
                    <a16:creationId xmlns:a16="http://schemas.microsoft.com/office/drawing/2014/main" id="{15B48507-AEA6-52F3-D78A-F28199EE33EE}"/>
                  </a:ext>
                </a:extLst>
              </p:cNvPr>
              <p:cNvPicPr/>
              <p:nvPr/>
            </p:nvPicPr>
            <p:blipFill>
              <a:blip r:embed="rId10"/>
              <a:stretch>
                <a:fillRect/>
              </a:stretch>
            </p:blipFill>
            <p:spPr>
              <a:xfrm>
                <a:off x="5838936" y="4297651"/>
                <a:ext cx="441144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F401AF4E-F211-84E5-AB73-2C1B1D944918}"/>
                  </a:ext>
                </a:extLst>
              </p14:cNvPr>
              <p14:cNvContentPartPr/>
              <p14:nvPr/>
            </p14:nvContentPartPr>
            <p14:xfrm>
              <a:off x="13258536" y="5897851"/>
              <a:ext cx="360" cy="360"/>
            </p14:xfrm>
          </p:contentPart>
        </mc:Choice>
        <mc:Fallback xmlns="">
          <p:pic>
            <p:nvPicPr>
              <p:cNvPr id="23" name="Ink 22">
                <a:extLst>
                  <a:ext uri="{FF2B5EF4-FFF2-40B4-BE49-F238E27FC236}">
                    <a16:creationId xmlns:a16="http://schemas.microsoft.com/office/drawing/2014/main" id="{F401AF4E-F211-84E5-AB73-2C1B1D944918}"/>
                  </a:ext>
                </a:extLst>
              </p:cNvPr>
              <p:cNvPicPr/>
              <p:nvPr/>
            </p:nvPicPr>
            <p:blipFill>
              <a:blip r:embed="rId12"/>
              <a:stretch>
                <a:fillRect/>
              </a:stretch>
            </p:blipFill>
            <p:spPr>
              <a:xfrm>
                <a:off x="13204896" y="5790211"/>
                <a:ext cx="108000" cy="216000"/>
              </a:xfrm>
              <a:prstGeom prst="rect">
                <a:avLst/>
              </a:prstGeom>
            </p:spPr>
          </p:pic>
        </mc:Fallback>
      </mc:AlternateContent>
      <p:pic>
        <p:nvPicPr>
          <p:cNvPr id="5" name="Audio 4">
            <a:extLst>
              <a:ext uri="{FF2B5EF4-FFF2-40B4-BE49-F238E27FC236}">
                <a16:creationId xmlns:a16="http://schemas.microsoft.com/office/drawing/2014/main" id="{CD8BECE2-D88D-D8A1-BC0C-0D0E6DFCFF9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80124634"/>
      </p:ext>
    </p:extLst>
  </p:cSld>
  <p:clrMapOvr>
    <a:masterClrMapping/>
  </p:clrMapOvr>
  <mc:AlternateContent xmlns:mc="http://schemas.openxmlformats.org/markup-compatibility/2006" xmlns:p14="http://schemas.microsoft.com/office/powerpoint/2010/main">
    <mc:Choice Requires="p14">
      <p:transition spd="slow" p14:dur="2000" advTm="115484"/>
    </mc:Choice>
    <mc:Fallback xmlns="">
      <p:transition spd="slow" advTm="115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355312-F4E1-D238-9809-E8AB9483A00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16</a:t>
            </a:r>
          </a:p>
        </p:txBody>
      </p:sp>
      <p:sp>
        <p:nvSpPr>
          <p:cNvPr id="11" name="Rectangle: Single Corner Rounded 10">
            <a:extLst>
              <a:ext uri="{FF2B5EF4-FFF2-40B4-BE49-F238E27FC236}">
                <a16:creationId xmlns:a16="http://schemas.microsoft.com/office/drawing/2014/main" id="{17754B71-3F85-65F4-CB55-16A15E103CBF}"/>
              </a:ext>
              <a:ext uri="{C183D7F6-B498-43B3-948B-1728B52AA6E4}">
                <adec:decorative xmlns:adec="http://schemas.microsoft.com/office/drawing/2017/decorative" val="1"/>
              </a:ext>
            </a:extLst>
          </p:cNvPr>
          <p:cNvSpPr/>
          <p:nvPr/>
        </p:nvSpPr>
        <p:spPr>
          <a:xfrm>
            <a:off x="582200" y="1640394"/>
            <a:ext cx="2671602" cy="2949894"/>
          </a:xfrm>
          <a:prstGeom prst="round1Rect">
            <a:avLst>
              <a:gd name="adj" fmla="val 5000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grpSp>
        <p:nvGrpSpPr>
          <p:cNvPr id="3" name="Group 2">
            <a:extLst>
              <a:ext uri="{FF2B5EF4-FFF2-40B4-BE49-F238E27FC236}">
                <a16:creationId xmlns:a16="http://schemas.microsoft.com/office/drawing/2014/main" id="{2314DE0A-B114-6033-1783-7C32C5306209}"/>
              </a:ext>
              <a:ext uri="{C183D7F6-B498-43B3-948B-1728B52AA6E4}">
                <adec:decorative xmlns:adec="http://schemas.microsoft.com/office/drawing/2017/decorative" val="1"/>
              </a:ext>
            </a:extLst>
          </p:cNvPr>
          <p:cNvGrpSpPr/>
          <p:nvPr/>
        </p:nvGrpSpPr>
        <p:grpSpPr>
          <a:xfrm>
            <a:off x="3639960" y="1726840"/>
            <a:ext cx="1018939" cy="509531"/>
            <a:chOff x="3299703" y="548246"/>
            <a:chExt cx="2024952" cy="1012596"/>
          </a:xfrm>
        </p:grpSpPr>
        <p:pic>
          <p:nvPicPr>
            <p:cNvPr id="9" name="Picture 8">
              <a:extLst>
                <a:ext uri="{FF2B5EF4-FFF2-40B4-BE49-F238E27FC236}">
                  <a16:creationId xmlns:a16="http://schemas.microsoft.com/office/drawing/2014/main" id="{0C145797-4CE2-0FDB-AC17-2167511EAA6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0" name="Picture 9">
              <a:extLst>
                <a:ext uri="{FF2B5EF4-FFF2-40B4-BE49-F238E27FC236}">
                  <a16:creationId xmlns:a16="http://schemas.microsoft.com/office/drawing/2014/main" id="{82B8BD12-B559-65F0-1000-8ECBE16A4F4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 name="Title 1">
            <a:extLst>
              <a:ext uri="{FF2B5EF4-FFF2-40B4-BE49-F238E27FC236}">
                <a16:creationId xmlns:a16="http://schemas.microsoft.com/office/drawing/2014/main" id="{73C1D45E-8E79-D324-D20C-440E2A68E4F5}"/>
              </a:ext>
            </a:extLst>
          </p:cNvPr>
          <p:cNvSpPr txBox="1">
            <a:spLocks/>
          </p:cNvSpPr>
          <p:nvPr/>
        </p:nvSpPr>
        <p:spPr>
          <a:xfrm>
            <a:off x="3517110" y="2509297"/>
            <a:ext cx="8092689" cy="1839406"/>
          </a:xfrm>
          <a:prstGeom prst="rect">
            <a:avLst/>
          </a:prstGeom>
        </p:spPr>
        <p:txBody>
          <a:bodyPr vert="horz" lIns="91440" tIns="45720" rIns="91440" bIns="45720" rtlCol="0" anchor="ctr">
            <a:noAutofit/>
          </a:bodyPr>
          <a:lstStyle>
            <a:lvl1pPr algn="l" defTabSz="914400" rtl="0" eaLnBrk="1" latinLnBrk="0" hangingPunct="1">
              <a:lnSpc>
                <a:spcPct val="110000"/>
              </a:lnSpc>
              <a:spcBef>
                <a:spcPts val="0"/>
              </a:spcBef>
              <a:spcAft>
                <a:spcPts val="600"/>
              </a:spcAft>
              <a:buNone/>
              <a:defRPr sz="3200" kern="1200">
                <a:solidFill>
                  <a:schemeClr val="bg1"/>
                </a:solidFill>
                <a:latin typeface="Poppins SemiBold" panose="00000700000000000000" pitchFamily="50" charset="0"/>
                <a:ea typeface="+mj-ea"/>
                <a:cs typeface="Poppins SemiBold" panose="00000700000000000000" pitchFamily="50" charset="0"/>
              </a:defRPr>
            </a:lvl1pPr>
          </a:lstStyle>
          <a:p>
            <a:endParaRPr lang="en-US" sz="2400" dirty="0">
              <a:latin typeface="Poppins" panose="00000500000000000000" pitchFamily="2" charset="0"/>
              <a:cs typeface="Poppins" panose="00000500000000000000" pitchFamily="2" charset="0"/>
            </a:endParaRPr>
          </a:p>
        </p:txBody>
      </p:sp>
      <p:grpSp>
        <p:nvGrpSpPr>
          <p:cNvPr id="13" name="Group 12">
            <a:extLst>
              <a:ext uri="{FF2B5EF4-FFF2-40B4-BE49-F238E27FC236}">
                <a16:creationId xmlns:a16="http://schemas.microsoft.com/office/drawing/2014/main" id="{D73847AE-7DBB-0268-3A03-08011525EB20}"/>
              </a:ext>
              <a:ext uri="{C183D7F6-B498-43B3-948B-1728B52AA6E4}">
                <adec:decorative xmlns:adec="http://schemas.microsoft.com/office/drawing/2017/decorative" val="1"/>
              </a:ext>
            </a:extLst>
          </p:cNvPr>
          <p:cNvGrpSpPr/>
          <p:nvPr/>
        </p:nvGrpSpPr>
        <p:grpSpPr>
          <a:xfrm rot="10800000">
            <a:off x="9603341" y="3898729"/>
            <a:ext cx="1018939" cy="509531"/>
            <a:chOff x="3299703" y="548246"/>
            <a:chExt cx="2024952" cy="1012596"/>
          </a:xfrm>
        </p:grpSpPr>
        <p:pic>
          <p:nvPicPr>
            <p:cNvPr id="14" name="Picture 13">
              <a:extLst>
                <a:ext uri="{FF2B5EF4-FFF2-40B4-BE49-F238E27FC236}">
                  <a16:creationId xmlns:a16="http://schemas.microsoft.com/office/drawing/2014/main" id="{EF352C08-47A2-EF05-16AC-30211A91E1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5" name="Picture 14">
              <a:extLst>
                <a:ext uri="{FF2B5EF4-FFF2-40B4-BE49-F238E27FC236}">
                  <a16:creationId xmlns:a16="http://schemas.microsoft.com/office/drawing/2014/main" id="{44312BA8-BA20-352E-60D7-104DC5093C1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12" name="Text Placeholder 9">
            <a:extLst>
              <a:ext uri="{FF2B5EF4-FFF2-40B4-BE49-F238E27FC236}">
                <a16:creationId xmlns:a16="http://schemas.microsoft.com/office/drawing/2014/main" id="{246735C8-43AE-0ED0-53F8-BCC376FCED61}"/>
              </a:ext>
            </a:extLst>
          </p:cNvPr>
          <p:cNvSpPr txBox="1">
            <a:spLocks/>
          </p:cNvSpPr>
          <p:nvPr/>
        </p:nvSpPr>
        <p:spPr>
          <a:xfrm>
            <a:off x="3517109" y="4848210"/>
            <a:ext cx="8674891" cy="13894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solidFill>
                  <a:schemeClr val="bg1"/>
                </a:solidFill>
                <a:latin typeface="Poppins" panose="00000500000000000000" pitchFamily="2" charset="0"/>
                <a:cs typeface="Poppins" panose="00000500000000000000" pitchFamily="2" charset="0"/>
              </a:rPr>
              <a:t>https://</a:t>
            </a:r>
            <a:r>
              <a:rPr lang="en-GB" sz="1400" b="1" dirty="0" err="1">
                <a:solidFill>
                  <a:schemeClr val="bg1"/>
                </a:solidFill>
                <a:latin typeface="Poppins" panose="00000500000000000000" pitchFamily="2" charset="0"/>
                <a:cs typeface="Poppins" panose="00000500000000000000" pitchFamily="2" charset="0"/>
              </a:rPr>
              <a:t>www.parliament.scot</a:t>
            </a:r>
            <a:r>
              <a:rPr lang="en-GB" sz="1400" b="1" dirty="0">
                <a:solidFill>
                  <a:schemeClr val="bg1"/>
                </a:solidFill>
                <a:latin typeface="Poppins" panose="00000500000000000000" pitchFamily="2" charset="0"/>
                <a:cs typeface="Poppins" panose="00000500000000000000" pitchFamily="2" charset="0"/>
              </a:rPr>
              <a:t>/bills-and-laws/bills/</a:t>
            </a:r>
            <a:r>
              <a:rPr lang="en-GB" sz="1400" b="1" dirty="0" err="1">
                <a:solidFill>
                  <a:schemeClr val="bg1"/>
                </a:solidFill>
                <a:latin typeface="Poppins" panose="00000500000000000000" pitchFamily="2" charset="0"/>
                <a:cs typeface="Poppins" panose="00000500000000000000" pitchFamily="2" charset="0"/>
              </a:rPr>
              <a:t>scottish</a:t>
            </a:r>
            <a:r>
              <a:rPr lang="en-GB" sz="1400" b="1" dirty="0">
                <a:solidFill>
                  <a:schemeClr val="bg1"/>
                </a:solidFill>
                <a:latin typeface="Poppins" panose="00000500000000000000" pitchFamily="2" charset="0"/>
                <a:cs typeface="Poppins" panose="00000500000000000000" pitchFamily="2" charset="0"/>
              </a:rPr>
              <a:t>-languages-bill/introduced</a:t>
            </a:r>
            <a:endParaRPr lang="en-GB" sz="1400" dirty="0">
              <a:solidFill>
                <a:schemeClr val="bg1"/>
              </a:solidFill>
              <a:latin typeface="Poppins" panose="00000500000000000000" pitchFamily="2" charset="0"/>
              <a:cs typeface="Poppins" panose="00000500000000000000" pitchFamily="2" charset="0"/>
            </a:endParaRPr>
          </a:p>
        </p:txBody>
      </p:sp>
      <p:sp>
        <p:nvSpPr>
          <p:cNvPr id="5" name="Title 1">
            <a:extLst>
              <a:ext uri="{FF2B5EF4-FFF2-40B4-BE49-F238E27FC236}">
                <a16:creationId xmlns:a16="http://schemas.microsoft.com/office/drawing/2014/main" id="{2740D79A-F372-550D-D8F9-8FFB1C670861}"/>
              </a:ext>
            </a:extLst>
          </p:cNvPr>
          <p:cNvSpPr txBox="1">
            <a:spLocks/>
          </p:cNvSpPr>
          <p:nvPr/>
        </p:nvSpPr>
        <p:spPr>
          <a:xfrm>
            <a:off x="3639960" y="2314088"/>
            <a:ext cx="8092689" cy="1839406"/>
          </a:xfrm>
          <a:prstGeom prst="rect">
            <a:avLst/>
          </a:prstGeom>
        </p:spPr>
        <p:txBody>
          <a:bodyPr vert="horz" lIns="91440" tIns="45720" rIns="91440" bIns="45720" rtlCol="0" anchor="ctr">
            <a:noAutofit/>
          </a:bodyPr>
          <a:lstStyle>
            <a:lvl1pPr algn="l" defTabSz="914400" rtl="0" eaLnBrk="1" latinLnBrk="0" hangingPunct="1">
              <a:lnSpc>
                <a:spcPct val="110000"/>
              </a:lnSpc>
              <a:spcBef>
                <a:spcPts val="0"/>
              </a:spcBef>
              <a:spcAft>
                <a:spcPts val="600"/>
              </a:spcAft>
              <a:buNone/>
              <a:defRPr sz="3200" kern="1200">
                <a:solidFill>
                  <a:schemeClr val="bg1"/>
                </a:solidFill>
                <a:latin typeface="Poppins SemiBold" panose="00000700000000000000" pitchFamily="50" charset="0"/>
                <a:ea typeface="+mj-ea"/>
                <a:cs typeface="Poppins SemiBold" panose="00000700000000000000" pitchFamily="50" charset="0"/>
              </a:defRPr>
            </a:lvl1pPr>
          </a:lstStyle>
          <a:p>
            <a:r>
              <a:rPr lang="en-US" sz="2400" dirty="0">
                <a:latin typeface="Century Gothic" panose="020B0502020202020204" pitchFamily="34" charset="0"/>
              </a:rPr>
              <a:t>The Bill gives the Gaelic and Scots languages official status in Scotland and makes changes to the support for the Gaelic and Scots languages in Scotland.</a:t>
            </a:r>
            <a:endParaRPr lang="en-US" sz="2400" dirty="0">
              <a:latin typeface="Poppins" panose="00000500000000000000" pitchFamily="2" charset="0"/>
              <a:cs typeface="Poppins" panose="00000500000000000000" pitchFamily="2" charset="0"/>
            </a:endParaRPr>
          </a:p>
        </p:txBody>
      </p:sp>
      <p:pic>
        <p:nvPicPr>
          <p:cNvPr id="18" name="Audio 17">
            <a:extLst>
              <a:ext uri="{FF2B5EF4-FFF2-40B4-BE49-F238E27FC236}">
                <a16:creationId xmlns:a16="http://schemas.microsoft.com/office/drawing/2014/main" id="{C6BEB252-2D02-9A27-1CD3-98A06D663B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29282192"/>
      </p:ext>
    </p:extLst>
  </p:cSld>
  <p:clrMapOvr>
    <a:masterClrMapping/>
  </p:clrMapOvr>
  <mc:AlternateContent xmlns:mc="http://schemas.openxmlformats.org/markup-compatibility/2006" xmlns:p14="http://schemas.microsoft.com/office/powerpoint/2010/main">
    <mc:Choice Requires="p14">
      <p:transition spd="slow" p14:dur="2000" advTm="14802"/>
    </mc:Choice>
    <mc:Fallback xmlns="">
      <p:transition spd="slow" advTm="1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4616-1EF2-B147-869C-3A45791D49B2}"/>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latin typeface="Century Gothic" panose="020B0502020202020204" pitchFamily="34" charset="0"/>
              </a:rPr>
              <a:t>The official status of a variety within a nation-state</a:t>
            </a:r>
          </a:p>
        </p:txBody>
      </p:sp>
      <p:pic>
        <p:nvPicPr>
          <p:cNvPr id="4" name="Picture 3" descr="A screenshot of a website&#10;&#10;Description automatically generated">
            <a:extLst>
              <a:ext uri="{FF2B5EF4-FFF2-40B4-BE49-F238E27FC236}">
                <a16:creationId xmlns:a16="http://schemas.microsoft.com/office/drawing/2014/main" id="{88CD7B2F-4FE6-22C1-2A91-6330212D1098}"/>
              </a:ext>
            </a:extLst>
          </p:cNvPr>
          <p:cNvPicPr>
            <a:picLocks noChangeAspect="1"/>
          </p:cNvPicPr>
          <p:nvPr/>
        </p:nvPicPr>
        <p:blipFill>
          <a:blip r:embed="rId5"/>
          <a:stretch>
            <a:fillRect/>
          </a:stretch>
        </p:blipFill>
        <p:spPr>
          <a:xfrm>
            <a:off x="5687608" y="1838817"/>
            <a:ext cx="3906370" cy="4188758"/>
          </a:xfrm>
          <a:prstGeom prst="rect">
            <a:avLst/>
          </a:prstGeom>
        </p:spPr>
      </p:pic>
      <p:pic>
        <p:nvPicPr>
          <p:cNvPr id="9" name="Picture 8" descr="A letter to the government&#10;&#10;Description automatically generated">
            <a:extLst>
              <a:ext uri="{FF2B5EF4-FFF2-40B4-BE49-F238E27FC236}">
                <a16:creationId xmlns:a16="http://schemas.microsoft.com/office/drawing/2014/main" id="{A78D1B3D-6F34-A888-7C52-24FD1EA81559}"/>
              </a:ext>
            </a:extLst>
          </p:cNvPr>
          <p:cNvPicPr>
            <a:picLocks noChangeAspect="1"/>
          </p:cNvPicPr>
          <p:nvPr/>
        </p:nvPicPr>
        <p:blipFill>
          <a:blip r:embed="rId6"/>
          <a:stretch>
            <a:fillRect/>
          </a:stretch>
        </p:blipFill>
        <p:spPr>
          <a:xfrm>
            <a:off x="413914" y="1824820"/>
            <a:ext cx="4862341" cy="4202755"/>
          </a:xfrm>
          <a:prstGeom prst="rect">
            <a:avLst/>
          </a:prstGeom>
        </p:spPr>
      </p:pic>
      <p:sp>
        <p:nvSpPr>
          <p:cNvPr id="3" name="Text Placeholder 10">
            <a:extLst>
              <a:ext uri="{FF2B5EF4-FFF2-40B4-BE49-F238E27FC236}">
                <a16:creationId xmlns:a16="http://schemas.microsoft.com/office/drawing/2014/main" id="{8FCBD3DA-8D69-4CE8-9600-A8B753EE2FBD}"/>
              </a:ext>
            </a:extLst>
          </p:cNvPr>
          <p:cNvSpPr txBox="1">
            <a:spLocks/>
          </p:cNvSpPr>
          <p:nvPr/>
        </p:nvSpPr>
        <p:spPr>
          <a:xfrm>
            <a:off x="413915" y="404664"/>
            <a:ext cx="10766703" cy="497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chemeClr val="bg1"/>
                </a:solidFill>
                <a:latin typeface="+mj-lt"/>
              </a:rPr>
              <a:t>Language policy in Scotland</a:t>
            </a:r>
          </a:p>
        </p:txBody>
      </p:sp>
      <p:pic>
        <p:nvPicPr>
          <p:cNvPr id="14" name="Audio 13">
            <a:extLst>
              <a:ext uri="{FF2B5EF4-FFF2-40B4-BE49-F238E27FC236}">
                <a16:creationId xmlns:a16="http://schemas.microsoft.com/office/drawing/2014/main" id="{B913DFAD-85C4-3897-6990-6594EA1EAC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60590494"/>
      </p:ext>
    </p:extLst>
  </p:cSld>
  <p:clrMapOvr>
    <a:masterClrMapping/>
  </p:clrMapOvr>
  <mc:AlternateContent xmlns:mc="http://schemas.openxmlformats.org/markup-compatibility/2006" xmlns:p14="http://schemas.microsoft.com/office/powerpoint/2010/main">
    <mc:Choice Requires="p14">
      <p:transition spd="slow" p14:dur="2000" advTm="43200"/>
    </mc:Choice>
    <mc:Fallback xmlns="">
      <p:transition spd="slow" advTm="4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group of children&#10;&#10;Description automatically generated">
            <a:extLst>
              <a:ext uri="{FF2B5EF4-FFF2-40B4-BE49-F238E27FC236}">
                <a16:creationId xmlns:a16="http://schemas.microsoft.com/office/drawing/2014/main" id="{203C2993-9159-9FBA-ACFD-9FC03D577A83}"/>
              </a:ext>
            </a:extLst>
          </p:cNvPr>
          <p:cNvPicPr>
            <a:picLocks noChangeAspect="1"/>
          </p:cNvPicPr>
          <p:nvPr/>
        </p:nvPicPr>
        <p:blipFill rotWithShape="1">
          <a:blip r:embed="rId5"/>
          <a:srcRect t="9091" r="25021" b="-1"/>
          <a:stretch/>
        </p:blipFill>
        <p:spPr>
          <a:xfrm>
            <a:off x="4501341" y="10"/>
            <a:ext cx="8668512" cy="6857990"/>
          </a:xfrm>
          <a:prstGeom prst="rect">
            <a:avLst/>
          </a:prstGeom>
        </p:spPr>
      </p:pic>
      <p:sp>
        <p:nvSpPr>
          <p:cNvPr id="2" name="Title 1">
            <a:extLst>
              <a:ext uri="{FF2B5EF4-FFF2-40B4-BE49-F238E27FC236}">
                <a16:creationId xmlns:a16="http://schemas.microsoft.com/office/drawing/2014/main" id="{953F4616-1EF2-B147-869C-3A45791D49B2}"/>
              </a:ext>
            </a:extLst>
          </p:cNvPr>
          <p:cNvSpPr>
            <a:spLocks noGrp="1"/>
          </p:cNvSpPr>
          <p:nvPr>
            <p:ph type="title"/>
          </p:nvPr>
        </p:nvSpPr>
        <p:spPr>
          <a:xfrm>
            <a:off x="291714" y="1207029"/>
            <a:ext cx="4023360" cy="3204134"/>
          </a:xfrm>
        </p:spPr>
        <p:txBody>
          <a:bodyPr vert="horz" lIns="91440" tIns="45720" rIns="91440" bIns="45720" rtlCol="0" anchor="b">
            <a:normAutofit/>
          </a:bodyPr>
          <a:lstStyle/>
          <a:p>
            <a:r>
              <a:rPr lang="en-US" sz="4000" dirty="0">
                <a:solidFill>
                  <a:schemeClr val="bg1"/>
                </a:solidFill>
              </a:rPr>
              <a:t>Education policy in Scotland</a:t>
            </a:r>
          </a:p>
        </p:txBody>
      </p:sp>
      <p:pic>
        <p:nvPicPr>
          <p:cNvPr id="8" name="Audio 7">
            <a:extLst>
              <a:ext uri="{FF2B5EF4-FFF2-40B4-BE49-F238E27FC236}">
                <a16:creationId xmlns:a16="http://schemas.microsoft.com/office/drawing/2014/main" id="{EC63D2F8-3812-6AB6-E509-9435445B83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9141983"/>
      </p:ext>
    </p:extLst>
  </p:cSld>
  <p:clrMapOvr>
    <a:masterClrMapping/>
  </p:clrMapOvr>
  <mc:AlternateContent xmlns:mc="http://schemas.openxmlformats.org/markup-compatibility/2006" xmlns:p14="http://schemas.microsoft.com/office/powerpoint/2010/main">
    <mc:Choice Requires="p14">
      <p:transition spd="slow" p14:dur="2000" advTm="239850"/>
    </mc:Choice>
    <mc:Fallback xmlns="">
      <p:transition spd="slow" advTm="239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132655-C66A-EEA7-055B-9D2CB6A156B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5</a:t>
            </a:r>
          </a:p>
        </p:txBody>
      </p:sp>
      <p:sp>
        <p:nvSpPr>
          <p:cNvPr id="9" name="Text Placeholder 8">
            <a:extLst>
              <a:ext uri="{FF2B5EF4-FFF2-40B4-BE49-F238E27FC236}">
                <a16:creationId xmlns:a16="http://schemas.microsoft.com/office/drawing/2014/main" id="{483E3317-B6F3-BC58-352C-69A5C130656F}"/>
              </a:ext>
            </a:extLst>
          </p:cNvPr>
          <p:cNvSpPr>
            <a:spLocks noGrp="1"/>
          </p:cNvSpPr>
          <p:nvPr>
            <p:ph type="body" sz="quarter" idx="12"/>
          </p:nvPr>
        </p:nvSpPr>
        <p:spPr>
          <a:xfrm>
            <a:off x="634555" y="1551552"/>
            <a:ext cx="8838629" cy="4426671"/>
          </a:xfrm>
        </p:spPr>
        <p:txBody>
          <a:bodyPr/>
          <a:lstStyle/>
          <a:p>
            <a:pPr marL="457200" indent="-457200">
              <a:buFont typeface="Arial" panose="020B0604020202020204" pitchFamily="34" charset="0"/>
              <a:buChar char="•"/>
            </a:pPr>
            <a:r>
              <a:rPr lang="en-GB" dirty="0"/>
              <a:t>Whit’s a language ideology?</a:t>
            </a:r>
          </a:p>
          <a:p>
            <a:pPr marL="457200" indent="-457200">
              <a:buFont typeface="Arial" panose="020B0604020202020204" pitchFamily="34" charset="0"/>
              <a:buChar char="•"/>
            </a:pPr>
            <a:r>
              <a:rPr lang="en-GB" dirty="0"/>
              <a:t>Whit language ideologies affect Scots?</a:t>
            </a:r>
          </a:p>
          <a:p>
            <a:pPr marL="457200" indent="-457200">
              <a:buFont typeface="Arial" panose="020B0604020202020204" pitchFamily="34" charset="0"/>
              <a:buChar char="•"/>
            </a:pPr>
            <a:r>
              <a:rPr lang="en-GB" dirty="0" err="1"/>
              <a:t>Wha</a:t>
            </a:r>
            <a:r>
              <a:rPr lang="en-GB" dirty="0"/>
              <a:t> spicks Scots an why for?</a:t>
            </a:r>
          </a:p>
          <a:p>
            <a:pPr marL="457200" indent="-457200">
              <a:buFont typeface="Arial" panose="020B0604020202020204" pitchFamily="34" charset="0"/>
              <a:buChar char="•"/>
            </a:pPr>
            <a:r>
              <a:rPr lang="en-GB" dirty="0"/>
              <a:t>Whit can we </a:t>
            </a:r>
            <a:r>
              <a:rPr lang="en-GB" dirty="0" err="1"/>
              <a:t>dae</a:t>
            </a:r>
            <a:r>
              <a:rPr lang="en-GB" dirty="0"/>
              <a:t> </a:t>
            </a:r>
            <a:r>
              <a:rPr lang="en-GB" dirty="0" err="1"/>
              <a:t>tae</a:t>
            </a:r>
            <a:r>
              <a:rPr lang="en-GB" dirty="0"/>
              <a:t> support Scots?</a:t>
            </a:r>
          </a:p>
        </p:txBody>
      </p:sp>
      <p:pic>
        <p:nvPicPr>
          <p:cNvPr id="6" name="Audio 5">
            <a:extLst>
              <a:ext uri="{FF2B5EF4-FFF2-40B4-BE49-F238E27FC236}">
                <a16:creationId xmlns:a16="http://schemas.microsoft.com/office/drawing/2014/main" id="{8D2D7EE1-4C7F-3233-217C-C60556873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21443483"/>
      </p:ext>
    </p:extLst>
  </p:cSld>
  <p:clrMapOvr>
    <a:masterClrMapping/>
  </p:clrMapOvr>
  <mc:AlternateContent xmlns:mc="http://schemas.openxmlformats.org/markup-compatibility/2006" xmlns:p14="http://schemas.microsoft.com/office/powerpoint/2010/main">
    <mc:Choice Requires="p14">
      <p:transition spd="slow" p14:dur="2000" advTm="27926"/>
    </mc:Choice>
    <mc:Fallback xmlns="">
      <p:transition spd="slow" advTm="2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CB07680-81F5-A22E-A787-F13006FCF8EF}"/>
              </a:ext>
            </a:extLst>
          </p:cNvPr>
          <p:cNvSpPr>
            <a:spLocks noGrp="1"/>
          </p:cNvSpPr>
          <p:nvPr>
            <p:ph type="body" sz="quarter" idx="24"/>
          </p:nvPr>
        </p:nvSpPr>
        <p:spPr>
          <a:xfrm>
            <a:off x="227045" y="2742540"/>
            <a:ext cx="11737910" cy="1372920"/>
          </a:xfrm>
        </p:spPr>
        <p:txBody>
          <a:bodyPr/>
          <a:lstStyle/>
          <a:p>
            <a:r>
              <a:rPr lang="en-GB" sz="2800" dirty="0"/>
              <a:t>How do new speakers of Scots experience language ideologies?</a:t>
            </a:r>
          </a:p>
        </p:txBody>
      </p:sp>
      <p:sp>
        <p:nvSpPr>
          <p:cNvPr id="9" name="Title 1">
            <a:extLst>
              <a:ext uri="{FF2B5EF4-FFF2-40B4-BE49-F238E27FC236}">
                <a16:creationId xmlns:a16="http://schemas.microsoft.com/office/drawing/2014/main" id="{6539FFA2-9648-5462-DF13-83871A45224F}"/>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8</a:t>
            </a:r>
          </a:p>
        </p:txBody>
      </p:sp>
      <p:pic>
        <p:nvPicPr>
          <p:cNvPr id="3" name="Audio 2">
            <a:extLst>
              <a:ext uri="{FF2B5EF4-FFF2-40B4-BE49-F238E27FC236}">
                <a16:creationId xmlns:a16="http://schemas.microsoft.com/office/drawing/2014/main" id="{830FDFF1-0C6C-AED9-BEAF-29A2FC935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68021568"/>
      </p:ext>
    </p:extLst>
  </p:cSld>
  <p:clrMapOvr>
    <a:masterClrMapping/>
  </p:clrMapOvr>
  <mc:AlternateContent xmlns:mc="http://schemas.openxmlformats.org/markup-compatibility/2006" xmlns:p14="http://schemas.microsoft.com/office/powerpoint/2010/main">
    <mc:Choice Requires="p14">
      <p:transition spd="slow" p14:dur="2000" advTm="38312"/>
    </mc:Choice>
    <mc:Fallback xmlns="">
      <p:transition spd="slow" advTm="38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0528B5-4F60-B4C0-EEF3-67932BE4B2E6}"/>
              </a:ext>
            </a:extLst>
          </p:cNvPr>
          <p:cNvSpPr txBox="1"/>
          <p:nvPr/>
        </p:nvSpPr>
        <p:spPr>
          <a:xfrm>
            <a:off x="2521513" y="493057"/>
            <a:ext cx="9670488" cy="5969904"/>
          </a:xfrm>
          <a:prstGeom prst="rect">
            <a:avLst/>
          </a:prstGeom>
          <a:noFill/>
        </p:spPr>
        <p:txBody>
          <a:bodyPr wrap="square" rtlCol="0">
            <a:spAutoFit/>
          </a:bodyPr>
          <a:lstStyle/>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John:</a:t>
            </a:r>
            <a:r>
              <a:rPr lang="en-GB" sz="1600" dirty="0">
                <a:effectLst/>
                <a:latin typeface="Courier" pitchFamily="2" charset="0"/>
                <a:ea typeface="Calibri" panose="020F0502020204030204" pitchFamily="34" charset="0"/>
                <a:cs typeface="Times New Roman" panose="02020603050405020304" pitchFamily="18" charset="0"/>
              </a:rPr>
              <a:t>	A feel within the UK </a:t>
            </a: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Linda:</a:t>
            </a:r>
            <a:r>
              <a:rPr lang="en-GB" sz="1600" dirty="0">
                <a:effectLst/>
                <a:latin typeface="Courier" pitchFamily="2" charset="0"/>
                <a:ea typeface="Calibri" panose="020F0502020204030204" pitchFamily="34" charset="0"/>
                <a:cs typeface="Times New Roman" panose="02020603050405020304" pitchFamily="18" charset="0"/>
              </a:rPr>
              <a:t>	mm</a:t>
            </a: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John:</a:t>
            </a:r>
            <a:r>
              <a:rPr lang="en-GB" sz="1600" dirty="0">
                <a:effectLst/>
                <a:latin typeface="Courier" pitchFamily="2" charset="0"/>
                <a:ea typeface="Calibri" panose="020F0502020204030204" pitchFamily="34" charset="0"/>
                <a:cs typeface="Times New Roman" panose="02020603050405020304" pitchFamily="18" charset="0"/>
              </a:rPr>
              <a:t>	Scots (.) isn’t recognised but actually within Europe it was</a:t>
            </a: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Linda:</a:t>
            </a:r>
            <a:r>
              <a:rPr lang="en-GB" sz="1600" dirty="0">
                <a:effectLst/>
                <a:latin typeface="Courier" pitchFamily="2" charset="0"/>
                <a:ea typeface="Calibri" panose="020F0502020204030204" pitchFamily="34" charset="0"/>
                <a:cs typeface="Times New Roman" panose="02020603050405020304" pitchFamily="18" charset="0"/>
              </a:rPr>
              <a:t>	</a:t>
            </a:r>
            <a:r>
              <a:rPr lang="en-GB" sz="1600" dirty="0" err="1">
                <a:effectLst/>
                <a:latin typeface="Courier" pitchFamily="2" charset="0"/>
                <a:ea typeface="Calibri" panose="020F0502020204030204" pitchFamily="34" charset="0"/>
                <a:cs typeface="Times New Roman" panose="02020603050405020304" pitchFamily="18" charset="0"/>
              </a:rPr>
              <a:t>uhu</a:t>
            </a:r>
            <a:endParaRPr lang="en-GB" sz="1600" dirty="0">
              <a:effectLst/>
              <a:latin typeface="Courier" pitchFamily="2" charset="0"/>
              <a:ea typeface="Calibri" panose="020F0502020204030204" pitchFamily="34" charset="0"/>
              <a:cs typeface="Times New Roman" panose="02020603050405020304" pitchFamily="18" charset="0"/>
            </a:endParaRP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John:</a:t>
            </a:r>
            <a:r>
              <a:rPr lang="en-GB" sz="1600" dirty="0">
                <a:effectLst/>
                <a:latin typeface="Courier" pitchFamily="2" charset="0"/>
                <a:ea typeface="Calibri" panose="020F0502020204030204" pitchFamily="34" charset="0"/>
                <a:cs typeface="Times New Roman" panose="02020603050405020304" pitchFamily="18" charset="0"/>
              </a:rPr>
              <a:t>	it’s eh (.)</a:t>
            </a: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Linda:</a:t>
            </a:r>
            <a:r>
              <a:rPr lang="en-GB" sz="1600" dirty="0">
                <a:effectLst/>
                <a:latin typeface="Courier" pitchFamily="2" charset="0"/>
                <a:ea typeface="Calibri" panose="020F0502020204030204" pitchFamily="34" charset="0"/>
                <a:cs typeface="Times New Roman" panose="02020603050405020304" pitchFamily="18" charset="0"/>
              </a:rPr>
              <a:t>	why why </a:t>
            </a:r>
            <a:r>
              <a:rPr lang="en-GB" sz="1600" dirty="0" err="1">
                <a:effectLst/>
                <a:latin typeface="Courier" pitchFamily="2" charset="0"/>
                <a:ea typeface="Calibri" panose="020F0502020204030204" pitchFamily="34" charset="0"/>
                <a:cs typeface="Times New Roman" panose="02020603050405020304" pitchFamily="18" charset="0"/>
              </a:rPr>
              <a:t>dae</a:t>
            </a:r>
            <a:r>
              <a:rPr lang="en-GB" sz="1600" dirty="0">
                <a:effectLst/>
                <a:latin typeface="Courier" pitchFamily="2" charset="0"/>
                <a:ea typeface="Calibri" panose="020F0502020204030204" pitchFamily="34" charset="0"/>
                <a:cs typeface="Times New Roman" panose="02020603050405020304" pitchFamily="18" charset="0"/>
              </a:rPr>
              <a:t> ye say that?</a:t>
            </a: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John:</a:t>
            </a:r>
            <a:r>
              <a:rPr lang="en-GB" sz="1600" dirty="0">
                <a:effectLst/>
                <a:latin typeface="Courier" pitchFamily="2" charset="0"/>
                <a:ea typeface="Calibri" panose="020F0502020204030204" pitchFamily="34" charset="0"/>
                <a:cs typeface="Times New Roman" panose="02020603050405020304" pitchFamily="18" charset="0"/>
              </a:rPr>
              <a:t>	(.) because they recognise languages like Sicilian and Catalan and (.) 	you know an they don’t call </a:t>
            </a:r>
            <a:r>
              <a:rPr lang="en-GB" sz="1600" dirty="0" err="1">
                <a:effectLst/>
                <a:latin typeface="Courier" pitchFamily="2" charset="0"/>
                <a:ea typeface="Calibri" panose="020F0502020204030204" pitchFamily="34" charset="0"/>
                <a:cs typeface="Times New Roman" panose="02020603050405020304" pitchFamily="18" charset="0"/>
              </a:rPr>
              <a:t>thum</a:t>
            </a:r>
            <a:r>
              <a:rPr lang="en-GB" sz="1600" dirty="0">
                <a:effectLst/>
                <a:latin typeface="Courier" pitchFamily="2" charset="0"/>
                <a:ea typeface="Calibri" panose="020F0502020204030204" pitchFamily="34" charset="0"/>
                <a:cs typeface="Times New Roman" panose="02020603050405020304" pitchFamily="18" charset="0"/>
              </a:rPr>
              <a:t> dialects they call </a:t>
            </a:r>
            <a:r>
              <a:rPr lang="en-GB" sz="1600" dirty="0" err="1">
                <a:effectLst/>
                <a:latin typeface="Courier" pitchFamily="2" charset="0"/>
                <a:ea typeface="Calibri" panose="020F0502020204030204" pitchFamily="34" charset="0"/>
                <a:cs typeface="Times New Roman" panose="02020603050405020304" pitchFamily="18" charset="0"/>
              </a:rPr>
              <a:t>thum</a:t>
            </a:r>
            <a:r>
              <a:rPr lang="en-GB" sz="1600" dirty="0">
                <a:effectLst/>
                <a:latin typeface="Courier" pitchFamily="2" charset="0"/>
                <a:ea typeface="Calibri" panose="020F0502020204030204" pitchFamily="34" charset="0"/>
                <a:cs typeface="Times New Roman" panose="02020603050405020304" pitchFamily="18" charset="0"/>
              </a:rPr>
              <a:t> languages</a:t>
            </a: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Linda:</a:t>
            </a:r>
            <a:r>
              <a:rPr lang="en-GB" sz="1600" dirty="0">
                <a:effectLst/>
                <a:latin typeface="Courier" pitchFamily="2" charset="0"/>
                <a:ea typeface="Calibri" panose="020F0502020204030204" pitchFamily="34" charset="0"/>
                <a:cs typeface="Times New Roman" panose="02020603050405020304" pitchFamily="18" charset="0"/>
              </a:rPr>
              <a:t>	</a:t>
            </a:r>
            <a:r>
              <a:rPr lang="en-GB" sz="1600" dirty="0" err="1">
                <a:effectLst/>
                <a:latin typeface="Courier" pitchFamily="2" charset="0"/>
                <a:ea typeface="Calibri" panose="020F0502020204030204" pitchFamily="34" charset="0"/>
                <a:cs typeface="Times New Roman" panose="02020603050405020304" pitchFamily="18" charset="0"/>
              </a:rPr>
              <a:t>uhu</a:t>
            </a:r>
            <a:endParaRPr lang="en-GB" sz="1600" dirty="0">
              <a:effectLst/>
              <a:latin typeface="Courier" pitchFamily="2" charset="0"/>
              <a:ea typeface="Calibri" panose="020F0502020204030204" pitchFamily="34" charset="0"/>
              <a:cs typeface="Times New Roman" panose="02020603050405020304" pitchFamily="18" charset="0"/>
            </a:endParaRP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John:</a:t>
            </a:r>
            <a:r>
              <a:rPr lang="en-GB" sz="1600" dirty="0">
                <a:effectLst/>
                <a:latin typeface="Courier" pitchFamily="2" charset="0"/>
                <a:ea typeface="Calibri" panose="020F0502020204030204" pitchFamily="34" charset="0"/>
                <a:cs typeface="Times New Roman" panose="02020603050405020304" pitchFamily="18" charset="0"/>
              </a:rPr>
              <a:t>	dialect to me is a horrendous </a:t>
            </a:r>
            <a:r>
              <a:rPr lang="en-GB" sz="1600" dirty="0" err="1">
                <a:effectLst/>
                <a:latin typeface="Courier" pitchFamily="2" charset="0"/>
                <a:ea typeface="Calibri" panose="020F0502020204030204" pitchFamily="34" charset="0"/>
                <a:cs typeface="Times New Roman" panose="02020603050405020304" pitchFamily="18" charset="0"/>
              </a:rPr>
              <a:t>wurd</a:t>
            </a:r>
            <a:r>
              <a:rPr lang="en-GB" sz="1600" dirty="0">
                <a:effectLst/>
                <a:latin typeface="Courier" pitchFamily="2" charset="0"/>
                <a:ea typeface="Calibri" panose="020F0502020204030204" pitchFamily="34" charset="0"/>
                <a:cs typeface="Times New Roman" panose="02020603050405020304" pitchFamily="18" charset="0"/>
              </a:rPr>
              <a:t> (.) because it it’s when people 	socially and culturally position </a:t>
            </a:r>
            <a:r>
              <a:rPr lang="en-GB" sz="1600" dirty="0" err="1">
                <a:effectLst/>
                <a:latin typeface="Courier" pitchFamily="2" charset="0"/>
                <a:ea typeface="Calibri" panose="020F0502020204030204" pitchFamily="34" charset="0"/>
                <a:cs typeface="Times New Roman" panose="02020603050405020304" pitchFamily="18" charset="0"/>
              </a:rPr>
              <a:t>therselves</a:t>
            </a:r>
            <a:r>
              <a:rPr lang="en-GB" sz="1600" dirty="0">
                <a:effectLst/>
                <a:latin typeface="Courier" pitchFamily="2" charset="0"/>
                <a:ea typeface="Calibri" panose="020F0502020204030204" pitchFamily="34" charset="0"/>
                <a:cs typeface="Times New Roman" panose="02020603050405020304" pitchFamily="18" charset="0"/>
              </a:rPr>
              <a:t> above you (.) we speak 	(.) this language</a:t>
            </a: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Linda:</a:t>
            </a:r>
            <a:r>
              <a:rPr lang="en-GB" sz="1600" dirty="0">
                <a:effectLst/>
                <a:latin typeface="Courier" pitchFamily="2" charset="0"/>
                <a:ea typeface="Calibri" panose="020F0502020204030204" pitchFamily="34" charset="0"/>
                <a:cs typeface="Times New Roman" panose="02020603050405020304" pitchFamily="18" charset="0"/>
              </a:rPr>
              <a:t>	mmm</a:t>
            </a: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John:</a:t>
            </a:r>
            <a:r>
              <a:rPr lang="en-GB" sz="1600" dirty="0">
                <a:effectLst/>
                <a:latin typeface="Courier" pitchFamily="2" charset="0"/>
                <a:ea typeface="Calibri" panose="020F0502020204030204" pitchFamily="34" charset="0"/>
                <a:cs typeface="Times New Roman" panose="02020603050405020304" pitchFamily="18" charset="0"/>
              </a:rPr>
              <a:t>	you speak that language</a:t>
            </a: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Linda:</a:t>
            </a:r>
            <a:r>
              <a:rPr lang="en-GB" sz="1600" dirty="0">
                <a:effectLst/>
                <a:latin typeface="Courier" pitchFamily="2" charset="0"/>
                <a:ea typeface="Calibri" panose="020F0502020204030204" pitchFamily="34" charset="0"/>
                <a:cs typeface="Times New Roman" panose="02020603050405020304" pitchFamily="18" charset="0"/>
              </a:rPr>
              <a:t>	mm mm</a:t>
            </a:r>
          </a:p>
          <a:p>
            <a:pPr marL="457200" indent="-457200">
              <a:lnSpc>
                <a:spcPct val="150000"/>
              </a:lnSpc>
            </a:pPr>
            <a:r>
              <a:rPr lang="en-GB" sz="1600" dirty="0">
                <a:latin typeface="Courier" pitchFamily="2" charset="0"/>
                <a:ea typeface="Calibri" panose="020F0502020204030204" pitchFamily="34" charset="0"/>
                <a:cs typeface="Times New Roman" panose="02020603050405020304" pitchFamily="18" charset="0"/>
              </a:rPr>
              <a:t>John:</a:t>
            </a:r>
            <a:r>
              <a:rPr lang="en-GB" sz="1600" dirty="0">
                <a:effectLst/>
                <a:latin typeface="Courier" pitchFamily="2" charset="0"/>
                <a:ea typeface="Calibri" panose="020F0502020204030204" pitchFamily="34" charset="0"/>
                <a:cs typeface="Times New Roman" panose="02020603050405020304" pitchFamily="18" charset="0"/>
              </a:rPr>
              <a:t>	an A don’t like that</a:t>
            </a:r>
          </a:p>
        </p:txBody>
      </p:sp>
      <p:pic>
        <p:nvPicPr>
          <p:cNvPr id="10" name="audio clip 001 language and dialect.m4a">
            <a:hlinkClick r:id="" action="ppaction://media"/>
            <a:extLst>
              <a:ext uri="{FF2B5EF4-FFF2-40B4-BE49-F238E27FC236}">
                <a16:creationId xmlns:a16="http://schemas.microsoft.com/office/drawing/2014/main" id="{D2F204E5-DB54-4114-A64E-30B4955511A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895163" y="5890429"/>
            <a:ext cx="406400" cy="406400"/>
          </a:xfrm>
          <a:prstGeom prst="rect">
            <a:avLst/>
          </a:prstGeom>
        </p:spPr>
      </p:pic>
      <p:pic>
        <p:nvPicPr>
          <p:cNvPr id="8" name="Audio 7">
            <a:extLst>
              <a:ext uri="{FF2B5EF4-FFF2-40B4-BE49-F238E27FC236}">
                <a16:creationId xmlns:a16="http://schemas.microsoft.com/office/drawing/2014/main" id="{B2F2F7DD-21B4-4E21-8ABC-EE1EC67872D4}"/>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36636426"/>
      </p:ext>
    </p:extLst>
  </p:cSld>
  <p:clrMapOvr>
    <a:masterClrMapping/>
  </p:clrMapOvr>
  <mc:AlternateContent xmlns:mc="http://schemas.openxmlformats.org/markup-compatibility/2006" xmlns:p14="http://schemas.microsoft.com/office/powerpoint/2010/main">
    <mc:Choice Requires="p14">
      <p:transition spd="slow" p14:dur="2000" advTm="88225"/>
    </mc:Choice>
    <mc:Fallback xmlns="">
      <p:transition spd="slow" advTm="8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2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0528B5-4F60-B4C0-EEF3-67932BE4B2E6}"/>
              </a:ext>
            </a:extLst>
          </p:cNvPr>
          <p:cNvSpPr txBox="1"/>
          <p:nvPr/>
        </p:nvSpPr>
        <p:spPr>
          <a:xfrm>
            <a:off x="2315373" y="186613"/>
            <a:ext cx="9876627" cy="7262566"/>
          </a:xfrm>
          <a:prstGeom prst="rect">
            <a:avLst/>
          </a:prstGeom>
          <a:noFill/>
        </p:spPr>
        <p:txBody>
          <a:bodyPr wrap="square" rtlCol="0">
            <a:spAutoFit/>
          </a:bodyPr>
          <a:lstStyle/>
          <a:p>
            <a:pPr algn="l" rtl="0" fontAlgn="base">
              <a:lnSpc>
                <a:spcPct val="150000"/>
              </a:lnSpc>
            </a:pPr>
            <a:r>
              <a:rPr lang="en-GB" sz="1600" b="0" i="0" dirty="0">
                <a:effectLst/>
                <a:latin typeface="Courier" pitchFamily="2" charset="0"/>
              </a:rPr>
              <a:t>Martha:	an A did use to see </a:t>
            </a:r>
            <a:r>
              <a:rPr lang="en-GB" sz="1600" b="0" i="0" dirty="0" err="1">
                <a:effectLst/>
                <a:latin typeface="Courier" pitchFamily="2" charset="0"/>
              </a:rPr>
              <a:t>maself</a:t>
            </a:r>
            <a:r>
              <a:rPr lang="en-GB" sz="1600" b="0" i="0" dirty="0">
                <a:effectLst/>
                <a:latin typeface="Courier" pitchFamily="2" charset="0"/>
              </a:rPr>
              <a:t> as an activist, A A don’t</a:t>
            </a:r>
            <a:r>
              <a:rPr lang="en-GB" sz="1600" dirty="0">
                <a:latin typeface="Courier" pitchFamily="2" charset="0"/>
              </a:rPr>
              <a:t> </a:t>
            </a:r>
            <a:r>
              <a:rPr lang="en-GB" sz="1600" b="0" i="0" dirty="0">
                <a:effectLst/>
                <a:latin typeface="Courier" pitchFamily="2" charset="0"/>
              </a:rPr>
              <a:t>engage in the 		social media side of it now erm </a:t>
            </a:r>
            <a:endParaRPr lang="en-GB" sz="1600" b="0" i="0" dirty="0">
              <a:effectLst/>
            </a:endParaRPr>
          </a:p>
          <a:p>
            <a:pPr algn="l" rtl="0" fontAlgn="base">
              <a:lnSpc>
                <a:spcPct val="150000"/>
              </a:lnSpc>
            </a:pPr>
            <a:r>
              <a:rPr lang="en-GB" sz="1600" b="0" i="0" dirty="0">
                <a:effectLst/>
                <a:latin typeface="Courier" pitchFamily="2" charset="0"/>
              </a:rPr>
              <a:t>Linda:	mm </a:t>
            </a:r>
            <a:endParaRPr lang="en-GB" sz="1600" b="0" i="0" dirty="0">
              <a:effectLst/>
            </a:endParaRPr>
          </a:p>
          <a:p>
            <a:pPr algn="l" rtl="0" fontAlgn="base">
              <a:lnSpc>
                <a:spcPct val="150000"/>
              </a:lnSpc>
            </a:pPr>
            <a:r>
              <a:rPr lang="en-GB" sz="1600" b="0" i="0" dirty="0">
                <a:effectLst/>
                <a:latin typeface="Courier" pitchFamily="2" charset="0"/>
              </a:rPr>
              <a:t>Martha:	A had too many negative experiences an it's usually with men aged sixty 	plus who are very gatekeeping, and will argue an troll you, erm until 	you’re in tears. </a:t>
            </a:r>
            <a:endParaRPr lang="en-GB" sz="1600" b="0" i="0" dirty="0">
              <a:effectLst/>
            </a:endParaRPr>
          </a:p>
          <a:p>
            <a:pPr algn="l" rtl="0" fontAlgn="base">
              <a:lnSpc>
                <a:spcPct val="150000"/>
              </a:lnSpc>
            </a:pPr>
            <a:r>
              <a:rPr lang="en-GB" sz="1600" b="0" i="0" dirty="0">
                <a:effectLst/>
                <a:latin typeface="Courier" pitchFamily="2" charset="0"/>
              </a:rPr>
              <a:t>Linda:	mm </a:t>
            </a:r>
            <a:endParaRPr lang="en-GB" sz="1600" b="0" i="0" dirty="0">
              <a:effectLst/>
            </a:endParaRPr>
          </a:p>
          <a:p>
            <a:pPr algn="l" rtl="0" fontAlgn="base">
              <a:lnSpc>
                <a:spcPct val="150000"/>
              </a:lnSpc>
            </a:pPr>
            <a:r>
              <a:rPr lang="en-GB" sz="1600" b="0" i="0" dirty="0">
                <a:effectLst/>
                <a:latin typeface="Courier" pitchFamily="2" charset="0"/>
              </a:rPr>
              <a:t>Martha:	erm so A </a:t>
            </a:r>
            <a:r>
              <a:rPr lang="en-GB" sz="1600" b="0" i="0" dirty="0" err="1">
                <a:effectLst/>
                <a:latin typeface="Courier" pitchFamily="2" charset="0"/>
              </a:rPr>
              <a:t>A’ve</a:t>
            </a:r>
            <a:r>
              <a:rPr lang="en-GB" sz="1600" b="0" i="0" dirty="0">
                <a:effectLst/>
                <a:latin typeface="Courier" pitchFamily="2" charset="0"/>
              </a:rPr>
              <a:t> found a group of </a:t>
            </a:r>
            <a:r>
              <a:rPr lang="en-GB" sz="1600" b="0" i="0" dirty="0" err="1">
                <a:effectLst/>
                <a:latin typeface="Courier" pitchFamily="2" charset="0"/>
              </a:rPr>
              <a:t>peo-ple</a:t>
            </a:r>
            <a:r>
              <a:rPr lang="en-GB" sz="1600" b="0" i="0" dirty="0">
                <a:effectLst/>
                <a:latin typeface="Courier" pitchFamily="2" charset="0"/>
              </a:rPr>
              <a:t> now in the &lt;place of work&gt; who - 	we can make a practical difference by </a:t>
            </a:r>
            <a:r>
              <a:rPr lang="en-GB" sz="1600" b="0" i="0" dirty="0" err="1">
                <a:effectLst/>
                <a:latin typeface="Courier" pitchFamily="2" charset="0"/>
              </a:rPr>
              <a:t>allowin</a:t>
            </a:r>
            <a:r>
              <a:rPr lang="en-GB" sz="1600" b="0" i="0" dirty="0">
                <a:effectLst/>
                <a:latin typeface="Courier" pitchFamily="2" charset="0"/>
              </a:rPr>
              <a:t> other people to speak in 	a safe environment</a:t>
            </a:r>
            <a:r>
              <a:rPr lang="en-GB" sz="1600" dirty="0">
                <a:latin typeface="Courier" pitchFamily="2" charset="0"/>
              </a:rPr>
              <a:t> </a:t>
            </a:r>
            <a:r>
              <a:rPr lang="en-GB" sz="1600" b="0" i="0" dirty="0">
                <a:effectLst/>
                <a:latin typeface="Courier" pitchFamily="2" charset="0"/>
              </a:rPr>
              <a:t>without necessarily you know ( ? ) wrong an </a:t>
            </a:r>
            <a:r>
              <a:rPr lang="en-GB" sz="1600" b="0" i="0" dirty="0" err="1">
                <a:effectLst/>
                <a:latin typeface="Courier" pitchFamily="2" charset="0"/>
              </a:rPr>
              <a:t>pickin</a:t>
            </a:r>
            <a:r>
              <a:rPr lang="en-GB" sz="1600" b="0" i="0" dirty="0">
                <a:effectLst/>
                <a:latin typeface="Courier" pitchFamily="2" charset="0"/>
              </a:rPr>
              <a:t> 	apart what they’ve said, an so A feel as though just in a more 		practical level </a:t>
            </a:r>
            <a:r>
              <a:rPr lang="en-GB" sz="1600" b="0" i="0" dirty="0" err="1">
                <a:effectLst/>
                <a:latin typeface="Courier" pitchFamily="2" charset="0"/>
              </a:rPr>
              <a:t>A'm</a:t>
            </a:r>
            <a:r>
              <a:rPr lang="en-GB" sz="1600" b="0" i="0" dirty="0">
                <a:effectLst/>
                <a:latin typeface="Courier" pitchFamily="2" charset="0"/>
              </a:rPr>
              <a:t> an activist, but </a:t>
            </a:r>
            <a:r>
              <a:rPr lang="en-GB" sz="1600" b="0" i="0" dirty="0" err="1">
                <a:effectLst/>
                <a:latin typeface="Courier" pitchFamily="2" charset="0"/>
              </a:rPr>
              <a:t>A’m</a:t>
            </a:r>
            <a:r>
              <a:rPr lang="en-GB" sz="1600" b="0" i="0" dirty="0">
                <a:effectLst/>
                <a:latin typeface="Courier" pitchFamily="2" charset="0"/>
              </a:rPr>
              <a:t> no longer personally able to 	do that without it being </a:t>
            </a:r>
            <a:r>
              <a:rPr lang="en-GB" sz="1600" b="0" i="0" dirty="0" err="1">
                <a:effectLst/>
                <a:latin typeface="Courier" pitchFamily="2" charset="0"/>
              </a:rPr>
              <a:t>damagin</a:t>
            </a:r>
            <a:r>
              <a:rPr lang="en-GB" sz="1600" b="0" i="0" dirty="0">
                <a:effectLst/>
                <a:latin typeface="Courier" pitchFamily="2" charset="0"/>
              </a:rPr>
              <a:t> </a:t>
            </a:r>
            <a:endParaRPr lang="en-GB" sz="1600" b="0" i="0" dirty="0">
              <a:effectLst/>
            </a:endParaRPr>
          </a:p>
          <a:p>
            <a:pPr algn="l" rtl="0" fontAlgn="base">
              <a:lnSpc>
                <a:spcPct val="150000"/>
              </a:lnSpc>
            </a:pPr>
            <a:r>
              <a:rPr lang="en-GB" sz="1600" b="0" i="0" dirty="0">
                <a:effectLst/>
                <a:latin typeface="Courier" pitchFamily="2" charset="0"/>
              </a:rPr>
              <a:t>Linda:	mm </a:t>
            </a:r>
            <a:endParaRPr lang="en-GB" sz="1600" b="0" i="0" dirty="0">
              <a:effectLst/>
            </a:endParaRPr>
          </a:p>
          <a:p>
            <a:pPr algn="l" rtl="0" fontAlgn="base">
              <a:lnSpc>
                <a:spcPct val="150000"/>
              </a:lnSpc>
            </a:pPr>
            <a:r>
              <a:rPr lang="en-GB" sz="1600" b="0" i="0" dirty="0">
                <a:effectLst/>
                <a:latin typeface="Courier" pitchFamily="2" charset="0"/>
              </a:rPr>
              <a:t>Martha:	erm to ma self-esteem basically eh cos ye can get pile-</a:t>
            </a:r>
            <a:r>
              <a:rPr lang="en-GB" sz="1600" b="0" i="0" dirty="0" err="1">
                <a:effectLst/>
                <a:latin typeface="Courier" pitchFamily="2" charset="0"/>
              </a:rPr>
              <a:t>ons</a:t>
            </a:r>
            <a:r>
              <a:rPr lang="en-GB" sz="1600" b="0" i="0" dirty="0">
                <a:effectLst/>
                <a:latin typeface="Courier" pitchFamily="2" charset="0"/>
              </a:rPr>
              <a:t> from 	certain elements of the community </a:t>
            </a:r>
            <a:endParaRPr lang="en-GB" sz="1600" dirty="0"/>
          </a:p>
          <a:p>
            <a:pPr algn="l" rtl="0" fontAlgn="base">
              <a:lnSpc>
                <a:spcPct val="150000"/>
              </a:lnSpc>
            </a:pPr>
            <a:r>
              <a:rPr lang="en-GB" sz="1600" b="0" i="0" dirty="0">
                <a:effectLst/>
                <a:latin typeface="Courier" pitchFamily="2" charset="0"/>
              </a:rPr>
              <a:t>Linda:	yeah</a:t>
            </a:r>
            <a:r>
              <a:rPr lang="en-GB" sz="1600" dirty="0">
                <a:latin typeface="Courier" pitchFamily="2" charset="0"/>
              </a:rPr>
              <a:t> </a:t>
            </a:r>
            <a:r>
              <a:rPr lang="en-GB" sz="1600" b="0" i="0" dirty="0">
                <a:effectLst/>
                <a:latin typeface="Courier" pitchFamily="2" charset="0"/>
              </a:rPr>
              <a:t>yeah that’s yeah that’s a real shame </a:t>
            </a:r>
            <a:endParaRPr lang="en-GB" sz="1600" b="0" i="0" dirty="0">
              <a:effectLst/>
            </a:endParaRPr>
          </a:p>
          <a:p>
            <a:pPr algn="l" rtl="0" fontAlgn="base"/>
            <a:r>
              <a:rPr lang="en-GB" sz="1800" b="0" i="0" dirty="0">
                <a:effectLst/>
                <a:latin typeface="Courier" pitchFamily="2" charset="0"/>
              </a:rPr>
              <a:t> </a:t>
            </a:r>
            <a:endParaRPr lang="en-GB" sz="1600" b="0" i="0" dirty="0">
              <a:effectLst/>
            </a:endParaRPr>
          </a:p>
          <a:p>
            <a:pPr algn="l" rtl="0" fontAlgn="base"/>
            <a:r>
              <a:rPr lang="en-GB" sz="1800" b="0" i="0" dirty="0">
                <a:effectLst/>
                <a:latin typeface="Calibri" panose="020F0502020204030204" pitchFamily="34" charset="0"/>
              </a:rPr>
              <a:t> </a:t>
            </a:r>
            <a:endParaRPr lang="en-GB" sz="1600" b="0" i="0" dirty="0">
              <a:effectLst/>
            </a:endParaRPr>
          </a:p>
          <a:p>
            <a:pPr marL="457200" indent="-457200">
              <a:lnSpc>
                <a:spcPct val="150000"/>
              </a:lnSpc>
            </a:pPr>
            <a:endParaRPr lang="en-GB" sz="1600" dirty="0">
              <a:effectLst/>
              <a:latin typeface="Courier" pitchFamily="2" charset="0"/>
              <a:ea typeface="Calibri" panose="020F0502020204030204" pitchFamily="34" charset="0"/>
              <a:cs typeface="Times New Roman" panose="02020603050405020304" pitchFamily="18" charset="0"/>
            </a:endParaRPr>
          </a:p>
        </p:txBody>
      </p:sp>
      <p:pic>
        <p:nvPicPr>
          <p:cNvPr id="3" name="Audio 1 DA 6 October 2023 Anonymised.m4a">
            <a:hlinkClick r:id="" action="ppaction://media"/>
            <a:extLst>
              <a:ext uri="{FF2B5EF4-FFF2-40B4-BE49-F238E27FC236}">
                <a16:creationId xmlns:a16="http://schemas.microsoft.com/office/drawing/2014/main" id="{404F5BA4-71BD-338C-7921-FA395A3EF64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10957" y="48002"/>
            <a:ext cx="613475" cy="613475"/>
          </a:xfrm>
          <a:prstGeom prst="rect">
            <a:avLst/>
          </a:prstGeom>
        </p:spPr>
      </p:pic>
      <p:pic>
        <p:nvPicPr>
          <p:cNvPr id="6" name="Audio 5">
            <a:extLst>
              <a:ext uri="{FF2B5EF4-FFF2-40B4-BE49-F238E27FC236}">
                <a16:creationId xmlns:a16="http://schemas.microsoft.com/office/drawing/2014/main" id="{FB33CE12-91CB-9924-F2FD-9C535D33C1E5}"/>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733808951"/>
      </p:ext>
    </p:extLst>
  </p:cSld>
  <p:clrMapOvr>
    <a:masterClrMapping/>
  </p:clrMapOvr>
  <mc:AlternateContent xmlns:mc="http://schemas.openxmlformats.org/markup-compatibility/2006" xmlns:p14="http://schemas.microsoft.com/office/powerpoint/2010/main">
    <mc:Choice Requires="p14">
      <p:transition spd="slow" p14:dur="2000" advTm="123316"/>
    </mc:Choice>
    <mc:Fallback xmlns="">
      <p:transition spd="slow" advTm="123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CB07680-81F5-A22E-A787-F13006FCF8EF}"/>
              </a:ext>
            </a:extLst>
          </p:cNvPr>
          <p:cNvSpPr>
            <a:spLocks noGrp="1"/>
          </p:cNvSpPr>
          <p:nvPr>
            <p:ph type="body" sz="quarter" idx="24"/>
          </p:nvPr>
        </p:nvSpPr>
        <p:spPr/>
        <p:txBody>
          <a:bodyPr/>
          <a:lstStyle/>
          <a:p>
            <a:r>
              <a:rPr lang="en-GB" dirty="0"/>
              <a:t>Whit we can </a:t>
            </a:r>
            <a:r>
              <a:rPr lang="en-GB" dirty="0" err="1"/>
              <a:t>dae</a:t>
            </a:r>
            <a:endParaRPr lang="en-GB" dirty="0"/>
          </a:p>
        </p:txBody>
      </p:sp>
      <p:sp>
        <p:nvSpPr>
          <p:cNvPr id="10" name="Text Placeholder 9">
            <a:extLst>
              <a:ext uri="{FF2B5EF4-FFF2-40B4-BE49-F238E27FC236}">
                <a16:creationId xmlns:a16="http://schemas.microsoft.com/office/drawing/2014/main" id="{DF84D795-DE37-347E-A347-D84952D43BD3}"/>
              </a:ext>
            </a:extLst>
          </p:cNvPr>
          <p:cNvSpPr>
            <a:spLocks noGrp="1"/>
          </p:cNvSpPr>
          <p:nvPr>
            <p:ph type="body" sz="quarter" idx="15"/>
          </p:nvPr>
        </p:nvSpPr>
        <p:spPr>
          <a:xfrm>
            <a:off x="0" y="951934"/>
            <a:ext cx="6552066" cy="4365328"/>
          </a:xfrm>
        </p:spPr>
        <p:txBody>
          <a:bodyPr/>
          <a:lstStyle/>
          <a:p>
            <a:endParaRPr lang="en-GB" sz="1800" dirty="0"/>
          </a:p>
          <a:p>
            <a:r>
              <a:rPr lang="en-GB" sz="1800" dirty="0"/>
              <a:t>Recognise language ideologies </a:t>
            </a:r>
            <a:r>
              <a:rPr lang="en-GB" sz="1800" dirty="0" err="1"/>
              <a:t>aboot</a:t>
            </a:r>
            <a:r>
              <a:rPr lang="en-GB" sz="1800" dirty="0"/>
              <a:t> the Scots </a:t>
            </a:r>
            <a:r>
              <a:rPr lang="en-GB" sz="1800" dirty="0" err="1"/>
              <a:t>leid</a:t>
            </a:r>
            <a:endParaRPr lang="en-GB" sz="1800" dirty="0"/>
          </a:p>
          <a:p>
            <a:pPr marL="0" indent="0">
              <a:buNone/>
            </a:pPr>
            <a:endParaRPr lang="en-GB" sz="1800" dirty="0"/>
          </a:p>
          <a:p>
            <a:r>
              <a:rPr lang="en-GB" sz="1800" dirty="0" err="1"/>
              <a:t>Hink</a:t>
            </a:r>
            <a:r>
              <a:rPr lang="en-GB" sz="1800" dirty="0"/>
              <a:t> </a:t>
            </a:r>
            <a:r>
              <a:rPr lang="en-GB" sz="1800" dirty="0" err="1"/>
              <a:t>aboot</a:t>
            </a:r>
            <a:r>
              <a:rPr lang="en-GB" sz="1800" dirty="0"/>
              <a:t> whit </a:t>
            </a:r>
            <a:r>
              <a:rPr lang="en-GB" sz="1800" b="1" dirty="0"/>
              <a:t>you</a:t>
            </a:r>
            <a:r>
              <a:rPr lang="en-GB" sz="1800" dirty="0"/>
              <a:t> believe </a:t>
            </a:r>
            <a:r>
              <a:rPr lang="en-GB" sz="1800" dirty="0" err="1"/>
              <a:t>aboot</a:t>
            </a:r>
            <a:r>
              <a:rPr lang="en-GB" sz="1800" dirty="0"/>
              <a:t> Scots</a:t>
            </a:r>
          </a:p>
          <a:p>
            <a:pPr marL="0" indent="0">
              <a:buNone/>
            </a:pPr>
            <a:endParaRPr lang="en-GB" sz="1800" dirty="0"/>
          </a:p>
          <a:p>
            <a:r>
              <a:rPr lang="en-GB" sz="1800" dirty="0" err="1"/>
              <a:t>Lairn</a:t>
            </a:r>
            <a:r>
              <a:rPr lang="en-GB" sz="1800" dirty="0"/>
              <a:t> </a:t>
            </a:r>
            <a:r>
              <a:rPr lang="en-GB" sz="1800" dirty="0" err="1"/>
              <a:t>mair</a:t>
            </a:r>
            <a:r>
              <a:rPr lang="en-GB" sz="1800" dirty="0"/>
              <a:t> </a:t>
            </a:r>
            <a:r>
              <a:rPr lang="en-GB" sz="1800" dirty="0" err="1"/>
              <a:t>aboot</a:t>
            </a:r>
            <a:r>
              <a:rPr lang="en-GB" sz="1800" dirty="0"/>
              <a:t> Scots</a:t>
            </a:r>
          </a:p>
          <a:p>
            <a:endParaRPr lang="en-GB" sz="1800" dirty="0"/>
          </a:p>
          <a:p>
            <a:r>
              <a:rPr lang="en-GB" sz="1800" dirty="0" err="1"/>
              <a:t>Yaise</a:t>
            </a:r>
            <a:r>
              <a:rPr lang="en-GB" sz="1800" dirty="0"/>
              <a:t> Scots if ye ken it </a:t>
            </a:r>
            <a:r>
              <a:rPr lang="en-GB" sz="1800" dirty="0" err="1"/>
              <a:t>awready</a:t>
            </a:r>
            <a:endParaRPr lang="en-GB" sz="1800" dirty="0"/>
          </a:p>
          <a:p>
            <a:pPr marL="0" indent="0">
              <a:buNone/>
            </a:pPr>
            <a:endParaRPr lang="en-GB" sz="1800" dirty="0"/>
          </a:p>
          <a:p>
            <a:r>
              <a:rPr lang="en-GB" sz="1800" dirty="0"/>
              <a:t>Heeze up ithers </a:t>
            </a:r>
            <a:r>
              <a:rPr lang="en-GB" sz="1800" dirty="0" err="1"/>
              <a:t>tae</a:t>
            </a:r>
            <a:r>
              <a:rPr lang="en-GB" sz="1800" dirty="0"/>
              <a:t> </a:t>
            </a:r>
            <a:r>
              <a:rPr lang="en-GB" sz="1800" dirty="0" err="1"/>
              <a:t>yaise</a:t>
            </a:r>
            <a:r>
              <a:rPr lang="en-GB" sz="1800" dirty="0"/>
              <a:t> Scots an aw, </a:t>
            </a:r>
          </a:p>
          <a:p>
            <a:pPr marL="0" indent="0">
              <a:buNone/>
            </a:pPr>
            <a:r>
              <a:rPr lang="en-GB" sz="1800" dirty="0"/>
              <a:t>     biggin a safe an sicker space fir </a:t>
            </a:r>
            <a:r>
              <a:rPr lang="en-GB" sz="1800" dirty="0" err="1"/>
              <a:t>yaisin</a:t>
            </a:r>
            <a:r>
              <a:rPr lang="en-GB" sz="1800" dirty="0"/>
              <a:t> Scots</a:t>
            </a:r>
          </a:p>
        </p:txBody>
      </p:sp>
      <p:sp>
        <p:nvSpPr>
          <p:cNvPr id="9" name="Title 1">
            <a:extLst>
              <a:ext uri="{FF2B5EF4-FFF2-40B4-BE49-F238E27FC236}">
                <a16:creationId xmlns:a16="http://schemas.microsoft.com/office/drawing/2014/main" id="{6539FFA2-9648-5462-DF13-83871A45224F}"/>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8</a:t>
            </a:r>
          </a:p>
        </p:txBody>
      </p:sp>
      <p:pic>
        <p:nvPicPr>
          <p:cNvPr id="5" name="Picture 4" descr="A book with a mountain in the background&#10;&#10;Description automatically generated">
            <a:extLst>
              <a:ext uri="{FF2B5EF4-FFF2-40B4-BE49-F238E27FC236}">
                <a16:creationId xmlns:a16="http://schemas.microsoft.com/office/drawing/2014/main" id="{BF052477-0AAD-B2E6-7A9C-3D0A585ABDB3}"/>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8911862" y="487209"/>
            <a:ext cx="3142448" cy="1837689"/>
          </a:xfrm>
          <a:prstGeom prst="rect">
            <a:avLst/>
          </a:prstGeom>
        </p:spPr>
      </p:pic>
      <p:pic>
        <p:nvPicPr>
          <p:cNvPr id="7" name="Picture 6" descr="A book cover with a thistle&#10;&#10;Description automatically generated">
            <a:extLst>
              <a:ext uri="{FF2B5EF4-FFF2-40B4-BE49-F238E27FC236}">
                <a16:creationId xmlns:a16="http://schemas.microsoft.com/office/drawing/2014/main" id="{F48523BA-6CE9-C314-F467-2134E11CF31D}"/>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7049922" y="188854"/>
            <a:ext cx="1801805" cy="2682598"/>
          </a:xfrm>
          <a:prstGeom prst="rect">
            <a:avLst/>
          </a:prstGeom>
        </p:spPr>
      </p:pic>
      <p:pic>
        <p:nvPicPr>
          <p:cNvPr id="13" name="Picture 12" descr="A screenshot of a website&#10;&#10;Description automatically generated">
            <a:extLst>
              <a:ext uri="{FF2B5EF4-FFF2-40B4-BE49-F238E27FC236}">
                <a16:creationId xmlns:a16="http://schemas.microsoft.com/office/drawing/2014/main" id="{D3ED737C-DCE4-D891-3A48-24DA800B8D44}"/>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8953899" y="2372959"/>
            <a:ext cx="3224223" cy="2052084"/>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4C699271-C50F-13DF-4906-363160507CA2}"/>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7293866" y="2793458"/>
            <a:ext cx="2013029" cy="3046958"/>
          </a:xfrm>
          <a:prstGeom prst="rect">
            <a:avLst/>
          </a:prstGeom>
        </p:spPr>
      </p:pic>
      <p:pic>
        <p:nvPicPr>
          <p:cNvPr id="17" name="Picture 16" descr="A screenshot of a website&#10;&#10;Description automatically generated">
            <a:extLst>
              <a:ext uri="{FF2B5EF4-FFF2-40B4-BE49-F238E27FC236}">
                <a16:creationId xmlns:a16="http://schemas.microsoft.com/office/drawing/2014/main" id="{79F46C9E-C76D-6007-1C78-4D09335A98CA}"/>
              </a:ext>
            </a:extLst>
          </p:cNvPr>
          <p:cNvPicPr>
            <a:picLocks noChangeAspect="1"/>
          </p:cNvPicPr>
          <p:nvPr/>
        </p:nvPicPr>
        <p:blipFill>
          <a:blip r:embed="rId9">
            <a:alphaModFix amt="70000"/>
            <a:extLst>
              <a:ext uri="{28A0092B-C50C-407E-A947-70E740481C1C}">
                <a14:useLocalDpi xmlns:a14="http://schemas.microsoft.com/office/drawing/2010/main" val="0"/>
              </a:ext>
            </a:extLst>
          </a:blip>
          <a:stretch>
            <a:fillRect/>
          </a:stretch>
        </p:blipFill>
        <p:spPr>
          <a:xfrm>
            <a:off x="8724946" y="4332895"/>
            <a:ext cx="2556590" cy="2470315"/>
          </a:xfrm>
          <a:prstGeom prst="rect">
            <a:avLst/>
          </a:prstGeom>
        </p:spPr>
      </p:pic>
      <p:pic>
        <p:nvPicPr>
          <p:cNvPr id="3" name="Picture 2" descr="A book cover of a book&#10;&#10;Description automatically generated">
            <a:extLst>
              <a:ext uri="{FF2B5EF4-FFF2-40B4-BE49-F238E27FC236}">
                <a16:creationId xmlns:a16="http://schemas.microsoft.com/office/drawing/2014/main" id="{A8556EA4-7380-FB02-5B7E-25E7A39BDC81}"/>
              </a:ext>
            </a:extLst>
          </p:cNvPr>
          <p:cNvPicPr>
            <a:picLocks noChangeAspect="1"/>
          </p:cNvPicPr>
          <p:nvPr/>
        </p:nvPicPr>
        <p:blipFill>
          <a:blip r:embed="rId10">
            <a:alphaModFix amt="70000"/>
            <a:extLst>
              <a:ext uri="{28A0092B-C50C-407E-A947-70E740481C1C}">
                <a14:useLocalDpi xmlns:a14="http://schemas.microsoft.com/office/drawing/2010/main" val="0"/>
              </a:ext>
            </a:extLst>
          </a:blip>
          <a:stretch>
            <a:fillRect/>
          </a:stretch>
        </p:blipFill>
        <p:spPr>
          <a:xfrm>
            <a:off x="5467675" y="3723402"/>
            <a:ext cx="1995898" cy="3046958"/>
          </a:xfrm>
          <a:prstGeom prst="rect">
            <a:avLst/>
          </a:prstGeom>
        </p:spPr>
      </p:pic>
      <p:pic>
        <p:nvPicPr>
          <p:cNvPr id="20" name="Audio 19">
            <a:extLst>
              <a:ext uri="{FF2B5EF4-FFF2-40B4-BE49-F238E27FC236}">
                <a16:creationId xmlns:a16="http://schemas.microsoft.com/office/drawing/2014/main" id="{0401AA2D-14A9-F890-7168-ADC3391480B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82017" y="5572539"/>
            <a:ext cx="812800" cy="812800"/>
          </a:xfrm>
          <a:prstGeom prst="rect">
            <a:avLst/>
          </a:prstGeom>
        </p:spPr>
      </p:pic>
    </p:spTree>
    <p:extLst>
      <p:ext uri="{BB962C8B-B14F-4D97-AF65-F5344CB8AC3E}">
        <p14:creationId xmlns:p14="http://schemas.microsoft.com/office/powerpoint/2010/main" val="1123119818"/>
      </p:ext>
    </p:extLst>
  </p:cSld>
  <p:clrMapOvr>
    <a:masterClrMapping/>
  </p:clrMapOvr>
  <mc:AlternateContent xmlns:mc="http://schemas.openxmlformats.org/markup-compatibility/2006" xmlns:p14="http://schemas.microsoft.com/office/powerpoint/2010/main">
    <mc:Choice Requires="p14">
      <p:transition spd="slow" p14:dur="2000" advTm="115300"/>
    </mc:Choice>
    <mc:Fallback xmlns="">
      <p:transition spd="slow" advTm="115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30</a:t>
            </a:r>
          </a:p>
        </p:txBody>
      </p:sp>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a:xfrm>
            <a:off x="467758" y="1465838"/>
            <a:ext cx="7500938" cy="2999836"/>
          </a:xfrm>
        </p:spPr>
        <p:txBody>
          <a:bodyPr/>
          <a:lstStyle/>
          <a:p>
            <a:r>
              <a:rPr lang="en-GB" dirty="0"/>
              <a:t>Thank you</a:t>
            </a:r>
          </a:p>
          <a:p>
            <a:endParaRPr lang="en-GB" dirty="0"/>
          </a:p>
          <a:p>
            <a:r>
              <a:rPr lang="en-GB" dirty="0">
                <a:hlinkClick r:id="rId5"/>
              </a:rPr>
              <a:t>linda.bruce@open.ac.uk</a:t>
            </a:r>
            <a:endParaRPr lang="en-GB" dirty="0"/>
          </a:p>
          <a:p>
            <a:r>
              <a:rPr lang="en-GB" dirty="0"/>
              <a:t>@</a:t>
            </a:r>
            <a:r>
              <a:rPr lang="en-GB" dirty="0" err="1"/>
              <a:t>LindaBrucePGR</a:t>
            </a:r>
            <a:endParaRPr lang="en-GB" dirty="0"/>
          </a:p>
        </p:txBody>
      </p:sp>
      <p:pic>
        <p:nvPicPr>
          <p:cNvPr id="5" name="Audio 4">
            <a:extLst>
              <a:ext uri="{FF2B5EF4-FFF2-40B4-BE49-F238E27FC236}">
                <a16:creationId xmlns:a16="http://schemas.microsoft.com/office/drawing/2014/main" id="{FC7BF2FE-2E1C-554E-9F30-C43632FB11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39148054"/>
      </p:ext>
    </p:extLst>
  </p:cSld>
  <p:clrMapOvr>
    <a:masterClrMapping/>
  </p:clrMapOvr>
  <mc:AlternateContent xmlns:mc="http://schemas.openxmlformats.org/markup-compatibility/2006" xmlns:p14="http://schemas.microsoft.com/office/powerpoint/2010/main">
    <mc:Choice Requires="p14">
      <p:transition spd="slow" p14:dur="2000" advTm="19224"/>
    </mc:Choice>
    <mc:Fallback xmlns="">
      <p:transition spd="slow" advTm="19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49E9FF3-FA3A-E5B8-B8E9-A665AECC456B}"/>
              </a:ext>
            </a:extLst>
          </p:cNvPr>
          <p:cNvSpPr txBox="1"/>
          <p:nvPr/>
        </p:nvSpPr>
        <p:spPr>
          <a:xfrm>
            <a:off x="566058" y="166568"/>
            <a:ext cx="11625942" cy="6524863"/>
          </a:xfrm>
          <a:prstGeom prst="rect">
            <a:avLst/>
          </a:prstGeom>
          <a:noFill/>
        </p:spPr>
        <p:txBody>
          <a:bodyPr wrap="square">
            <a:spAutoFit/>
          </a:bodyPr>
          <a:lstStyle/>
          <a:p>
            <a:pPr marL="457200" indent="-457200"/>
            <a:r>
              <a:rPr lang="en-US" b="1" kern="100" dirty="0">
                <a:effectLst/>
                <a:latin typeface="Poppins" pitchFamily="2" charset="77"/>
                <a:ea typeface="Calibri" panose="020F0502020204030204" pitchFamily="34" charset="0"/>
                <a:cs typeface="Poppins" pitchFamily="2" charset="77"/>
              </a:rPr>
              <a:t>References</a:t>
            </a:r>
          </a:p>
          <a:p>
            <a:pPr marL="457200" indent="-457200"/>
            <a:endParaRPr lang="en-US" sz="1600" kern="100" dirty="0">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Armstrong, N., &amp; Mackenzie, I. E. (2013). </a:t>
            </a:r>
            <a:r>
              <a:rPr lang="en-US" sz="1400" i="1" kern="100" dirty="0">
                <a:effectLst/>
                <a:latin typeface="Poppins" pitchFamily="2" charset="77"/>
                <a:ea typeface="Calibri" panose="020F0502020204030204" pitchFamily="34" charset="0"/>
                <a:cs typeface="Poppins" pitchFamily="2" charset="77"/>
              </a:rPr>
              <a:t>Standardization, ideology and linguistics</a:t>
            </a:r>
            <a:r>
              <a:rPr lang="en-US" sz="1400" kern="100" dirty="0">
                <a:effectLst/>
                <a:latin typeface="Poppins" pitchFamily="2" charset="77"/>
                <a:ea typeface="Calibri" panose="020F0502020204030204" pitchFamily="34" charset="0"/>
                <a:cs typeface="Poppins" pitchFamily="2" charset="77"/>
              </a:rPr>
              <a:t>. Palgrave Macmillan. </a:t>
            </a:r>
          </a:p>
          <a:p>
            <a:pPr marL="457200" indent="-457200"/>
            <a:r>
              <a:rPr lang="en-US" sz="1400" kern="100" dirty="0" err="1">
                <a:effectLst/>
                <a:latin typeface="Poppins" pitchFamily="2" charset="77"/>
                <a:ea typeface="Calibri" panose="020F0502020204030204" pitchFamily="34" charset="0"/>
                <a:cs typeface="Poppins" pitchFamily="2" charset="77"/>
              </a:rPr>
              <a:t>Bonfiglio</a:t>
            </a:r>
            <a:r>
              <a:rPr lang="en-US" sz="1400" kern="100" dirty="0">
                <a:effectLst/>
                <a:latin typeface="Poppins" pitchFamily="2" charset="77"/>
                <a:ea typeface="Calibri" panose="020F0502020204030204" pitchFamily="34" charset="0"/>
                <a:cs typeface="Poppins" pitchFamily="2" charset="77"/>
              </a:rPr>
              <a:t>, T. P. (2010). </a:t>
            </a:r>
            <a:r>
              <a:rPr lang="en-US" sz="1400" i="1" kern="100" dirty="0">
                <a:effectLst/>
                <a:latin typeface="Poppins" pitchFamily="2" charset="77"/>
                <a:ea typeface="Calibri" panose="020F0502020204030204" pitchFamily="34" charset="0"/>
                <a:cs typeface="Poppins" pitchFamily="2" charset="77"/>
              </a:rPr>
              <a:t>Mother tongues and nations the invention of the native speaker by</a:t>
            </a:r>
            <a:r>
              <a:rPr lang="en-US" sz="1400" kern="100" dirty="0">
                <a:effectLst/>
                <a:latin typeface="Poppins" pitchFamily="2" charset="77"/>
                <a:ea typeface="Calibri" panose="020F0502020204030204" pitchFamily="34" charset="0"/>
                <a:cs typeface="Poppins" pitchFamily="2" charset="77"/>
              </a:rPr>
              <a:t>. De Gruyter Mouton. </a:t>
            </a:r>
            <a:r>
              <a:rPr lang="en-US" sz="1400" u="sng" kern="100" dirty="0">
                <a:solidFill>
                  <a:srgbClr val="0563C1"/>
                </a:solidFill>
                <a:effectLst/>
                <a:latin typeface="Poppins" pitchFamily="2" charset="77"/>
                <a:ea typeface="Calibri" panose="020F0502020204030204" pitchFamily="34" charset="0"/>
                <a:cs typeface="Poppins" pitchFamily="2" charset="77"/>
                <a:hlinkClick r:id="rId3"/>
              </a:rPr>
              <a:t>https://doi.org/10.1515/9781934078266</a:t>
            </a:r>
            <a:r>
              <a:rPr lang="en-US" sz="1400" kern="100" dirty="0">
                <a:effectLst/>
                <a:latin typeface="Poppins" pitchFamily="2" charset="77"/>
                <a:ea typeface="Calibri" panose="020F0502020204030204" pitchFamily="34" charset="0"/>
                <a:cs typeface="Poppins" pitchFamily="2" charset="77"/>
              </a:rPr>
              <a:t> </a:t>
            </a:r>
            <a:endParaRPr lang="en-GB" sz="1400" kern="100" dirty="0">
              <a:effectLst/>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Bauman, R., &amp; Briggs, C. L. (2003). </a:t>
            </a:r>
            <a:r>
              <a:rPr lang="en-US" sz="1400" i="1" kern="100" dirty="0">
                <a:effectLst/>
                <a:latin typeface="Poppins" pitchFamily="2" charset="77"/>
                <a:ea typeface="Calibri" panose="020F0502020204030204" pitchFamily="34" charset="0"/>
                <a:cs typeface="Poppins" pitchFamily="2" charset="77"/>
              </a:rPr>
              <a:t>Voices of modernity: Language ideologies and the politics of inequality</a:t>
            </a:r>
            <a:r>
              <a:rPr lang="en-US" sz="1400" kern="100" dirty="0">
                <a:effectLst/>
                <a:latin typeface="Poppins" pitchFamily="2" charset="77"/>
                <a:ea typeface="Calibri" panose="020F0502020204030204" pitchFamily="34" charset="0"/>
                <a:cs typeface="Poppins" pitchFamily="2" charset="77"/>
              </a:rPr>
              <a:t>. Cambridge University Press. </a:t>
            </a:r>
            <a:endParaRPr lang="en-GB" sz="1400" kern="100" dirty="0">
              <a:effectLst/>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Council of Europe. (2019). </a:t>
            </a:r>
            <a:r>
              <a:rPr lang="en-US" sz="1400" i="1" kern="100" dirty="0">
                <a:effectLst/>
                <a:latin typeface="Poppins" pitchFamily="2" charset="77"/>
                <a:ea typeface="Calibri" panose="020F0502020204030204" pitchFamily="34" charset="0"/>
                <a:cs typeface="Poppins" pitchFamily="2" charset="77"/>
              </a:rPr>
              <a:t>Details of Treaty No. 148: European Charter for Regional or Minority Languages</a:t>
            </a:r>
            <a:r>
              <a:rPr lang="en-US" sz="1400" kern="100" dirty="0">
                <a:effectLst/>
                <a:latin typeface="Poppins" pitchFamily="2" charset="77"/>
                <a:ea typeface="Calibri" panose="020F0502020204030204" pitchFamily="34" charset="0"/>
                <a:cs typeface="Poppins" pitchFamily="2" charset="77"/>
              </a:rPr>
              <a:t>. Retrieved 25 November 2021 from </a:t>
            </a:r>
            <a:r>
              <a:rPr lang="en-US" sz="1400" u="sng" kern="100" dirty="0">
                <a:solidFill>
                  <a:srgbClr val="0563C1"/>
                </a:solidFill>
                <a:effectLst/>
                <a:latin typeface="Poppins" pitchFamily="2" charset="77"/>
                <a:ea typeface="Calibri" panose="020F0502020204030204" pitchFamily="34" charset="0"/>
                <a:cs typeface="Poppins" pitchFamily="2" charset="77"/>
                <a:hlinkClick r:id="rId4"/>
              </a:rPr>
              <a:t>https://www.coe.int/en/web/conventions/full-list?module=treaty-detail&amp;treatynum=148</a:t>
            </a:r>
            <a:endParaRPr lang="en-GB" sz="1400" kern="100" dirty="0">
              <a:effectLst/>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Johnston, P. (2007). Scottish English and Scots. In D. Britain (Ed.), </a:t>
            </a:r>
            <a:r>
              <a:rPr lang="en-US" sz="1400" i="1" kern="100" dirty="0">
                <a:effectLst/>
                <a:latin typeface="Poppins" pitchFamily="2" charset="77"/>
                <a:ea typeface="Calibri" panose="020F0502020204030204" pitchFamily="34" charset="0"/>
                <a:cs typeface="Poppins" pitchFamily="2" charset="77"/>
              </a:rPr>
              <a:t>Language in the British Isles</a:t>
            </a:r>
            <a:r>
              <a:rPr lang="en-US" sz="1400" kern="100" dirty="0">
                <a:effectLst/>
                <a:latin typeface="Poppins" pitchFamily="2" charset="77"/>
                <a:ea typeface="Calibri" panose="020F0502020204030204" pitchFamily="34" charset="0"/>
                <a:cs typeface="Poppins" pitchFamily="2" charset="77"/>
              </a:rPr>
              <a:t> (pp. 433-514). Cambridge University Press. </a:t>
            </a:r>
          </a:p>
          <a:p>
            <a:pPr marL="457200" indent="-457200"/>
            <a:r>
              <a:rPr lang="en-US" sz="1400" kern="100" dirty="0">
                <a:effectLst/>
                <a:latin typeface="Poppins" pitchFamily="2" charset="77"/>
                <a:ea typeface="Calibri" panose="020F0502020204030204" pitchFamily="34" charset="0"/>
                <a:cs typeface="Poppins" pitchFamily="2" charset="77"/>
              </a:rPr>
              <a:t>Maguire, W. (2012). English and Scots in Scotland. In </a:t>
            </a:r>
            <a:r>
              <a:rPr lang="en-US" sz="1400" i="1" kern="100" dirty="0">
                <a:effectLst/>
                <a:latin typeface="Poppins" pitchFamily="2" charset="77"/>
                <a:ea typeface="Calibri" panose="020F0502020204030204" pitchFamily="34" charset="0"/>
                <a:cs typeface="Poppins" pitchFamily="2" charset="77"/>
              </a:rPr>
              <a:t>Areal features of the Anglophone world</a:t>
            </a:r>
            <a:r>
              <a:rPr lang="en-US" sz="1400" kern="100" dirty="0">
                <a:effectLst/>
                <a:latin typeface="Poppins" pitchFamily="2" charset="77"/>
                <a:ea typeface="Calibri" panose="020F0502020204030204" pitchFamily="34" charset="0"/>
                <a:cs typeface="Poppins" pitchFamily="2" charset="77"/>
              </a:rPr>
              <a:t> (pp. 53-78). De Gruyter Mouton. </a:t>
            </a:r>
            <a:endParaRPr lang="en-GB" sz="1400" kern="100" dirty="0">
              <a:effectLst/>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Scottish Government. (2022). </a:t>
            </a:r>
            <a:r>
              <a:rPr lang="en-US" sz="1400" i="1" kern="100" dirty="0">
                <a:effectLst/>
                <a:latin typeface="Poppins" pitchFamily="2" charset="77"/>
                <a:ea typeface="Calibri" panose="020F0502020204030204" pitchFamily="34" charset="0"/>
                <a:cs typeface="Poppins" pitchFamily="2" charset="77"/>
              </a:rPr>
              <a:t>1+2 Languages Policy</a:t>
            </a:r>
            <a:r>
              <a:rPr lang="en-US" sz="1400" kern="100" dirty="0">
                <a:effectLst/>
                <a:latin typeface="Poppins" pitchFamily="2" charset="77"/>
                <a:ea typeface="Calibri" panose="020F0502020204030204" pitchFamily="34" charset="0"/>
                <a:cs typeface="Poppins" pitchFamily="2" charset="77"/>
              </a:rPr>
              <a:t>. </a:t>
            </a:r>
            <a:r>
              <a:rPr lang="en-US" sz="1400" u="sng" kern="100" dirty="0">
                <a:solidFill>
                  <a:srgbClr val="0563C1"/>
                </a:solidFill>
                <a:effectLst/>
                <a:latin typeface="Poppins" pitchFamily="2" charset="77"/>
                <a:ea typeface="Calibri" panose="020F0502020204030204" pitchFamily="34" charset="0"/>
                <a:cs typeface="Poppins" pitchFamily="2" charset="77"/>
                <a:hlinkClick r:id="rId5"/>
              </a:rPr>
              <a:t>https://www.gov.scot/publications/12-languages-policy-findings-2021-survey-local-authorities/documents/</a:t>
            </a:r>
            <a:endParaRPr lang="en-GB" sz="1400" kern="100" dirty="0">
              <a:effectLst/>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Silverstein, M. (1979). Language structure and linguistic ideology. </a:t>
            </a:r>
            <a:r>
              <a:rPr lang="en-US" sz="1400" i="1" kern="100" dirty="0">
                <a:effectLst/>
                <a:latin typeface="Poppins" pitchFamily="2" charset="77"/>
                <a:ea typeface="Calibri" panose="020F0502020204030204" pitchFamily="34" charset="0"/>
                <a:cs typeface="Poppins" pitchFamily="2" charset="77"/>
              </a:rPr>
              <a:t>The elements: A </a:t>
            </a:r>
            <a:r>
              <a:rPr lang="en-US" sz="1400" i="1" kern="100" dirty="0" err="1">
                <a:effectLst/>
                <a:latin typeface="Poppins" pitchFamily="2" charset="77"/>
                <a:ea typeface="Calibri" panose="020F0502020204030204" pitchFamily="34" charset="0"/>
                <a:cs typeface="Poppins" pitchFamily="2" charset="77"/>
              </a:rPr>
              <a:t>parasession</a:t>
            </a:r>
            <a:r>
              <a:rPr lang="en-US" sz="1400" i="1" kern="100" dirty="0">
                <a:effectLst/>
                <a:latin typeface="Poppins" pitchFamily="2" charset="77"/>
                <a:ea typeface="Calibri" panose="020F0502020204030204" pitchFamily="34" charset="0"/>
                <a:cs typeface="Poppins" pitchFamily="2" charset="77"/>
              </a:rPr>
              <a:t> on linguistic units and levels</a:t>
            </a:r>
            <a:r>
              <a:rPr lang="en-US" sz="1400" kern="100" dirty="0">
                <a:effectLst/>
                <a:latin typeface="Poppins" pitchFamily="2" charset="77"/>
                <a:ea typeface="Calibri" panose="020F0502020204030204" pitchFamily="34" charset="0"/>
                <a:cs typeface="Poppins" pitchFamily="2" charset="77"/>
              </a:rPr>
              <a:t>,</a:t>
            </a:r>
            <a:r>
              <a:rPr lang="en-US" sz="1400" i="1" kern="100" dirty="0">
                <a:effectLst/>
                <a:latin typeface="Poppins" pitchFamily="2" charset="77"/>
                <a:ea typeface="Calibri" panose="020F0502020204030204" pitchFamily="34" charset="0"/>
                <a:cs typeface="Poppins" pitchFamily="2" charset="77"/>
              </a:rPr>
              <a:t> 193</a:t>
            </a:r>
            <a:r>
              <a:rPr lang="en-US" sz="1400" kern="100" dirty="0">
                <a:effectLst/>
                <a:latin typeface="Poppins" pitchFamily="2" charset="77"/>
                <a:ea typeface="Calibri" panose="020F0502020204030204" pitchFamily="34" charset="0"/>
                <a:cs typeface="Poppins" pitchFamily="2" charset="77"/>
              </a:rPr>
              <a:t>, 247. </a:t>
            </a:r>
            <a:endParaRPr lang="en-GB" sz="1400" kern="100" dirty="0">
              <a:effectLst/>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Silverstein, M. (2003). Indexical order and the dialectics of sociolinguistic life. </a:t>
            </a:r>
            <a:r>
              <a:rPr lang="en-US" sz="1400" i="1" kern="100" dirty="0">
                <a:effectLst/>
                <a:latin typeface="Poppins" pitchFamily="2" charset="77"/>
                <a:ea typeface="Calibri" panose="020F0502020204030204" pitchFamily="34" charset="0"/>
                <a:cs typeface="Poppins" pitchFamily="2" charset="77"/>
              </a:rPr>
              <a:t>Language &amp; Communication</a:t>
            </a:r>
            <a:r>
              <a:rPr lang="en-US" sz="1400" kern="100" dirty="0">
                <a:effectLst/>
                <a:latin typeface="Poppins" pitchFamily="2" charset="77"/>
                <a:ea typeface="Calibri" panose="020F0502020204030204" pitchFamily="34" charset="0"/>
                <a:cs typeface="Poppins" pitchFamily="2" charset="77"/>
              </a:rPr>
              <a:t>,</a:t>
            </a:r>
            <a:r>
              <a:rPr lang="en-US" sz="1400" i="1" kern="100" dirty="0">
                <a:effectLst/>
                <a:latin typeface="Poppins" pitchFamily="2" charset="77"/>
                <a:ea typeface="Calibri" panose="020F0502020204030204" pitchFamily="34" charset="0"/>
                <a:cs typeface="Poppins" pitchFamily="2" charset="77"/>
              </a:rPr>
              <a:t> 23</a:t>
            </a:r>
            <a:r>
              <a:rPr lang="en-US" sz="1400" kern="100" dirty="0">
                <a:effectLst/>
                <a:latin typeface="Poppins" pitchFamily="2" charset="77"/>
                <a:ea typeface="Calibri" panose="020F0502020204030204" pitchFamily="34" charset="0"/>
                <a:cs typeface="Poppins" pitchFamily="2" charset="77"/>
              </a:rPr>
              <a:t>(3-4), 193-229. </a:t>
            </a:r>
            <a:endParaRPr lang="en-GB" sz="1400" kern="100" dirty="0">
              <a:effectLst/>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The Scottish Government. (2015). </a:t>
            </a:r>
            <a:r>
              <a:rPr lang="en-US" sz="1400" i="1" kern="100" dirty="0">
                <a:effectLst/>
                <a:latin typeface="Poppins" pitchFamily="2" charset="77"/>
                <a:ea typeface="Calibri" panose="020F0502020204030204" pitchFamily="34" charset="0"/>
                <a:cs typeface="Poppins" pitchFamily="2" charset="77"/>
              </a:rPr>
              <a:t>Scots language policy: English version</a:t>
            </a:r>
            <a:r>
              <a:rPr lang="en-US" sz="1400" kern="100" dirty="0">
                <a:effectLst/>
                <a:latin typeface="Poppins" pitchFamily="2" charset="77"/>
                <a:ea typeface="Calibri" panose="020F0502020204030204" pitchFamily="34" charset="0"/>
                <a:cs typeface="Poppins" pitchFamily="2" charset="77"/>
              </a:rPr>
              <a:t>. Retrieved 25 November 2021 from </a:t>
            </a:r>
            <a:r>
              <a:rPr lang="en-US" sz="1400" u="sng" kern="100" dirty="0">
                <a:solidFill>
                  <a:srgbClr val="0563C1"/>
                </a:solidFill>
                <a:effectLst/>
                <a:latin typeface="Poppins" pitchFamily="2" charset="77"/>
                <a:ea typeface="Calibri" panose="020F0502020204030204" pitchFamily="34" charset="0"/>
                <a:cs typeface="Poppins" pitchFamily="2" charset="77"/>
                <a:hlinkClick r:id="rId6"/>
              </a:rPr>
              <a:t>https://www.gov.scot/publications/scots-language-policy-english/</a:t>
            </a:r>
            <a:endParaRPr lang="en-GB" sz="1400" kern="100" dirty="0">
              <a:effectLst/>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Van </a:t>
            </a:r>
            <a:r>
              <a:rPr lang="en-US" sz="1400" kern="100" dirty="0" err="1">
                <a:effectLst/>
                <a:latin typeface="Poppins" pitchFamily="2" charset="77"/>
                <a:ea typeface="Calibri" panose="020F0502020204030204" pitchFamily="34" charset="0"/>
                <a:cs typeface="Poppins" pitchFamily="2" charset="77"/>
              </a:rPr>
              <a:t>Rooy</a:t>
            </a:r>
            <a:r>
              <a:rPr lang="en-US" sz="1400" kern="100" dirty="0">
                <a:effectLst/>
                <a:latin typeface="Poppins" pitchFamily="2" charset="77"/>
                <a:ea typeface="Calibri" panose="020F0502020204030204" pitchFamily="34" charset="0"/>
                <a:cs typeface="Poppins" pitchFamily="2" charset="77"/>
              </a:rPr>
              <a:t>, R. (2020). </a:t>
            </a:r>
            <a:r>
              <a:rPr lang="en-US" sz="1400" i="1" kern="100" dirty="0">
                <a:effectLst/>
                <a:latin typeface="Poppins" pitchFamily="2" charset="77"/>
                <a:ea typeface="Calibri" panose="020F0502020204030204" pitchFamily="34" charset="0"/>
                <a:cs typeface="Poppins" pitchFamily="2" charset="77"/>
              </a:rPr>
              <a:t>Language or dialect? : The history of a conceptual pair</a:t>
            </a:r>
            <a:r>
              <a:rPr lang="en-US" sz="1400" kern="100" dirty="0">
                <a:effectLst/>
                <a:latin typeface="Poppins" pitchFamily="2" charset="77"/>
                <a:ea typeface="Calibri" panose="020F0502020204030204" pitchFamily="34" charset="0"/>
                <a:cs typeface="Poppins" pitchFamily="2" charset="77"/>
              </a:rPr>
              <a:t> (First ed.). Oxford University Press,. </a:t>
            </a:r>
            <a:r>
              <a:rPr lang="en-US" sz="1400" u="sng" kern="100" dirty="0">
                <a:solidFill>
                  <a:srgbClr val="0563C1"/>
                </a:solidFill>
                <a:effectLst/>
                <a:latin typeface="Poppins" pitchFamily="2" charset="77"/>
                <a:ea typeface="Calibri" panose="020F0502020204030204" pitchFamily="34" charset="0"/>
                <a:cs typeface="Poppins" pitchFamily="2" charset="77"/>
                <a:hlinkClick r:id="rId7"/>
              </a:rPr>
              <a:t>http://www.ezproxy.is.ed.ac.uk/login?url=https://dx.doi.org/10.1093/oso/9780198845713.001.0001</a:t>
            </a:r>
            <a:r>
              <a:rPr lang="en-US" sz="1400" kern="100" dirty="0">
                <a:effectLst/>
                <a:latin typeface="Poppins" pitchFamily="2" charset="77"/>
                <a:ea typeface="Calibri" panose="020F0502020204030204" pitchFamily="34" charset="0"/>
                <a:cs typeface="Poppins" pitchFamily="2" charset="77"/>
              </a:rPr>
              <a:t> </a:t>
            </a:r>
            <a:endParaRPr lang="en-GB" sz="1400" kern="100" dirty="0">
              <a:effectLst/>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Wilson, L. C. (2012). </a:t>
            </a:r>
            <a:r>
              <a:rPr lang="en-US" sz="1400" i="1" kern="100" dirty="0" err="1">
                <a:effectLst/>
                <a:latin typeface="Poppins" pitchFamily="2" charset="77"/>
                <a:ea typeface="Calibri" panose="020F0502020204030204" pitchFamily="34" charset="0"/>
                <a:cs typeface="Poppins" pitchFamily="2" charset="77"/>
              </a:rPr>
              <a:t>Luath</a:t>
            </a:r>
            <a:r>
              <a:rPr lang="en-US" sz="1400" i="1" kern="100" dirty="0">
                <a:effectLst/>
                <a:latin typeface="Poppins" pitchFamily="2" charset="77"/>
                <a:ea typeface="Calibri" panose="020F0502020204030204" pitchFamily="34" charset="0"/>
                <a:cs typeface="Poppins" pitchFamily="2" charset="77"/>
              </a:rPr>
              <a:t> Scots language learner : an introduction to contemporary spoken Scots</a:t>
            </a:r>
            <a:r>
              <a:rPr lang="en-US" sz="1400" kern="100" dirty="0">
                <a:effectLst/>
                <a:latin typeface="Poppins" pitchFamily="2" charset="77"/>
                <a:ea typeface="Calibri" panose="020F0502020204030204" pitchFamily="34" charset="0"/>
                <a:cs typeface="Poppins" pitchFamily="2" charset="77"/>
              </a:rPr>
              <a:t> (Revised ed.). </a:t>
            </a:r>
            <a:r>
              <a:rPr lang="en-US" sz="1400" kern="100" dirty="0" err="1">
                <a:effectLst/>
                <a:latin typeface="Poppins" pitchFamily="2" charset="77"/>
                <a:ea typeface="Calibri" panose="020F0502020204030204" pitchFamily="34" charset="0"/>
                <a:cs typeface="Poppins" pitchFamily="2" charset="77"/>
              </a:rPr>
              <a:t>Luath</a:t>
            </a:r>
            <a:r>
              <a:rPr lang="en-US" sz="1400" kern="100" dirty="0">
                <a:effectLst/>
                <a:latin typeface="Poppins" pitchFamily="2" charset="77"/>
                <a:ea typeface="Calibri" panose="020F0502020204030204" pitchFamily="34" charset="0"/>
                <a:cs typeface="Poppins" pitchFamily="2" charset="77"/>
              </a:rPr>
              <a:t> Press Limited,. </a:t>
            </a:r>
            <a:endParaRPr lang="en-GB" sz="1400" kern="100" dirty="0">
              <a:effectLst/>
              <a:latin typeface="Poppins" pitchFamily="2" charset="77"/>
              <a:ea typeface="Calibri" panose="020F0502020204030204" pitchFamily="34" charset="0"/>
              <a:cs typeface="Poppins" pitchFamily="2" charset="77"/>
            </a:endParaRPr>
          </a:p>
          <a:p>
            <a:pPr marL="457200" indent="-457200"/>
            <a:r>
              <a:rPr lang="en-US" sz="1400" kern="100" dirty="0">
                <a:effectLst/>
                <a:latin typeface="Poppins" pitchFamily="2" charset="77"/>
                <a:ea typeface="Calibri" panose="020F0502020204030204" pitchFamily="34" charset="0"/>
                <a:cs typeface="Poppins" pitchFamily="2" charset="77"/>
              </a:rPr>
              <a:t>Woolard, K. (1998). Language Ideology as a Field of Inquiry. In B. B. Schieffelin, K. Woolard, &amp; P. V. </a:t>
            </a:r>
            <a:r>
              <a:rPr lang="en-US" sz="1400" kern="100" dirty="0" err="1">
                <a:effectLst/>
                <a:latin typeface="Poppins" pitchFamily="2" charset="77"/>
                <a:ea typeface="Calibri" panose="020F0502020204030204" pitchFamily="34" charset="0"/>
                <a:cs typeface="Poppins" pitchFamily="2" charset="77"/>
              </a:rPr>
              <a:t>Kroskrity</a:t>
            </a:r>
            <a:r>
              <a:rPr lang="en-US" sz="1400" kern="100" dirty="0">
                <a:effectLst/>
                <a:latin typeface="Poppins" pitchFamily="2" charset="77"/>
                <a:ea typeface="Calibri" panose="020F0502020204030204" pitchFamily="34" charset="0"/>
                <a:cs typeface="Poppins" pitchFamily="2" charset="77"/>
              </a:rPr>
              <a:t> (Eds.), </a:t>
            </a:r>
            <a:r>
              <a:rPr lang="en-US" sz="1400" i="1" kern="100" dirty="0">
                <a:effectLst/>
                <a:latin typeface="Poppins" pitchFamily="2" charset="77"/>
                <a:ea typeface="Calibri" panose="020F0502020204030204" pitchFamily="34" charset="0"/>
                <a:cs typeface="Poppins" pitchFamily="2" charset="77"/>
              </a:rPr>
              <a:t>Language Ideologies: Practice and Theory</a:t>
            </a:r>
            <a:r>
              <a:rPr lang="en-US" sz="1400" kern="100" dirty="0">
                <a:effectLst/>
                <a:latin typeface="Poppins" pitchFamily="2" charset="77"/>
                <a:ea typeface="Calibri" panose="020F0502020204030204" pitchFamily="34" charset="0"/>
                <a:cs typeface="Poppins" pitchFamily="2" charset="77"/>
              </a:rPr>
              <a:t> (pp. 3-47). Oxford University Press. </a:t>
            </a:r>
            <a:endParaRPr lang="en-GB" sz="1400" kern="100" dirty="0">
              <a:effectLst/>
              <a:latin typeface="Poppins" pitchFamily="2" charset="77"/>
              <a:ea typeface="Calibri" panose="020F0502020204030204" pitchFamily="34" charset="0"/>
              <a:cs typeface="Poppins" pitchFamily="2" charset="77"/>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indent="-457200"/>
            <a:endParaRPr lang="en-US" dirty="0"/>
          </a:p>
        </p:txBody>
      </p:sp>
    </p:spTree>
    <p:extLst>
      <p:ext uri="{BB962C8B-B14F-4D97-AF65-F5344CB8AC3E}">
        <p14:creationId xmlns:p14="http://schemas.microsoft.com/office/powerpoint/2010/main" val="2490357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49E9FF3-FA3A-E5B8-B8E9-A665AECC456B}"/>
              </a:ext>
            </a:extLst>
          </p:cNvPr>
          <p:cNvSpPr txBox="1"/>
          <p:nvPr/>
        </p:nvSpPr>
        <p:spPr>
          <a:xfrm>
            <a:off x="566058" y="683835"/>
            <a:ext cx="11625942" cy="4093428"/>
          </a:xfrm>
          <a:prstGeom prst="rect">
            <a:avLst/>
          </a:prstGeom>
          <a:noFill/>
        </p:spPr>
        <p:txBody>
          <a:bodyPr wrap="square">
            <a:spAutoFit/>
          </a:bodyPr>
          <a:lstStyle/>
          <a:p>
            <a:pPr marL="457200" indent="-457200"/>
            <a:endParaRPr lang="en-US" b="1" kern="100" dirty="0">
              <a:latin typeface="Poppins" pitchFamily="2" charset="77"/>
              <a:ea typeface="Calibri" panose="020F0502020204030204" pitchFamily="34" charset="0"/>
              <a:cs typeface="Poppins" pitchFamily="2" charset="77"/>
            </a:endParaRPr>
          </a:p>
          <a:p>
            <a:pPr marL="457200" indent="-457200"/>
            <a:r>
              <a:rPr lang="en-US" b="1" kern="100" dirty="0">
                <a:latin typeface="Poppins" pitchFamily="2" charset="77"/>
                <a:ea typeface="Calibri" panose="020F0502020204030204" pitchFamily="34" charset="0"/>
                <a:cs typeface="Poppins" pitchFamily="2" charset="77"/>
              </a:rPr>
              <a:t>Images</a:t>
            </a:r>
          </a:p>
          <a:p>
            <a:pPr marL="457200" indent="-457200"/>
            <a:endParaRPr lang="en-US" b="1" kern="100" dirty="0">
              <a:effectLst/>
              <a:latin typeface="Poppins" pitchFamily="2" charset="77"/>
              <a:ea typeface="Calibri" panose="020F0502020204030204" pitchFamily="34" charset="0"/>
              <a:cs typeface="Poppins" pitchFamily="2" charset="77"/>
            </a:endParaRPr>
          </a:p>
          <a:p>
            <a:pPr marL="457200" indent="-457200"/>
            <a:r>
              <a:rPr lang="en-US" kern="100" dirty="0">
                <a:latin typeface="Poppins" pitchFamily="2" charset="77"/>
                <a:ea typeface="Calibri" panose="020F0502020204030204" pitchFamily="34" charset="0"/>
                <a:cs typeface="Poppins" pitchFamily="2" charset="77"/>
                <a:hlinkClick r:id="rId3"/>
              </a:rPr>
              <a:t>www.pexels.com</a:t>
            </a:r>
            <a:endParaRPr lang="en-US" kern="100" dirty="0">
              <a:latin typeface="Poppins" pitchFamily="2" charset="77"/>
              <a:ea typeface="Calibri" panose="020F0502020204030204" pitchFamily="34" charset="0"/>
              <a:cs typeface="Poppins" pitchFamily="2" charset="77"/>
            </a:endParaRPr>
          </a:p>
          <a:p>
            <a:pPr marL="457200" indent="-457200"/>
            <a:endParaRPr lang="en-US" kern="100" dirty="0">
              <a:latin typeface="Poppins" pitchFamily="2" charset="77"/>
              <a:ea typeface="Calibri" panose="020F0502020204030204" pitchFamily="34" charset="0"/>
              <a:cs typeface="Poppins" pitchFamily="2" charset="77"/>
            </a:endParaRPr>
          </a:p>
          <a:p>
            <a:pPr marL="457200" indent="-457200"/>
            <a:r>
              <a:rPr lang="en-US" kern="100" dirty="0">
                <a:latin typeface="Poppins" pitchFamily="2" charset="77"/>
                <a:ea typeface="Calibri" panose="020F0502020204030204" pitchFamily="34" charset="0"/>
                <a:cs typeface="Poppins" pitchFamily="2" charset="77"/>
              </a:rPr>
              <a:t>Google Images</a:t>
            </a:r>
          </a:p>
          <a:p>
            <a:pPr marL="457200" indent="-457200"/>
            <a:endParaRPr lang="en-US" kern="100" dirty="0">
              <a:latin typeface="Poppins" pitchFamily="2" charset="77"/>
              <a:ea typeface="Calibri" panose="020F0502020204030204" pitchFamily="34" charset="0"/>
              <a:cs typeface="Poppins" pitchFamily="2" charset="77"/>
            </a:endParaRPr>
          </a:p>
          <a:p>
            <a:pPr marL="457200" indent="-457200"/>
            <a:r>
              <a:rPr lang="en-US" kern="100" dirty="0">
                <a:latin typeface="Poppins" pitchFamily="2" charset="77"/>
                <a:ea typeface="Calibri" panose="020F0502020204030204" pitchFamily="34" charset="0"/>
                <a:cs typeface="Poppins" pitchFamily="2" charset="77"/>
              </a:rPr>
              <a:t>Minna Sundberg. More information at </a:t>
            </a:r>
            <a:r>
              <a:rPr lang="en-US" kern="100" dirty="0" err="1">
                <a:latin typeface="Poppins" pitchFamily="2" charset="77"/>
                <a:ea typeface="Calibri" panose="020F0502020204030204" pitchFamily="34" charset="0"/>
                <a:cs typeface="Poppins" pitchFamily="2" charset="77"/>
              </a:rPr>
              <a:t>www.openculture.com</a:t>
            </a:r>
            <a:r>
              <a:rPr lang="en-US" kern="100" dirty="0">
                <a:latin typeface="Poppins" pitchFamily="2" charset="77"/>
                <a:ea typeface="Calibri" panose="020F0502020204030204" pitchFamily="34" charset="0"/>
                <a:cs typeface="Poppins" pitchFamily="2" charset="77"/>
              </a:rPr>
              <a:t>.</a:t>
            </a:r>
          </a:p>
          <a:p>
            <a:pPr marL="457200" indent="-457200"/>
            <a:endParaRPr lang="en-US" sz="1600" kern="100" dirty="0">
              <a:latin typeface="Poppins" pitchFamily="2" charset="77"/>
              <a:ea typeface="Calibri" panose="020F0502020204030204" pitchFamily="34" charset="0"/>
              <a:cs typeface="Poppins" pitchFamily="2" charset="77"/>
            </a:endParaRPr>
          </a:p>
          <a:p>
            <a:pPr marL="457200" indent="-457200"/>
            <a:endParaRPr lang="en-US" sz="1600" kern="100" dirty="0">
              <a:latin typeface="Poppins" pitchFamily="2" charset="77"/>
              <a:ea typeface="Calibri" panose="020F0502020204030204" pitchFamily="34" charset="0"/>
              <a:cs typeface="Poppins" pitchFamily="2" charset="77"/>
            </a:endParaRPr>
          </a:p>
          <a:p>
            <a:pPr marL="457200" indent="-457200"/>
            <a:endParaRPr lang="en-US" sz="1600" kern="100" dirty="0">
              <a:effectLst/>
              <a:latin typeface="Poppins" pitchFamily="2" charset="77"/>
              <a:ea typeface="Calibri" panose="020F0502020204030204" pitchFamily="34" charset="0"/>
              <a:cs typeface="Poppins" pitchFamily="2" charset="77"/>
            </a:endParaRPr>
          </a:p>
          <a:p>
            <a:pPr marL="457200" indent="-457200"/>
            <a:endParaRPr lang="en-US" sz="1600" kern="100" dirty="0">
              <a:effectLst/>
              <a:latin typeface="Poppins" pitchFamily="2" charset="77"/>
              <a:ea typeface="Calibri" panose="020F0502020204030204" pitchFamily="34" charset="0"/>
              <a:cs typeface="Poppins" pitchFamily="2" charset="77"/>
            </a:endParaRPr>
          </a:p>
          <a:p>
            <a:pPr marL="457200" indent="-457200"/>
            <a:endParaRPr lang="en-US" sz="1600" kern="100" dirty="0">
              <a:latin typeface="Poppins" pitchFamily="2" charset="77"/>
              <a:ea typeface="Calibri" panose="020F0502020204030204" pitchFamily="34" charset="0"/>
              <a:cs typeface="Poppins" pitchFamily="2" charset="77"/>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indent="-457200"/>
            <a:endParaRPr lang="en-US" dirty="0"/>
          </a:p>
        </p:txBody>
      </p:sp>
    </p:spTree>
    <p:extLst>
      <p:ext uri="{BB962C8B-B14F-4D97-AF65-F5344CB8AC3E}">
        <p14:creationId xmlns:p14="http://schemas.microsoft.com/office/powerpoint/2010/main" val="2672596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355312-F4E1-D238-9809-E8AB9483A00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16</a:t>
            </a:r>
          </a:p>
        </p:txBody>
      </p:sp>
      <p:sp>
        <p:nvSpPr>
          <p:cNvPr id="11" name="Rectangle: Single Corner Rounded 10">
            <a:extLst>
              <a:ext uri="{FF2B5EF4-FFF2-40B4-BE49-F238E27FC236}">
                <a16:creationId xmlns:a16="http://schemas.microsoft.com/office/drawing/2014/main" id="{17754B71-3F85-65F4-CB55-16A15E103CBF}"/>
              </a:ext>
              <a:ext uri="{C183D7F6-B498-43B3-948B-1728B52AA6E4}">
                <adec:decorative xmlns:adec="http://schemas.microsoft.com/office/drawing/2017/decorative" val="1"/>
              </a:ext>
            </a:extLst>
          </p:cNvPr>
          <p:cNvSpPr/>
          <p:nvPr/>
        </p:nvSpPr>
        <p:spPr>
          <a:xfrm>
            <a:off x="582200" y="1640394"/>
            <a:ext cx="2671602" cy="2727499"/>
          </a:xfrm>
          <a:prstGeom prst="round1Rect">
            <a:avLst>
              <a:gd name="adj" fmla="val 5000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grpSp>
        <p:nvGrpSpPr>
          <p:cNvPr id="3" name="Group 2">
            <a:extLst>
              <a:ext uri="{FF2B5EF4-FFF2-40B4-BE49-F238E27FC236}">
                <a16:creationId xmlns:a16="http://schemas.microsoft.com/office/drawing/2014/main" id="{2314DE0A-B114-6033-1783-7C32C5306209}"/>
              </a:ext>
              <a:ext uri="{C183D7F6-B498-43B3-948B-1728B52AA6E4}">
                <adec:decorative xmlns:adec="http://schemas.microsoft.com/office/drawing/2017/decorative" val="1"/>
              </a:ext>
            </a:extLst>
          </p:cNvPr>
          <p:cNvGrpSpPr/>
          <p:nvPr/>
        </p:nvGrpSpPr>
        <p:grpSpPr>
          <a:xfrm>
            <a:off x="3639960" y="1726840"/>
            <a:ext cx="1018939" cy="509531"/>
            <a:chOff x="3299703" y="548246"/>
            <a:chExt cx="2024952" cy="1012596"/>
          </a:xfrm>
        </p:grpSpPr>
        <p:pic>
          <p:nvPicPr>
            <p:cNvPr id="9" name="Picture 8">
              <a:extLst>
                <a:ext uri="{FF2B5EF4-FFF2-40B4-BE49-F238E27FC236}">
                  <a16:creationId xmlns:a16="http://schemas.microsoft.com/office/drawing/2014/main" id="{0C145797-4CE2-0FDB-AC17-2167511EAA6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0" name="Picture 9">
              <a:extLst>
                <a:ext uri="{FF2B5EF4-FFF2-40B4-BE49-F238E27FC236}">
                  <a16:creationId xmlns:a16="http://schemas.microsoft.com/office/drawing/2014/main" id="{82B8BD12-B559-65F0-1000-8ECBE16A4F4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 name="Title 1">
            <a:extLst>
              <a:ext uri="{FF2B5EF4-FFF2-40B4-BE49-F238E27FC236}">
                <a16:creationId xmlns:a16="http://schemas.microsoft.com/office/drawing/2014/main" id="{73C1D45E-8E79-D324-D20C-440E2A68E4F5}"/>
              </a:ext>
            </a:extLst>
          </p:cNvPr>
          <p:cNvSpPr txBox="1">
            <a:spLocks/>
          </p:cNvSpPr>
          <p:nvPr/>
        </p:nvSpPr>
        <p:spPr>
          <a:xfrm>
            <a:off x="3517110" y="2236371"/>
            <a:ext cx="8092689" cy="1839406"/>
          </a:xfrm>
          <a:prstGeom prst="rect">
            <a:avLst/>
          </a:prstGeom>
        </p:spPr>
        <p:txBody>
          <a:bodyPr vert="horz" lIns="91440" tIns="45720" rIns="91440" bIns="45720" rtlCol="0" anchor="ctr">
            <a:noAutofit/>
          </a:bodyPr>
          <a:lstStyle>
            <a:lvl1pPr algn="l" defTabSz="914400" rtl="0" eaLnBrk="1" latinLnBrk="0" hangingPunct="1">
              <a:lnSpc>
                <a:spcPct val="110000"/>
              </a:lnSpc>
              <a:spcBef>
                <a:spcPts val="0"/>
              </a:spcBef>
              <a:spcAft>
                <a:spcPts val="600"/>
              </a:spcAft>
              <a:buNone/>
              <a:defRPr sz="3200" kern="1200">
                <a:solidFill>
                  <a:schemeClr val="bg1"/>
                </a:solidFill>
                <a:latin typeface="Poppins SemiBold" panose="00000700000000000000" pitchFamily="50" charset="0"/>
                <a:ea typeface="+mj-ea"/>
                <a:cs typeface="Poppins SemiBold" panose="00000700000000000000" pitchFamily="50" charset="0"/>
              </a:defRPr>
            </a:lvl1pPr>
          </a:lstStyle>
          <a:p>
            <a:r>
              <a:rPr lang="en-US" sz="2400" dirty="0">
                <a:latin typeface="Century Gothic" panose="020B0502020202020204" pitchFamily="34" charset="0"/>
              </a:rPr>
              <a:t>[Language ideologies are] </a:t>
            </a:r>
            <a:r>
              <a:rPr lang="en-US" sz="2400" dirty="0">
                <a:solidFill>
                  <a:schemeClr val="bg1"/>
                </a:solidFill>
                <a:latin typeface="Century Gothic" panose="020B0502020202020204" pitchFamily="34" charset="0"/>
              </a:rPr>
              <a:t>sets of beliefs about language articulated by users as a rationalization or justification of perceived language structure and use.</a:t>
            </a:r>
            <a:br>
              <a:rPr lang="en-US" sz="2400" dirty="0">
                <a:solidFill>
                  <a:schemeClr val="bg1"/>
                </a:solidFill>
                <a:latin typeface="Century Gothic" panose="020B0502020202020204" pitchFamily="34" charset="0"/>
              </a:rPr>
            </a:br>
            <a:endParaRPr lang="en-US" sz="2400" dirty="0">
              <a:latin typeface="Poppins" panose="00000500000000000000" pitchFamily="2" charset="0"/>
              <a:cs typeface="Poppins" panose="00000500000000000000" pitchFamily="2" charset="0"/>
            </a:endParaRPr>
          </a:p>
        </p:txBody>
      </p:sp>
      <p:grpSp>
        <p:nvGrpSpPr>
          <p:cNvPr id="13" name="Group 12">
            <a:extLst>
              <a:ext uri="{FF2B5EF4-FFF2-40B4-BE49-F238E27FC236}">
                <a16:creationId xmlns:a16="http://schemas.microsoft.com/office/drawing/2014/main" id="{D73847AE-7DBB-0268-3A03-08011525EB20}"/>
              </a:ext>
              <a:ext uri="{C183D7F6-B498-43B3-948B-1728B52AA6E4}">
                <adec:decorative xmlns:adec="http://schemas.microsoft.com/office/drawing/2017/decorative" val="1"/>
              </a:ext>
            </a:extLst>
          </p:cNvPr>
          <p:cNvGrpSpPr/>
          <p:nvPr/>
        </p:nvGrpSpPr>
        <p:grpSpPr>
          <a:xfrm rot="10800000">
            <a:off x="9603341" y="3898729"/>
            <a:ext cx="1018939" cy="509531"/>
            <a:chOff x="3299703" y="548246"/>
            <a:chExt cx="2024952" cy="1012596"/>
          </a:xfrm>
        </p:grpSpPr>
        <p:pic>
          <p:nvPicPr>
            <p:cNvPr id="14" name="Picture 13">
              <a:extLst>
                <a:ext uri="{FF2B5EF4-FFF2-40B4-BE49-F238E27FC236}">
                  <a16:creationId xmlns:a16="http://schemas.microsoft.com/office/drawing/2014/main" id="{EF352C08-47A2-EF05-16AC-30211A91E1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5" name="Picture 14">
              <a:extLst>
                <a:ext uri="{FF2B5EF4-FFF2-40B4-BE49-F238E27FC236}">
                  <a16:creationId xmlns:a16="http://schemas.microsoft.com/office/drawing/2014/main" id="{44312BA8-BA20-352E-60D7-104DC5093C1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12" name="Text Placeholder 9">
            <a:extLst>
              <a:ext uri="{FF2B5EF4-FFF2-40B4-BE49-F238E27FC236}">
                <a16:creationId xmlns:a16="http://schemas.microsoft.com/office/drawing/2014/main" id="{246735C8-43AE-0ED0-53F8-BCC376FCED61}"/>
              </a:ext>
            </a:extLst>
          </p:cNvPr>
          <p:cNvSpPr txBox="1">
            <a:spLocks/>
          </p:cNvSpPr>
          <p:nvPr/>
        </p:nvSpPr>
        <p:spPr>
          <a:xfrm>
            <a:off x="3517110" y="4066442"/>
            <a:ext cx="4014991" cy="759053"/>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1"/>
                </a:solidFill>
                <a:latin typeface="Poppins" panose="00000500000000000000" pitchFamily="2" charset="0"/>
                <a:cs typeface="Poppins" panose="00000500000000000000" pitchFamily="2" charset="0"/>
              </a:rPr>
              <a:t>Silverstein, 1979, p. 193</a:t>
            </a:r>
            <a:endParaRPr lang="en-GB" sz="2000" dirty="0">
              <a:solidFill>
                <a:schemeClr val="bg1"/>
              </a:solidFill>
              <a:latin typeface="Poppins" panose="00000500000000000000" pitchFamily="2" charset="0"/>
              <a:cs typeface="Poppins" panose="00000500000000000000" pitchFamily="2" charset="0"/>
            </a:endParaRPr>
          </a:p>
        </p:txBody>
      </p:sp>
      <p:pic>
        <p:nvPicPr>
          <p:cNvPr id="16" name="Audio 15">
            <a:extLst>
              <a:ext uri="{FF2B5EF4-FFF2-40B4-BE49-F238E27FC236}">
                <a16:creationId xmlns:a16="http://schemas.microsoft.com/office/drawing/2014/main" id="{6C6C34C0-B5AA-952D-C62D-2FDD93E95B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26125662"/>
      </p:ext>
    </p:extLst>
  </p:cSld>
  <p:clrMapOvr>
    <a:masterClrMapping/>
  </p:clrMapOvr>
  <mc:AlternateContent xmlns:mc="http://schemas.openxmlformats.org/markup-compatibility/2006" xmlns:p14="http://schemas.microsoft.com/office/powerpoint/2010/main">
    <mc:Choice Requires="p14">
      <p:transition spd="slow" p14:dur="2000" advTm="46381"/>
    </mc:Choice>
    <mc:Fallback xmlns="">
      <p:transition spd="slow" advTm="46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355312-F4E1-D238-9809-E8AB9483A00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16</a:t>
            </a:r>
          </a:p>
        </p:txBody>
      </p:sp>
      <p:sp>
        <p:nvSpPr>
          <p:cNvPr id="11" name="Rectangle: Single Corner Rounded 10">
            <a:extLst>
              <a:ext uri="{FF2B5EF4-FFF2-40B4-BE49-F238E27FC236}">
                <a16:creationId xmlns:a16="http://schemas.microsoft.com/office/drawing/2014/main" id="{17754B71-3F85-65F4-CB55-16A15E103CBF}"/>
              </a:ext>
              <a:ext uri="{C183D7F6-B498-43B3-948B-1728B52AA6E4}">
                <adec:decorative xmlns:adec="http://schemas.microsoft.com/office/drawing/2017/decorative" val="1"/>
              </a:ext>
            </a:extLst>
          </p:cNvPr>
          <p:cNvSpPr/>
          <p:nvPr/>
        </p:nvSpPr>
        <p:spPr>
          <a:xfrm>
            <a:off x="582200" y="1640394"/>
            <a:ext cx="2671602" cy="2949894"/>
          </a:xfrm>
          <a:prstGeom prst="round1Rect">
            <a:avLst>
              <a:gd name="adj" fmla="val 5000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grpSp>
        <p:nvGrpSpPr>
          <p:cNvPr id="3" name="Group 2">
            <a:extLst>
              <a:ext uri="{FF2B5EF4-FFF2-40B4-BE49-F238E27FC236}">
                <a16:creationId xmlns:a16="http://schemas.microsoft.com/office/drawing/2014/main" id="{2314DE0A-B114-6033-1783-7C32C5306209}"/>
              </a:ext>
              <a:ext uri="{C183D7F6-B498-43B3-948B-1728B52AA6E4}">
                <adec:decorative xmlns:adec="http://schemas.microsoft.com/office/drawing/2017/decorative" val="1"/>
              </a:ext>
            </a:extLst>
          </p:cNvPr>
          <p:cNvGrpSpPr/>
          <p:nvPr/>
        </p:nvGrpSpPr>
        <p:grpSpPr>
          <a:xfrm>
            <a:off x="3639960" y="1726840"/>
            <a:ext cx="1018939" cy="509531"/>
            <a:chOff x="3299703" y="548246"/>
            <a:chExt cx="2024952" cy="1012596"/>
          </a:xfrm>
        </p:grpSpPr>
        <p:pic>
          <p:nvPicPr>
            <p:cNvPr id="9" name="Picture 8">
              <a:extLst>
                <a:ext uri="{FF2B5EF4-FFF2-40B4-BE49-F238E27FC236}">
                  <a16:creationId xmlns:a16="http://schemas.microsoft.com/office/drawing/2014/main" id="{0C145797-4CE2-0FDB-AC17-2167511EAA6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0" name="Picture 9">
              <a:extLst>
                <a:ext uri="{FF2B5EF4-FFF2-40B4-BE49-F238E27FC236}">
                  <a16:creationId xmlns:a16="http://schemas.microsoft.com/office/drawing/2014/main" id="{82B8BD12-B559-65F0-1000-8ECBE16A4F4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 name="Title 1">
            <a:extLst>
              <a:ext uri="{FF2B5EF4-FFF2-40B4-BE49-F238E27FC236}">
                <a16:creationId xmlns:a16="http://schemas.microsoft.com/office/drawing/2014/main" id="{73C1D45E-8E79-D324-D20C-440E2A68E4F5}"/>
              </a:ext>
            </a:extLst>
          </p:cNvPr>
          <p:cNvSpPr txBox="1">
            <a:spLocks/>
          </p:cNvSpPr>
          <p:nvPr/>
        </p:nvSpPr>
        <p:spPr>
          <a:xfrm>
            <a:off x="3517110" y="2509297"/>
            <a:ext cx="8092689" cy="1839406"/>
          </a:xfrm>
          <a:prstGeom prst="rect">
            <a:avLst/>
          </a:prstGeom>
        </p:spPr>
        <p:txBody>
          <a:bodyPr vert="horz" lIns="91440" tIns="45720" rIns="91440" bIns="45720" rtlCol="0" anchor="ctr">
            <a:noAutofit/>
          </a:bodyPr>
          <a:lstStyle>
            <a:lvl1pPr algn="l" defTabSz="914400" rtl="0" eaLnBrk="1" latinLnBrk="0" hangingPunct="1">
              <a:lnSpc>
                <a:spcPct val="110000"/>
              </a:lnSpc>
              <a:spcBef>
                <a:spcPts val="0"/>
              </a:spcBef>
              <a:spcAft>
                <a:spcPts val="600"/>
              </a:spcAft>
              <a:buNone/>
              <a:defRPr sz="3200" kern="1200">
                <a:solidFill>
                  <a:schemeClr val="bg1"/>
                </a:solidFill>
                <a:latin typeface="Poppins SemiBold" panose="00000700000000000000" pitchFamily="50" charset="0"/>
                <a:ea typeface="+mj-ea"/>
                <a:cs typeface="Poppins SemiBold" panose="00000700000000000000" pitchFamily="50" charset="0"/>
              </a:defRPr>
            </a:lvl1pPr>
          </a:lstStyle>
          <a:p>
            <a:r>
              <a:rPr lang="en-US" sz="2400" dirty="0">
                <a:latin typeface="Century Gothic" panose="020B0502020202020204" pitchFamily="34" charset="0"/>
              </a:rPr>
              <a:t>Ideology [is] derived from, </a:t>
            </a:r>
            <a:r>
              <a:rPr lang="en-US" sz="2400" dirty="0">
                <a:solidFill>
                  <a:schemeClr val="bg1"/>
                </a:solidFill>
                <a:latin typeface="Century Gothic" panose="020B0502020202020204" pitchFamily="34" charset="0"/>
              </a:rPr>
              <a:t>rooted in, reflective of, or responsive to the experience or interests of a particular social position even though ideology so often (in some views, always) represents itself as universally true.</a:t>
            </a:r>
            <a:br>
              <a:rPr lang="en-US" sz="2400" dirty="0">
                <a:solidFill>
                  <a:schemeClr val="bg1"/>
                </a:solidFill>
                <a:latin typeface="Century Gothic" panose="020B0502020202020204" pitchFamily="34" charset="0"/>
              </a:rPr>
            </a:br>
            <a:endParaRPr lang="en-US" sz="2400" dirty="0">
              <a:latin typeface="Poppins" panose="00000500000000000000" pitchFamily="2" charset="0"/>
              <a:cs typeface="Poppins" panose="00000500000000000000" pitchFamily="2" charset="0"/>
            </a:endParaRPr>
          </a:p>
        </p:txBody>
      </p:sp>
      <p:grpSp>
        <p:nvGrpSpPr>
          <p:cNvPr id="13" name="Group 12">
            <a:extLst>
              <a:ext uri="{FF2B5EF4-FFF2-40B4-BE49-F238E27FC236}">
                <a16:creationId xmlns:a16="http://schemas.microsoft.com/office/drawing/2014/main" id="{D73847AE-7DBB-0268-3A03-08011525EB20}"/>
              </a:ext>
              <a:ext uri="{C183D7F6-B498-43B3-948B-1728B52AA6E4}">
                <adec:decorative xmlns:adec="http://schemas.microsoft.com/office/drawing/2017/decorative" val="1"/>
              </a:ext>
            </a:extLst>
          </p:cNvPr>
          <p:cNvGrpSpPr/>
          <p:nvPr/>
        </p:nvGrpSpPr>
        <p:grpSpPr>
          <a:xfrm rot="10800000">
            <a:off x="9603341" y="3898729"/>
            <a:ext cx="1018939" cy="509531"/>
            <a:chOff x="3299703" y="548246"/>
            <a:chExt cx="2024952" cy="1012596"/>
          </a:xfrm>
        </p:grpSpPr>
        <p:pic>
          <p:nvPicPr>
            <p:cNvPr id="14" name="Picture 13">
              <a:extLst>
                <a:ext uri="{FF2B5EF4-FFF2-40B4-BE49-F238E27FC236}">
                  <a16:creationId xmlns:a16="http://schemas.microsoft.com/office/drawing/2014/main" id="{EF352C08-47A2-EF05-16AC-30211A91E1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5" name="Picture 14">
              <a:extLst>
                <a:ext uri="{FF2B5EF4-FFF2-40B4-BE49-F238E27FC236}">
                  <a16:creationId xmlns:a16="http://schemas.microsoft.com/office/drawing/2014/main" id="{44312BA8-BA20-352E-60D7-104DC5093C1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12" name="Text Placeholder 9">
            <a:extLst>
              <a:ext uri="{FF2B5EF4-FFF2-40B4-BE49-F238E27FC236}">
                <a16:creationId xmlns:a16="http://schemas.microsoft.com/office/drawing/2014/main" id="{246735C8-43AE-0ED0-53F8-BCC376FCED61}"/>
              </a:ext>
            </a:extLst>
          </p:cNvPr>
          <p:cNvSpPr txBox="1">
            <a:spLocks/>
          </p:cNvSpPr>
          <p:nvPr/>
        </p:nvSpPr>
        <p:spPr>
          <a:xfrm>
            <a:off x="3517110" y="4348703"/>
            <a:ext cx="4014991" cy="759053"/>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1"/>
                </a:solidFill>
                <a:latin typeface="Poppins" panose="00000500000000000000" pitchFamily="2" charset="0"/>
                <a:cs typeface="Poppins" panose="00000500000000000000" pitchFamily="2" charset="0"/>
              </a:rPr>
              <a:t>Woolard, 1998, p.6</a:t>
            </a:r>
            <a:endParaRPr lang="en-GB" sz="2000" dirty="0">
              <a:solidFill>
                <a:schemeClr val="bg1"/>
              </a:solidFill>
              <a:latin typeface="Poppins" panose="00000500000000000000" pitchFamily="2" charset="0"/>
              <a:cs typeface="Poppins" panose="00000500000000000000" pitchFamily="2" charset="0"/>
            </a:endParaRPr>
          </a:p>
        </p:txBody>
      </p:sp>
      <p:pic>
        <p:nvPicPr>
          <p:cNvPr id="6" name="Audio 5">
            <a:extLst>
              <a:ext uri="{FF2B5EF4-FFF2-40B4-BE49-F238E27FC236}">
                <a16:creationId xmlns:a16="http://schemas.microsoft.com/office/drawing/2014/main" id="{45ECFFDF-D675-8538-8561-348FA5FA62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69341935"/>
      </p:ext>
    </p:extLst>
  </p:cSld>
  <p:clrMapOvr>
    <a:masterClrMapping/>
  </p:clrMapOvr>
  <mc:AlternateContent xmlns:mc="http://schemas.openxmlformats.org/markup-compatibility/2006" xmlns:p14="http://schemas.microsoft.com/office/powerpoint/2010/main">
    <mc:Choice Requires="p14">
      <p:transition spd="slow" p14:dur="2000" advTm="50422"/>
    </mc:Choice>
    <mc:Fallback xmlns="">
      <p:transition spd="slow" advTm="5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355312-F4E1-D238-9809-E8AB9483A00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16</a:t>
            </a:r>
          </a:p>
        </p:txBody>
      </p:sp>
      <p:sp>
        <p:nvSpPr>
          <p:cNvPr id="11" name="Rectangle: Single Corner Rounded 10">
            <a:extLst>
              <a:ext uri="{FF2B5EF4-FFF2-40B4-BE49-F238E27FC236}">
                <a16:creationId xmlns:a16="http://schemas.microsoft.com/office/drawing/2014/main" id="{17754B71-3F85-65F4-CB55-16A15E103CBF}"/>
              </a:ext>
              <a:ext uri="{C183D7F6-B498-43B3-948B-1728B52AA6E4}">
                <adec:decorative xmlns:adec="http://schemas.microsoft.com/office/drawing/2017/decorative" val="1"/>
              </a:ext>
            </a:extLst>
          </p:cNvPr>
          <p:cNvSpPr/>
          <p:nvPr/>
        </p:nvSpPr>
        <p:spPr>
          <a:xfrm>
            <a:off x="582200" y="1640394"/>
            <a:ext cx="2671602" cy="2949894"/>
          </a:xfrm>
          <a:prstGeom prst="round1Rect">
            <a:avLst>
              <a:gd name="adj" fmla="val 5000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grpSp>
        <p:nvGrpSpPr>
          <p:cNvPr id="3" name="Group 2">
            <a:extLst>
              <a:ext uri="{FF2B5EF4-FFF2-40B4-BE49-F238E27FC236}">
                <a16:creationId xmlns:a16="http://schemas.microsoft.com/office/drawing/2014/main" id="{2314DE0A-B114-6033-1783-7C32C5306209}"/>
              </a:ext>
              <a:ext uri="{C183D7F6-B498-43B3-948B-1728B52AA6E4}">
                <adec:decorative xmlns:adec="http://schemas.microsoft.com/office/drawing/2017/decorative" val="1"/>
              </a:ext>
            </a:extLst>
          </p:cNvPr>
          <p:cNvGrpSpPr/>
          <p:nvPr/>
        </p:nvGrpSpPr>
        <p:grpSpPr>
          <a:xfrm>
            <a:off x="3639960" y="1726840"/>
            <a:ext cx="1018939" cy="509531"/>
            <a:chOff x="3299703" y="548246"/>
            <a:chExt cx="2024952" cy="1012596"/>
          </a:xfrm>
        </p:grpSpPr>
        <p:pic>
          <p:nvPicPr>
            <p:cNvPr id="9" name="Picture 8">
              <a:extLst>
                <a:ext uri="{FF2B5EF4-FFF2-40B4-BE49-F238E27FC236}">
                  <a16:creationId xmlns:a16="http://schemas.microsoft.com/office/drawing/2014/main" id="{0C145797-4CE2-0FDB-AC17-2167511EAA6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0" name="Picture 9">
              <a:extLst>
                <a:ext uri="{FF2B5EF4-FFF2-40B4-BE49-F238E27FC236}">
                  <a16:creationId xmlns:a16="http://schemas.microsoft.com/office/drawing/2014/main" id="{82B8BD12-B559-65F0-1000-8ECBE16A4F4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 name="Title 1">
            <a:extLst>
              <a:ext uri="{FF2B5EF4-FFF2-40B4-BE49-F238E27FC236}">
                <a16:creationId xmlns:a16="http://schemas.microsoft.com/office/drawing/2014/main" id="{73C1D45E-8E79-D324-D20C-440E2A68E4F5}"/>
              </a:ext>
            </a:extLst>
          </p:cNvPr>
          <p:cNvSpPr txBox="1">
            <a:spLocks/>
          </p:cNvSpPr>
          <p:nvPr/>
        </p:nvSpPr>
        <p:spPr>
          <a:xfrm>
            <a:off x="3517110" y="2509297"/>
            <a:ext cx="8092689" cy="1839406"/>
          </a:xfrm>
          <a:prstGeom prst="rect">
            <a:avLst/>
          </a:prstGeom>
        </p:spPr>
        <p:txBody>
          <a:bodyPr vert="horz" lIns="91440" tIns="45720" rIns="91440" bIns="45720" rtlCol="0" anchor="ctr">
            <a:noAutofit/>
          </a:bodyPr>
          <a:lstStyle>
            <a:lvl1pPr algn="l" defTabSz="914400" rtl="0" eaLnBrk="1" latinLnBrk="0" hangingPunct="1">
              <a:lnSpc>
                <a:spcPct val="110000"/>
              </a:lnSpc>
              <a:spcBef>
                <a:spcPts val="0"/>
              </a:spcBef>
              <a:spcAft>
                <a:spcPts val="600"/>
              </a:spcAft>
              <a:buNone/>
              <a:defRPr sz="3200" kern="1200">
                <a:solidFill>
                  <a:schemeClr val="bg1"/>
                </a:solidFill>
                <a:latin typeface="Poppins SemiBold" panose="00000700000000000000" pitchFamily="50" charset="0"/>
                <a:ea typeface="+mj-ea"/>
                <a:cs typeface="Poppins SemiBold" panose="00000700000000000000" pitchFamily="50" charset="0"/>
              </a:defRPr>
            </a:lvl1pPr>
          </a:lstStyle>
          <a:p>
            <a:r>
              <a:rPr lang="en-US" sz="2400" dirty="0">
                <a:latin typeface="Century Gothic" panose="020B0502020202020204" pitchFamily="34" charset="0"/>
              </a:rPr>
              <a:t>One of the essential features of ideologies is that they work at an unconscious level… It seems implausible that people should adhere to an ideology while recognizing it as such.</a:t>
            </a:r>
            <a:endParaRPr lang="en-US" sz="2400" dirty="0">
              <a:latin typeface="Poppins" panose="00000500000000000000" pitchFamily="2" charset="0"/>
              <a:cs typeface="Poppins" panose="00000500000000000000" pitchFamily="2" charset="0"/>
            </a:endParaRPr>
          </a:p>
        </p:txBody>
      </p:sp>
      <p:grpSp>
        <p:nvGrpSpPr>
          <p:cNvPr id="13" name="Group 12">
            <a:extLst>
              <a:ext uri="{FF2B5EF4-FFF2-40B4-BE49-F238E27FC236}">
                <a16:creationId xmlns:a16="http://schemas.microsoft.com/office/drawing/2014/main" id="{D73847AE-7DBB-0268-3A03-08011525EB20}"/>
              </a:ext>
              <a:ext uri="{C183D7F6-B498-43B3-948B-1728B52AA6E4}">
                <adec:decorative xmlns:adec="http://schemas.microsoft.com/office/drawing/2017/decorative" val="1"/>
              </a:ext>
            </a:extLst>
          </p:cNvPr>
          <p:cNvGrpSpPr/>
          <p:nvPr/>
        </p:nvGrpSpPr>
        <p:grpSpPr>
          <a:xfrm rot="10800000">
            <a:off x="9603341" y="3898729"/>
            <a:ext cx="1018939" cy="509531"/>
            <a:chOff x="3299703" y="548246"/>
            <a:chExt cx="2024952" cy="1012596"/>
          </a:xfrm>
        </p:grpSpPr>
        <p:pic>
          <p:nvPicPr>
            <p:cNvPr id="14" name="Picture 13">
              <a:extLst>
                <a:ext uri="{FF2B5EF4-FFF2-40B4-BE49-F238E27FC236}">
                  <a16:creationId xmlns:a16="http://schemas.microsoft.com/office/drawing/2014/main" id="{EF352C08-47A2-EF05-16AC-30211A91E1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5" name="Picture 14">
              <a:extLst>
                <a:ext uri="{FF2B5EF4-FFF2-40B4-BE49-F238E27FC236}">
                  <a16:creationId xmlns:a16="http://schemas.microsoft.com/office/drawing/2014/main" id="{44312BA8-BA20-352E-60D7-104DC5093C1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12" name="Text Placeholder 9">
            <a:extLst>
              <a:ext uri="{FF2B5EF4-FFF2-40B4-BE49-F238E27FC236}">
                <a16:creationId xmlns:a16="http://schemas.microsoft.com/office/drawing/2014/main" id="{246735C8-43AE-0ED0-53F8-BCC376FCED61}"/>
              </a:ext>
            </a:extLst>
          </p:cNvPr>
          <p:cNvSpPr txBox="1">
            <a:spLocks/>
          </p:cNvSpPr>
          <p:nvPr/>
        </p:nvSpPr>
        <p:spPr>
          <a:xfrm>
            <a:off x="3517110" y="4348703"/>
            <a:ext cx="5098712" cy="759053"/>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1"/>
                </a:solidFill>
                <a:latin typeface="Poppins" panose="00000500000000000000" pitchFamily="2" charset="0"/>
                <a:cs typeface="Poppins" panose="00000500000000000000" pitchFamily="2" charset="0"/>
              </a:rPr>
              <a:t>Armstrong and Mackenzie, 2013, p.2</a:t>
            </a:r>
            <a:endParaRPr lang="en-GB" sz="2000" dirty="0">
              <a:solidFill>
                <a:schemeClr val="bg1"/>
              </a:solidFill>
              <a:latin typeface="Poppins" panose="00000500000000000000" pitchFamily="2" charset="0"/>
              <a:cs typeface="Poppins" panose="00000500000000000000" pitchFamily="2" charset="0"/>
            </a:endParaRPr>
          </a:p>
        </p:txBody>
      </p:sp>
      <p:pic>
        <p:nvPicPr>
          <p:cNvPr id="6" name="Audio 5">
            <a:extLst>
              <a:ext uri="{FF2B5EF4-FFF2-40B4-BE49-F238E27FC236}">
                <a16:creationId xmlns:a16="http://schemas.microsoft.com/office/drawing/2014/main" id="{8400D49B-35C1-DB96-50E4-25D5694B6E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43587221"/>
      </p:ext>
    </p:extLst>
  </p:cSld>
  <p:clrMapOvr>
    <a:masterClrMapping/>
  </p:clrMapOvr>
  <mc:AlternateContent xmlns:mc="http://schemas.openxmlformats.org/markup-compatibility/2006" xmlns:p14="http://schemas.microsoft.com/office/powerpoint/2010/main">
    <mc:Choice Requires="p14">
      <p:transition spd="slow" p14:dur="2000" advTm="29024"/>
    </mc:Choice>
    <mc:Fallback xmlns="">
      <p:transition spd="slow" advTm="2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CB07680-81F5-A22E-A787-F13006FCF8EF}"/>
              </a:ext>
            </a:extLst>
          </p:cNvPr>
          <p:cNvSpPr>
            <a:spLocks noGrp="1"/>
          </p:cNvSpPr>
          <p:nvPr>
            <p:ph type="body" sz="quarter" idx="24"/>
          </p:nvPr>
        </p:nvSpPr>
        <p:spPr>
          <a:xfrm>
            <a:off x="380048" y="1606931"/>
            <a:ext cx="10766703" cy="497161"/>
          </a:xfrm>
        </p:spPr>
        <p:txBody>
          <a:bodyPr/>
          <a:lstStyle/>
          <a:p>
            <a:r>
              <a:rPr lang="en-GB" dirty="0"/>
              <a:t>What do YOU believe about Scots?</a:t>
            </a:r>
          </a:p>
        </p:txBody>
      </p:sp>
      <p:sp>
        <p:nvSpPr>
          <p:cNvPr id="9" name="Title 1">
            <a:extLst>
              <a:ext uri="{FF2B5EF4-FFF2-40B4-BE49-F238E27FC236}">
                <a16:creationId xmlns:a16="http://schemas.microsoft.com/office/drawing/2014/main" id="{6539FFA2-9648-5462-DF13-83871A45224F}"/>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8</a:t>
            </a:r>
          </a:p>
        </p:txBody>
      </p:sp>
      <p:pic>
        <p:nvPicPr>
          <p:cNvPr id="6" name="Audio 5">
            <a:extLst>
              <a:ext uri="{FF2B5EF4-FFF2-40B4-BE49-F238E27FC236}">
                <a16:creationId xmlns:a16="http://schemas.microsoft.com/office/drawing/2014/main" id="{6764CAD6-FE35-B924-926D-4A716A6EB9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66591664"/>
      </p:ext>
    </p:extLst>
  </p:cSld>
  <p:clrMapOvr>
    <a:masterClrMapping/>
  </p:clrMapOvr>
  <mc:AlternateContent xmlns:mc="http://schemas.openxmlformats.org/markup-compatibility/2006" xmlns:p14="http://schemas.microsoft.com/office/powerpoint/2010/main">
    <mc:Choice Requires="p14">
      <p:transition spd="slow" p14:dur="2000" advTm="35120"/>
    </mc:Choice>
    <mc:Fallback xmlns="">
      <p:transition spd="slow" advTm="3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AAC7-2E04-F02F-E068-F04A7105A045}"/>
              </a:ext>
            </a:extLst>
          </p:cNvPr>
          <p:cNvSpPr>
            <a:spLocks noGrp="1"/>
          </p:cNvSpPr>
          <p:nvPr>
            <p:ph type="title"/>
          </p:nvPr>
        </p:nvSpPr>
        <p:spPr>
          <a:xfrm>
            <a:off x="179941" y="580185"/>
            <a:ext cx="5718656" cy="2464495"/>
          </a:xfrm>
        </p:spPr>
        <p:txBody>
          <a:bodyPr vert="horz" lIns="91440" tIns="45720" rIns="91440" bIns="45720" rtlCol="0" anchor="b">
            <a:normAutofit fontScale="90000"/>
          </a:bodyPr>
          <a:lstStyle/>
          <a:p>
            <a:r>
              <a:rPr lang="en-US" b="1" dirty="0">
                <a:solidFill>
                  <a:schemeClr val="bg1"/>
                </a:solidFill>
                <a:latin typeface="Century Gothic" panose="020B0502020202020204" pitchFamily="34" charset="0"/>
              </a:rPr>
              <a:t>Language Ideologies:</a:t>
            </a:r>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“Scots is/was…”</a:t>
            </a:r>
            <a:br>
              <a:rPr lang="en-US" sz="5600" b="1" dirty="0">
                <a:solidFill>
                  <a:schemeClr val="bg1"/>
                </a:solidFill>
              </a:rPr>
            </a:br>
            <a:br>
              <a:rPr lang="en-US" sz="5600" b="1" dirty="0">
                <a:solidFill>
                  <a:schemeClr val="bg1"/>
                </a:solidFill>
              </a:rPr>
            </a:br>
            <a:endParaRPr lang="en-US" sz="5600" b="1" dirty="0">
              <a:solidFill>
                <a:schemeClr val="bg1"/>
              </a:solidFill>
            </a:endParaRPr>
          </a:p>
        </p:txBody>
      </p:sp>
      <p:pic>
        <p:nvPicPr>
          <p:cNvPr id="5" name="Content Placeholder 4" descr="A watercolor painting of a flower&#10;&#10;Description automatically generated">
            <a:extLst>
              <a:ext uri="{FF2B5EF4-FFF2-40B4-BE49-F238E27FC236}">
                <a16:creationId xmlns:a16="http://schemas.microsoft.com/office/drawing/2014/main" id="{EBC2883B-869B-7170-F26C-F09F4FC65C58}"/>
              </a:ext>
            </a:extLst>
          </p:cNvPr>
          <p:cNvPicPr>
            <a:picLocks noGrp="1" noChangeAspect="1"/>
          </p:cNvPicPr>
          <p:nvPr>
            <p:ph idx="1"/>
          </p:nvPr>
        </p:nvPicPr>
        <p:blipFill rotWithShape="1">
          <a:blip r:embed="rId6"/>
          <a:srcRect t="9661" r="2" b="2"/>
          <a:stretch/>
        </p:blipFill>
        <p:spPr>
          <a:xfrm>
            <a:off x="6756400" y="1"/>
            <a:ext cx="5435599"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3" name="TextBox 2">
            <a:extLst>
              <a:ext uri="{FF2B5EF4-FFF2-40B4-BE49-F238E27FC236}">
                <a16:creationId xmlns:a16="http://schemas.microsoft.com/office/drawing/2014/main" id="{C80FC60E-AAF3-F1DF-6C0B-7F5CEA733876}"/>
              </a:ext>
            </a:extLst>
          </p:cNvPr>
          <p:cNvSpPr txBox="1"/>
          <p:nvPr/>
        </p:nvSpPr>
        <p:spPr>
          <a:xfrm>
            <a:off x="179941" y="1949765"/>
            <a:ext cx="6576459" cy="4188775"/>
          </a:xfrm>
          <a:prstGeom prst="rect">
            <a:avLst/>
          </a:prstGeom>
          <a:noFill/>
        </p:spPr>
        <p:txBody>
          <a:bodyPr wrap="square" rtlCol="0">
            <a:spAutoFit/>
          </a:bodyPr>
          <a:lstStyle/>
          <a:p>
            <a:pPr>
              <a:lnSpc>
                <a:spcPct val="150000"/>
              </a:lnSpc>
            </a:pPr>
            <a:r>
              <a:rPr lang="en-US" sz="2000" i="1" dirty="0">
                <a:solidFill>
                  <a:schemeClr val="bg1"/>
                </a:solidFill>
                <a:latin typeface="Century Gothic" panose="020B0502020202020204" pitchFamily="34" charset="0"/>
              </a:rPr>
              <a:t>e.g.</a:t>
            </a:r>
          </a:p>
          <a:p>
            <a:pPr>
              <a:lnSpc>
                <a:spcPct val="150000"/>
              </a:lnSpc>
            </a:pPr>
            <a:r>
              <a:rPr lang="en-US" sz="2000" i="1" dirty="0">
                <a:solidFill>
                  <a:schemeClr val="bg1"/>
                </a:solidFill>
                <a:latin typeface="Century Gothic" panose="020B0502020202020204" pitchFamily="34" charset="0"/>
              </a:rPr>
              <a:t>Scots is a language.</a:t>
            </a:r>
          </a:p>
          <a:p>
            <a:pPr>
              <a:lnSpc>
                <a:spcPct val="150000"/>
              </a:lnSpc>
            </a:pPr>
            <a:r>
              <a:rPr lang="en-US" sz="2000" i="1" dirty="0">
                <a:solidFill>
                  <a:schemeClr val="bg1"/>
                </a:solidFill>
                <a:latin typeface="Century Gothic" panose="020B0502020202020204" pitchFamily="34" charset="0"/>
              </a:rPr>
              <a:t>Scots is Gaelic.</a:t>
            </a:r>
          </a:p>
          <a:p>
            <a:pPr>
              <a:lnSpc>
                <a:spcPct val="150000"/>
              </a:lnSpc>
            </a:pPr>
            <a:r>
              <a:rPr lang="en-US" sz="2000" i="1" dirty="0">
                <a:solidFill>
                  <a:schemeClr val="bg1"/>
                </a:solidFill>
                <a:latin typeface="Century Gothic" panose="020B0502020202020204" pitchFamily="34" charset="0"/>
              </a:rPr>
              <a:t>Scots is a dialect of English.</a:t>
            </a:r>
          </a:p>
          <a:p>
            <a:pPr>
              <a:lnSpc>
                <a:spcPct val="150000"/>
              </a:lnSpc>
            </a:pPr>
            <a:r>
              <a:rPr lang="en-US" sz="2000" i="1" dirty="0">
                <a:solidFill>
                  <a:schemeClr val="bg1"/>
                </a:solidFill>
                <a:latin typeface="Century Gothic" panose="020B0502020202020204" pitchFamily="34" charset="0"/>
              </a:rPr>
              <a:t>Scots is just how some people speak.</a:t>
            </a:r>
          </a:p>
          <a:p>
            <a:pPr>
              <a:lnSpc>
                <a:spcPct val="150000"/>
              </a:lnSpc>
            </a:pPr>
            <a:r>
              <a:rPr lang="en-US" sz="2000" i="1" dirty="0">
                <a:solidFill>
                  <a:schemeClr val="bg1"/>
                </a:solidFill>
                <a:latin typeface="Century Gothic" panose="020B0502020202020204" pitchFamily="34" charset="0"/>
              </a:rPr>
              <a:t>Scots was a language but isn’t now.</a:t>
            </a:r>
          </a:p>
          <a:p>
            <a:pPr>
              <a:lnSpc>
                <a:spcPct val="150000"/>
              </a:lnSpc>
            </a:pPr>
            <a:r>
              <a:rPr lang="en-US" sz="2000" i="1" dirty="0">
                <a:solidFill>
                  <a:schemeClr val="bg1"/>
                </a:solidFill>
                <a:latin typeface="Century Gothic" panose="020B0502020202020204" pitchFamily="34" charset="0"/>
              </a:rPr>
              <a:t>Scots was invented by the SNP for political reasons.</a:t>
            </a:r>
          </a:p>
          <a:p>
            <a:pPr>
              <a:lnSpc>
                <a:spcPct val="150000"/>
              </a:lnSpc>
            </a:pPr>
            <a:r>
              <a:rPr lang="en-US" sz="2000" i="1" dirty="0">
                <a:solidFill>
                  <a:schemeClr val="bg1"/>
                </a:solidFill>
                <a:latin typeface="Century Gothic" panose="020B0502020202020204" pitchFamily="34" charset="0"/>
              </a:rPr>
              <a:t>Scots is spoken by old folk in the countryside.</a:t>
            </a:r>
          </a:p>
          <a:p>
            <a:pPr>
              <a:lnSpc>
                <a:spcPct val="150000"/>
              </a:lnSpc>
            </a:pPr>
            <a:r>
              <a:rPr lang="en-US" sz="2000" i="1" dirty="0">
                <a:solidFill>
                  <a:schemeClr val="bg1"/>
                </a:solidFill>
                <a:latin typeface="Century Gothic" panose="020B0502020202020204" pitchFamily="34" charset="0"/>
              </a:rPr>
              <a:t>Scots should only be spoken by Scottish people.</a:t>
            </a:r>
          </a:p>
        </p:txBody>
      </p:sp>
      <p:pic>
        <p:nvPicPr>
          <p:cNvPr id="6" name="Audio 5">
            <a:extLst>
              <a:ext uri="{FF2B5EF4-FFF2-40B4-BE49-F238E27FC236}">
                <a16:creationId xmlns:a16="http://schemas.microsoft.com/office/drawing/2014/main" id="{815C8BFD-AAA5-F38A-937B-88CFF7CDDEC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95148964"/>
      </p:ext>
    </p:extLst>
  </p:cSld>
  <p:clrMapOvr>
    <a:masterClrMapping/>
  </p:clrMapOvr>
  <mc:AlternateContent xmlns:mc="http://schemas.openxmlformats.org/markup-compatibility/2006" xmlns:p14="http://schemas.microsoft.com/office/powerpoint/2010/main">
    <mc:Choice Requires="p14">
      <p:transition spd="slow" p14:dur="2000" advTm="47786"/>
    </mc:Choice>
    <mc:Fallback xmlns="">
      <p:transition spd="slow" advTm="47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stion mark on green pastel background">
            <a:extLst>
              <a:ext uri="{FF2B5EF4-FFF2-40B4-BE49-F238E27FC236}">
                <a16:creationId xmlns:a16="http://schemas.microsoft.com/office/drawing/2014/main" id="{DEFF8870-BC6A-8E65-D626-12BC3293C90E}"/>
              </a:ext>
            </a:extLst>
          </p:cNvPr>
          <p:cNvPicPr>
            <a:picLocks noChangeAspect="1"/>
          </p:cNvPicPr>
          <p:nvPr/>
        </p:nvPicPr>
        <p:blipFill rotWithShape="1">
          <a:blip r:embed="rId5"/>
          <a:srcRect l="32338"/>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
        <p:nvSpPr>
          <p:cNvPr id="3" name="TextBox 2">
            <a:extLst>
              <a:ext uri="{FF2B5EF4-FFF2-40B4-BE49-F238E27FC236}">
                <a16:creationId xmlns:a16="http://schemas.microsoft.com/office/drawing/2014/main" id="{BB38B61C-1EDF-5929-4834-3A57A0A3D919}"/>
              </a:ext>
            </a:extLst>
          </p:cNvPr>
          <p:cNvSpPr txBox="1"/>
          <p:nvPr/>
        </p:nvSpPr>
        <p:spPr>
          <a:xfrm>
            <a:off x="6270084" y="569343"/>
            <a:ext cx="5703380" cy="553997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entury Gothic" panose="020B0502020202020204" pitchFamily="34" charset="0"/>
              </a:rPr>
              <a:t>A linguistic variety’s constructed relationship with another in the same region (autonomy vs. heteronomy)</a:t>
            </a:r>
          </a:p>
          <a:p>
            <a:pPr marL="342900" indent="-342900">
              <a:buFont typeface="Arial" panose="020B0604020202020204" pitchFamily="34" charset="0"/>
              <a:buChar char="•"/>
            </a:pPr>
            <a:r>
              <a:rPr lang="en-US" sz="2400" dirty="0">
                <a:solidFill>
                  <a:schemeClr val="bg1"/>
                </a:solidFill>
                <a:latin typeface="Century Gothic" panose="020B0502020202020204" pitchFamily="34" charset="0"/>
              </a:rPr>
              <a:t>The official status of a variety within a nation-state</a:t>
            </a:r>
          </a:p>
          <a:p>
            <a:pPr marL="342900" indent="-342900">
              <a:buFont typeface="Arial" panose="020B0604020202020204" pitchFamily="34" charset="0"/>
              <a:buChar char="•"/>
            </a:pPr>
            <a:r>
              <a:rPr lang="en-US" sz="2400" dirty="0">
                <a:solidFill>
                  <a:schemeClr val="bg1"/>
                </a:solidFill>
                <a:latin typeface="Century Gothic" panose="020B0502020202020204" pitchFamily="34" charset="0"/>
              </a:rPr>
              <a:t>Language and educational policies </a:t>
            </a:r>
          </a:p>
          <a:p>
            <a:endParaRPr lang="en-US" sz="2400" dirty="0">
              <a:solidFill>
                <a:schemeClr val="bg1"/>
              </a:solidFill>
              <a:latin typeface="Century Gothic" panose="020B0502020202020204" pitchFamily="34" charset="0"/>
            </a:endParaRPr>
          </a:p>
          <a:p>
            <a:endParaRPr lang="en-US" sz="2400" dirty="0">
              <a:solidFill>
                <a:schemeClr val="bg1"/>
              </a:solidFill>
              <a:latin typeface="Century Gothic" panose="020B0502020202020204" pitchFamily="34" charset="0"/>
            </a:endParaRPr>
          </a:p>
          <a:p>
            <a:endParaRPr lang="en-US" sz="2400" dirty="0">
              <a:solidFill>
                <a:schemeClr val="bg1"/>
              </a:solidFill>
              <a:latin typeface="Century Gothic" panose="020B0502020202020204" pitchFamily="34" charset="0"/>
            </a:endParaRPr>
          </a:p>
          <a:p>
            <a:r>
              <a:rPr lang="en-US" sz="2400" dirty="0">
                <a:solidFill>
                  <a:schemeClr val="bg1"/>
                </a:solidFill>
                <a:latin typeface="Century Gothic" panose="020B0502020202020204" pitchFamily="34" charset="0"/>
              </a:rPr>
              <a:t>”powerful language ideolog[</a:t>
            </a:r>
            <a:r>
              <a:rPr lang="en-US" sz="2400" dirty="0" err="1">
                <a:solidFill>
                  <a:schemeClr val="bg1"/>
                </a:solidFill>
                <a:latin typeface="Century Gothic" panose="020B0502020202020204" pitchFamily="34" charset="0"/>
              </a:rPr>
              <a:t>ies</a:t>
            </a:r>
            <a:r>
              <a:rPr lang="en-US" sz="2400" dirty="0">
                <a:solidFill>
                  <a:schemeClr val="bg1"/>
                </a:solidFill>
                <a:latin typeface="Century Gothic" panose="020B0502020202020204" pitchFamily="34" charset="0"/>
              </a:rPr>
              <a:t>] of modern nation-states” </a:t>
            </a:r>
          </a:p>
          <a:p>
            <a:r>
              <a:rPr lang="en-US" sz="2400" dirty="0">
                <a:solidFill>
                  <a:schemeClr val="bg1"/>
                </a:solidFill>
                <a:latin typeface="Century Gothic" panose="020B0502020202020204" pitchFamily="34" charset="0"/>
              </a:rPr>
              <a:t>(Van </a:t>
            </a:r>
            <a:r>
              <a:rPr lang="en-US" sz="2400" dirty="0" err="1">
                <a:solidFill>
                  <a:schemeClr val="bg1"/>
                </a:solidFill>
                <a:latin typeface="Century Gothic" panose="020B0502020202020204" pitchFamily="34" charset="0"/>
              </a:rPr>
              <a:t>Rooy</a:t>
            </a:r>
            <a:r>
              <a:rPr lang="en-US" sz="2400" dirty="0">
                <a:solidFill>
                  <a:schemeClr val="bg1"/>
                </a:solidFill>
                <a:latin typeface="Century Gothic" panose="020B0502020202020204" pitchFamily="34" charset="0"/>
              </a:rPr>
              <a:t>, 2020, p. 288)</a:t>
            </a:r>
          </a:p>
          <a:p>
            <a:endParaRPr lang="en-US" dirty="0">
              <a:solidFill>
                <a:schemeClr val="bg1"/>
              </a:solidFill>
            </a:endParaRPr>
          </a:p>
        </p:txBody>
      </p:sp>
      <p:sp>
        <p:nvSpPr>
          <p:cNvPr id="5" name="Down Arrow 4">
            <a:extLst>
              <a:ext uri="{FF2B5EF4-FFF2-40B4-BE49-F238E27FC236}">
                <a16:creationId xmlns:a16="http://schemas.microsoft.com/office/drawing/2014/main" id="{64F20027-ECC1-DADA-9D2B-F10C2E5012F4}"/>
              </a:ext>
            </a:extLst>
          </p:cNvPr>
          <p:cNvSpPr/>
          <p:nvPr/>
        </p:nvSpPr>
        <p:spPr>
          <a:xfrm>
            <a:off x="8314788" y="3709357"/>
            <a:ext cx="874717" cy="6901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extLst>
              <a:ext uri="{FF2B5EF4-FFF2-40B4-BE49-F238E27FC236}">
                <a16:creationId xmlns:a16="http://schemas.microsoft.com/office/drawing/2014/main" id="{AE4770F6-A578-914C-AB0D-B70FAF9E4C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1474286"/>
      </p:ext>
    </p:extLst>
  </p:cSld>
  <p:clrMapOvr>
    <a:masterClrMapping/>
  </p:clrMapOvr>
  <mc:AlternateContent xmlns:mc="http://schemas.openxmlformats.org/markup-compatibility/2006" xmlns:p14="http://schemas.microsoft.com/office/powerpoint/2010/main">
    <mc:Choice Requires="p14">
      <p:transition spd="slow" p14:dur="2000" advTm="72190"/>
    </mc:Choice>
    <mc:Fallback xmlns="">
      <p:transition spd="slow" advTm="72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ooking at a magnifying glass&#10;&#10;Description automatically generated">
            <a:extLst>
              <a:ext uri="{FF2B5EF4-FFF2-40B4-BE49-F238E27FC236}">
                <a16:creationId xmlns:a16="http://schemas.microsoft.com/office/drawing/2014/main" id="{EBB99AA0-42C1-3ED4-79D5-AB5BDC3C832D}"/>
              </a:ext>
            </a:extLst>
          </p:cNvPr>
          <p:cNvPicPr>
            <a:picLocks noChangeAspect="1"/>
          </p:cNvPicPr>
          <p:nvPr/>
        </p:nvPicPr>
        <p:blipFill rotWithShape="1">
          <a:blip r:embed="rId5"/>
          <a:srcRect r="1" b="10072"/>
          <a:stretch/>
        </p:blipFill>
        <p:spPr>
          <a:xfrm>
            <a:off x="1695450" y="283941"/>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pic>
        <p:nvPicPr>
          <p:cNvPr id="4" name="Audio 3">
            <a:extLst>
              <a:ext uri="{FF2B5EF4-FFF2-40B4-BE49-F238E27FC236}">
                <a16:creationId xmlns:a16="http://schemas.microsoft.com/office/drawing/2014/main" id="{373E032B-35E9-C75B-CC05-04480D786C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41118124"/>
      </p:ext>
    </p:extLst>
  </p:cSld>
  <p:clrMapOvr>
    <a:masterClrMapping/>
  </p:clrMapOvr>
  <mc:AlternateContent xmlns:mc="http://schemas.openxmlformats.org/markup-compatibility/2006" xmlns:p14="http://schemas.microsoft.com/office/powerpoint/2010/main">
    <mc:Choice Requires="p14">
      <p:transition spd="slow" p14:dur="2000" advTm="7546"/>
    </mc:Choice>
    <mc:Fallback xmlns="">
      <p:transition spd="slow" advTm="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151.9"/>
</p:tagLst>
</file>

<file path=ppt/tags/tag3.xml><?xml version="1.0" encoding="utf-8"?>
<p:tagLst xmlns:a="http://schemas.openxmlformats.org/drawingml/2006/main" xmlns:r="http://schemas.openxmlformats.org/officeDocument/2006/relationships" xmlns:p="http://schemas.openxmlformats.org/presentationml/2006/main">
  <p:tag name="TIMING" val="|117.7"/>
</p:tagLst>
</file>

<file path=ppt/tags/tag4.xml><?xml version="1.0" encoding="utf-8"?>
<p:tagLst xmlns:a="http://schemas.openxmlformats.org/drawingml/2006/main" xmlns:r="http://schemas.openxmlformats.org/officeDocument/2006/relationships" xmlns:p="http://schemas.openxmlformats.org/presentationml/2006/main">
  <p:tag name="TIMING" val="|169.2"/>
</p:tagLst>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4BB12A69-2195-4393-8DC0-EB9EE8397D91}"/>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E6697964-0098-45A5-A68F-45809E852513}"/>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BF0D45D2-C1FF-4D88-9D45-1B3B67EB2D7C}"/>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CB3D32D0-10AB-4988-B46F-32A3F4ABFA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E7A8613C21C848AD2F91B91A9AAB64" ma:contentTypeVersion="20" ma:contentTypeDescription="Create a new document." ma:contentTypeScope="" ma:versionID="c1d9353f12382b36ac3f9f5b2f1dd716">
  <xsd:schema xmlns:xsd="http://www.w3.org/2001/XMLSchema" xmlns:xs="http://www.w3.org/2001/XMLSchema" xmlns:p="http://schemas.microsoft.com/office/2006/metadata/properties" xmlns:ns2="4ed73a0e-c0f4-4682-9833-b80ae4bd0773" xmlns:ns3="23060362-3cc1-48ff-8e33-88570e39b161" xmlns:ns4="e4476828-269d-41e7-8c7f-463a607b843c" targetNamespace="http://schemas.microsoft.com/office/2006/metadata/properties" ma:root="true" ma:fieldsID="c254bfd5ec353ffdfb8a6f8fbb6c5717" ns2:_="" ns3:_="" ns4:_="">
    <xsd:import namespace="4ed73a0e-c0f4-4682-9833-b80ae4bd0773"/>
    <xsd:import namespace="23060362-3cc1-48ff-8e33-88570e39b161"/>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73a0e-c0f4-4682-9833-b80ae4bd07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60362-3cc1-48ff-8e33-88570e39b16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206e9e1-5a8f-47ca-9c1f-db2539ee6553}" ma:internalName="TaxCatchAll" ma:showField="CatchAllData" ma:web="23060362-3cc1-48ff-8e33-88570e39b1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4ed73a0e-c0f4-4682-9833-b80ae4bd077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2.xml><?xml version="1.0" encoding="utf-8"?>
<ds:datastoreItem xmlns:ds="http://schemas.openxmlformats.org/officeDocument/2006/customXml" ds:itemID="{7ADD03CB-2A88-4644-BBA9-D7ABCC1D4135}">
  <ds:schemaRefs>
    <ds:schemaRef ds:uri="23060362-3cc1-48ff-8e33-88570e39b161"/>
    <ds:schemaRef ds:uri="4ed73a0e-c0f4-4682-9833-b80ae4bd0773"/>
    <ds:schemaRef ds:uri="e4476828-269d-41e7-8c7f-463a607b84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1F123D-72E4-47AA-AF87-050EE854118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4ed73a0e-c0f4-4682-9833-b80ae4bd0773"/>
    <ds:schemaRef ds:uri="23060362-3cc1-48ff-8e33-88570e39b161"/>
    <ds:schemaRef ds:uri="http://schemas.openxmlformats.org/package/2006/metadata/core-properties"/>
    <ds:schemaRef ds:uri="e4476828-269d-41e7-8c7f-463a607b843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21917</TotalTime>
  <Words>4065</Words>
  <Application>Microsoft Office PowerPoint</Application>
  <PresentationFormat>Widescreen</PresentationFormat>
  <Paragraphs>247</Paragraphs>
  <Slides>26</Slides>
  <Notes>26</Notes>
  <HiddenSlides>0</HiddenSlides>
  <MMClips>27</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vt:i4>
      </vt:variant>
    </vt:vector>
  </HeadingPairs>
  <TitlesOfParts>
    <vt:vector size="38" baseType="lpstr">
      <vt:lpstr>Arial</vt:lpstr>
      <vt:lpstr>Calibri</vt:lpstr>
      <vt:lpstr>Calibri Light</vt:lpstr>
      <vt:lpstr>Century Gothic</vt:lpstr>
      <vt:lpstr>Courier</vt:lpstr>
      <vt:lpstr>Poppins</vt:lpstr>
      <vt:lpstr>Poppins SemiBold</vt:lpstr>
      <vt:lpstr>Covers</vt:lpstr>
      <vt:lpstr>Contents Slides</vt:lpstr>
      <vt:lpstr>Chapter Headings / Dividers</vt:lpstr>
      <vt:lpstr>Slide Options</vt:lpstr>
      <vt:lpstr>End Slides</vt:lpstr>
      <vt:lpstr>Intro Slide Title 2</vt:lpstr>
      <vt:lpstr>Slide Title 5</vt:lpstr>
      <vt:lpstr>Slide Title 16</vt:lpstr>
      <vt:lpstr>Slide Title 16</vt:lpstr>
      <vt:lpstr>Slide Title 16</vt:lpstr>
      <vt:lpstr>Slide Title 8</vt:lpstr>
      <vt:lpstr>Language Ideologies: “Scots is/was…”  </vt:lpstr>
      <vt:lpstr>PowerPoint Presentation</vt:lpstr>
      <vt:lpstr>PowerPoint Presentation</vt:lpstr>
      <vt:lpstr>Slide Title 8</vt:lpstr>
      <vt:lpstr>PowerPoint Presentation</vt:lpstr>
      <vt:lpstr>PowerPoint Presentation</vt:lpstr>
      <vt:lpstr>Slide Title 16</vt:lpstr>
      <vt:lpstr>The constructed relationship of Scots and English in Scotland</vt:lpstr>
      <vt:lpstr>PowerPoint Presentation</vt:lpstr>
      <vt:lpstr>The official status of a variety within a nation-state</vt:lpstr>
      <vt:lpstr>Slide Title 16</vt:lpstr>
      <vt:lpstr>The official status of a variety within a nation-state</vt:lpstr>
      <vt:lpstr>Education policy in Scotland</vt:lpstr>
      <vt:lpstr>Slide Title 8</vt:lpstr>
      <vt:lpstr>PowerPoint Presentation</vt:lpstr>
      <vt:lpstr>PowerPoint Presentation</vt:lpstr>
      <vt:lpstr>Slide Title 8</vt:lpstr>
      <vt:lpstr>Slide Title 30</vt:lpstr>
      <vt:lpstr>PowerPoint Presentation</vt:lpstr>
      <vt:lpstr>PowerPoint Presentation</vt:lpstr>
    </vt:vector>
  </TitlesOfParts>
  <Manager/>
  <Company>The Open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 Master PowerPoint Template</dc:title>
  <dc:subject>OU Master PowerPoint Template with accessibility guidance and best practice tips</dc:subject>
  <dc:creator>brand-enquiries@open.ac.uk</dc:creator>
  <cp:keywords>OU Master PowerPoint Template</cp:keywords>
  <dc:description/>
  <cp:lastModifiedBy>Sylvia.Warnecke</cp:lastModifiedBy>
  <cp:revision>72</cp:revision>
  <cp:lastPrinted>2023-12-10T12:01:10Z</cp:lastPrinted>
  <dcterms:created xsi:type="dcterms:W3CDTF">2022-10-21T14:33:01Z</dcterms:created>
  <dcterms:modified xsi:type="dcterms:W3CDTF">2024-01-11T18:09:46Z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0x01010003E7A8613C21C848AD2F91B91A9AAB64</vt:lpwstr>
  </property>
  <property fmtid="{D5CDD505-2E9C-101B-9397-08002B2CF9AE}" pid="3" name="MediaServiceImageTags">
    <vt:lpwstr/>
  </property>
</Properties>
</file>